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63" r:id="rId2"/>
    <p:sldId id="264" r:id="rId3"/>
    <p:sldId id="266" r:id="rId4"/>
    <p:sldId id="269" r:id="rId5"/>
    <p:sldId id="274" r:id="rId6"/>
    <p:sldId id="270" r:id="rId7"/>
    <p:sldId id="297" r:id="rId8"/>
    <p:sldId id="272" r:id="rId9"/>
    <p:sldId id="301" r:id="rId10"/>
    <p:sldId id="279" r:id="rId11"/>
    <p:sldId id="281" r:id="rId12"/>
    <p:sldId id="283" r:id="rId13"/>
    <p:sldId id="285" r:id="rId14"/>
    <p:sldId id="287" r:id="rId15"/>
    <p:sldId id="289" r:id="rId16"/>
    <p:sldId id="291" r:id="rId17"/>
    <p:sldId id="293" r:id="rId18"/>
    <p:sldId id="295" r:id="rId19"/>
    <p:sldId id="299" r:id="rId20"/>
    <p:sldId id="303" r:id="rId21"/>
    <p:sldId id="305" r:id="rId22"/>
    <p:sldId id="307" r:id="rId23"/>
    <p:sldId id="309" r:id="rId24"/>
    <p:sldId id="311"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38"/>
    <p:restoredTop sz="94674"/>
  </p:normalViewPr>
  <p:slideViewPr>
    <p:cSldViewPr snapToGrid="0" snapToObjects="1">
      <p:cViewPr varScale="1">
        <p:scale>
          <a:sx n="167" d="100"/>
          <a:sy n="167" d="100"/>
        </p:scale>
        <p:origin x="14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32D20-2292-9A43-B4F7-83EF4F689330}" type="datetimeFigureOut">
              <a:rPr lang="it-IT" smtClean="0"/>
              <a:t>05/06/23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4E5B88-ADDA-3141-9C0C-3CC6411EE688}" type="slidenum">
              <a:rPr lang="it-IT" smtClean="0"/>
              <a:t>‹N›</a:t>
            </a:fld>
            <a:endParaRPr lang="it-IT"/>
          </a:p>
        </p:txBody>
      </p:sp>
    </p:spTree>
    <p:extLst>
      <p:ext uri="{BB962C8B-B14F-4D97-AF65-F5344CB8AC3E}">
        <p14:creationId xmlns:p14="http://schemas.microsoft.com/office/powerpoint/2010/main" val="2196776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6FA0FA-44F4-014E-8FE7-CCFB0A24B4B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9FFE497-5743-824A-A980-9146332588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F643D33-422F-3A4F-A162-255219314DAD}"/>
              </a:ext>
            </a:extLst>
          </p:cNvPr>
          <p:cNvSpPr>
            <a:spLocks noGrp="1"/>
          </p:cNvSpPr>
          <p:nvPr>
            <p:ph type="dt" sz="half" idx="10"/>
          </p:nvPr>
        </p:nvSpPr>
        <p:spPr/>
        <p:txBody>
          <a:bodyPr/>
          <a:lstStyle/>
          <a:p>
            <a:fld id="{AE222E91-ADDB-AA4E-9C07-E75F1936BE29}" type="datetime1">
              <a:rPr lang="it-IT" smtClean="0"/>
              <a:t>05/06/23</a:t>
            </a:fld>
            <a:endParaRPr lang="it-IT"/>
          </a:p>
        </p:txBody>
      </p:sp>
      <p:sp>
        <p:nvSpPr>
          <p:cNvPr id="5" name="Segnaposto piè di pagina 4">
            <a:extLst>
              <a:ext uri="{FF2B5EF4-FFF2-40B4-BE49-F238E27FC236}">
                <a16:creationId xmlns:a16="http://schemas.microsoft.com/office/drawing/2014/main" id="{0FFA798A-EA6D-9D43-B839-C161F7260EA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A760AEA-4084-A74B-A85A-9F52913A8137}"/>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1278432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F542D8-AE25-2647-8568-9D6C0616564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FBEEE8F-94D0-3648-80F2-BF8C580DBF5C}"/>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A87664A6-F86F-C544-A8EB-44486F6AD9EE}"/>
              </a:ext>
            </a:extLst>
          </p:cNvPr>
          <p:cNvSpPr>
            <a:spLocks noGrp="1"/>
          </p:cNvSpPr>
          <p:nvPr>
            <p:ph type="dt" sz="half" idx="10"/>
          </p:nvPr>
        </p:nvSpPr>
        <p:spPr/>
        <p:txBody>
          <a:bodyPr/>
          <a:lstStyle/>
          <a:p>
            <a:fld id="{F68A5980-0DC3-2E4E-A08D-599574B3DFF7}" type="datetime1">
              <a:rPr lang="it-IT" smtClean="0"/>
              <a:t>05/06/23</a:t>
            </a:fld>
            <a:endParaRPr lang="it-IT"/>
          </a:p>
        </p:txBody>
      </p:sp>
      <p:sp>
        <p:nvSpPr>
          <p:cNvPr id="5" name="Segnaposto piè di pagina 4">
            <a:extLst>
              <a:ext uri="{FF2B5EF4-FFF2-40B4-BE49-F238E27FC236}">
                <a16:creationId xmlns:a16="http://schemas.microsoft.com/office/drawing/2014/main" id="{FD1B4CE2-3CEF-7A4D-AEE7-5DE30478FBD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F09F77-7114-124A-88B9-5920EB976F53}"/>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4034640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16E0B9B-4B4F-9A4D-BC76-4D0CD12D73C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98D2EF-A623-D643-80E5-48502432EE05}"/>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06C060B-6E1B-F341-8654-E884A2EB2F7B}"/>
              </a:ext>
            </a:extLst>
          </p:cNvPr>
          <p:cNvSpPr>
            <a:spLocks noGrp="1"/>
          </p:cNvSpPr>
          <p:nvPr>
            <p:ph type="dt" sz="half" idx="10"/>
          </p:nvPr>
        </p:nvSpPr>
        <p:spPr/>
        <p:txBody>
          <a:bodyPr/>
          <a:lstStyle/>
          <a:p>
            <a:fld id="{64EC869C-04BD-AE47-BA6B-7746D4B908B1}" type="datetime1">
              <a:rPr lang="it-IT" smtClean="0"/>
              <a:t>05/06/23</a:t>
            </a:fld>
            <a:endParaRPr lang="it-IT"/>
          </a:p>
        </p:txBody>
      </p:sp>
      <p:sp>
        <p:nvSpPr>
          <p:cNvPr id="5" name="Segnaposto piè di pagina 4">
            <a:extLst>
              <a:ext uri="{FF2B5EF4-FFF2-40B4-BE49-F238E27FC236}">
                <a16:creationId xmlns:a16="http://schemas.microsoft.com/office/drawing/2014/main" id="{CDAE4089-1E6F-B548-8102-B57747B8C9C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1F49E75-BA0D-BD49-AA56-1F6733F48B82}"/>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3101925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8F16B6-2570-A74B-BD09-C2B40F415A5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88242E7-CC39-334A-B974-301F490234C6}"/>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2012C099-549A-F749-B619-3CFA37F65E8A}"/>
              </a:ext>
            </a:extLst>
          </p:cNvPr>
          <p:cNvSpPr>
            <a:spLocks noGrp="1"/>
          </p:cNvSpPr>
          <p:nvPr>
            <p:ph type="dt" sz="half" idx="10"/>
          </p:nvPr>
        </p:nvSpPr>
        <p:spPr/>
        <p:txBody>
          <a:bodyPr/>
          <a:lstStyle/>
          <a:p>
            <a:fld id="{A943AC4A-CD4F-5D49-BDCE-4335D7EFA766}" type="datetime1">
              <a:rPr lang="it-IT" smtClean="0"/>
              <a:t>05/06/23</a:t>
            </a:fld>
            <a:endParaRPr lang="it-IT"/>
          </a:p>
        </p:txBody>
      </p:sp>
      <p:sp>
        <p:nvSpPr>
          <p:cNvPr id="5" name="Segnaposto piè di pagina 4">
            <a:extLst>
              <a:ext uri="{FF2B5EF4-FFF2-40B4-BE49-F238E27FC236}">
                <a16:creationId xmlns:a16="http://schemas.microsoft.com/office/drawing/2014/main" id="{0015322A-81AE-404D-9F0B-D64846D5E2A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8B24222-1414-B64E-9366-C9883FFAE57C}"/>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1516351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A29F74-7600-634A-B629-90D09634030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3BD441C-14F2-6844-97C0-B438E08159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C0AA352-7069-BF48-846C-806067AB1A32}"/>
              </a:ext>
            </a:extLst>
          </p:cNvPr>
          <p:cNvSpPr>
            <a:spLocks noGrp="1"/>
          </p:cNvSpPr>
          <p:nvPr>
            <p:ph type="dt" sz="half" idx="10"/>
          </p:nvPr>
        </p:nvSpPr>
        <p:spPr/>
        <p:txBody>
          <a:bodyPr/>
          <a:lstStyle/>
          <a:p>
            <a:fld id="{FEDAE3E8-82A9-B04D-8D1A-FC87B521D985}" type="datetime1">
              <a:rPr lang="it-IT" smtClean="0"/>
              <a:t>05/06/23</a:t>
            </a:fld>
            <a:endParaRPr lang="it-IT"/>
          </a:p>
        </p:txBody>
      </p:sp>
      <p:sp>
        <p:nvSpPr>
          <p:cNvPr id="5" name="Segnaposto piè di pagina 4">
            <a:extLst>
              <a:ext uri="{FF2B5EF4-FFF2-40B4-BE49-F238E27FC236}">
                <a16:creationId xmlns:a16="http://schemas.microsoft.com/office/drawing/2014/main" id="{69E2C6E9-85A7-1343-8E54-86E7B57038F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F2EC2A3-54B4-9843-A8E2-53CABF097CFB}"/>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3309902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DD2AED-D965-F542-B728-023D976F216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4AD8915-A15D-7540-BFDA-8E3F55A8E40C}"/>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EC5189F8-89E8-9942-B7D0-B4CE0ED1A05E}"/>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3FF741E3-363C-984A-A323-5C8A08B06C7B}"/>
              </a:ext>
            </a:extLst>
          </p:cNvPr>
          <p:cNvSpPr>
            <a:spLocks noGrp="1"/>
          </p:cNvSpPr>
          <p:nvPr>
            <p:ph type="dt" sz="half" idx="10"/>
          </p:nvPr>
        </p:nvSpPr>
        <p:spPr/>
        <p:txBody>
          <a:bodyPr/>
          <a:lstStyle/>
          <a:p>
            <a:fld id="{67A97E89-CB6A-EF4B-A994-8CAD56E3C3F0}" type="datetime1">
              <a:rPr lang="it-IT" smtClean="0"/>
              <a:t>05/06/23</a:t>
            </a:fld>
            <a:endParaRPr lang="it-IT"/>
          </a:p>
        </p:txBody>
      </p:sp>
      <p:sp>
        <p:nvSpPr>
          <p:cNvPr id="6" name="Segnaposto piè di pagina 5">
            <a:extLst>
              <a:ext uri="{FF2B5EF4-FFF2-40B4-BE49-F238E27FC236}">
                <a16:creationId xmlns:a16="http://schemas.microsoft.com/office/drawing/2014/main" id="{569C047B-EAC5-6647-B932-C9D7DB6A92C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6ABBB7C-B539-EF46-B4FC-DA196C1F2B33}"/>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3635695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23D1DF-1006-7245-B5FC-913784FD130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FF0839D-3220-BB40-87CB-78A7C9CCAA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878376F6-01E5-924E-A76D-ED2ECEBC47BC}"/>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DA3AF5F5-D2F6-AB4D-9F42-F70C856412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7C9D3972-6657-044C-B0E0-ACE38C1766DF}"/>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647963DC-AE3C-B84A-8D29-251545F3869B}"/>
              </a:ext>
            </a:extLst>
          </p:cNvPr>
          <p:cNvSpPr>
            <a:spLocks noGrp="1"/>
          </p:cNvSpPr>
          <p:nvPr>
            <p:ph type="dt" sz="half" idx="10"/>
          </p:nvPr>
        </p:nvSpPr>
        <p:spPr/>
        <p:txBody>
          <a:bodyPr/>
          <a:lstStyle/>
          <a:p>
            <a:fld id="{A698E921-A0A5-E741-AF15-FEE71B8FD58B}" type="datetime1">
              <a:rPr lang="it-IT" smtClean="0"/>
              <a:t>05/06/23</a:t>
            </a:fld>
            <a:endParaRPr lang="it-IT"/>
          </a:p>
        </p:txBody>
      </p:sp>
      <p:sp>
        <p:nvSpPr>
          <p:cNvPr id="8" name="Segnaposto piè di pagina 7">
            <a:extLst>
              <a:ext uri="{FF2B5EF4-FFF2-40B4-BE49-F238E27FC236}">
                <a16:creationId xmlns:a16="http://schemas.microsoft.com/office/drawing/2014/main" id="{5B6A0D7A-A426-F24B-B4A2-74C2C495D8E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5B71F5A-E409-264F-B528-7C9CFD84C5DA}"/>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1382476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76915B-0998-EE4C-9F96-CAD209E2FC1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1742A75-1D77-A740-ABA0-2EFD4ADA411D}"/>
              </a:ext>
            </a:extLst>
          </p:cNvPr>
          <p:cNvSpPr>
            <a:spLocks noGrp="1"/>
          </p:cNvSpPr>
          <p:nvPr>
            <p:ph type="dt" sz="half" idx="10"/>
          </p:nvPr>
        </p:nvSpPr>
        <p:spPr/>
        <p:txBody>
          <a:bodyPr/>
          <a:lstStyle/>
          <a:p>
            <a:fld id="{5651FA4C-4545-FC45-93CE-8B123562C5C1}" type="datetime1">
              <a:rPr lang="it-IT" smtClean="0"/>
              <a:t>05/06/23</a:t>
            </a:fld>
            <a:endParaRPr lang="it-IT"/>
          </a:p>
        </p:txBody>
      </p:sp>
      <p:sp>
        <p:nvSpPr>
          <p:cNvPr id="4" name="Segnaposto piè di pagina 3">
            <a:extLst>
              <a:ext uri="{FF2B5EF4-FFF2-40B4-BE49-F238E27FC236}">
                <a16:creationId xmlns:a16="http://schemas.microsoft.com/office/drawing/2014/main" id="{79EC61F4-444B-6144-A5C0-BE07D617BBC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83D1E81-E3A0-2D4D-BA22-C33F85EC63FA}"/>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3105177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F624ED1-6B67-D945-98F9-2B20E403E9BD}"/>
              </a:ext>
            </a:extLst>
          </p:cNvPr>
          <p:cNvSpPr>
            <a:spLocks noGrp="1"/>
          </p:cNvSpPr>
          <p:nvPr>
            <p:ph type="dt" sz="half" idx="10"/>
          </p:nvPr>
        </p:nvSpPr>
        <p:spPr/>
        <p:txBody>
          <a:bodyPr/>
          <a:lstStyle/>
          <a:p>
            <a:fld id="{E90CBE1E-95C8-0F48-BF3F-AC6953DEBFD0}" type="datetime1">
              <a:rPr lang="it-IT" smtClean="0"/>
              <a:t>05/06/23</a:t>
            </a:fld>
            <a:endParaRPr lang="it-IT"/>
          </a:p>
        </p:txBody>
      </p:sp>
      <p:sp>
        <p:nvSpPr>
          <p:cNvPr id="3" name="Segnaposto piè di pagina 2">
            <a:extLst>
              <a:ext uri="{FF2B5EF4-FFF2-40B4-BE49-F238E27FC236}">
                <a16:creationId xmlns:a16="http://schemas.microsoft.com/office/drawing/2014/main" id="{C294B212-D27E-EB41-AB15-838B738B5CF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DDDC505-64DA-9E4A-864D-033FC7093654}"/>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513734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ADA59E-7B7D-804F-A34C-D723CC9EF2B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54C0E37-C1DE-E544-81E3-E9B201CFEF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BAD55093-ECA0-B547-9720-1DD927A982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20915B4-3324-6446-8F6F-74F98B90D94B}"/>
              </a:ext>
            </a:extLst>
          </p:cNvPr>
          <p:cNvSpPr>
            <a:spLocks noGrp="1"/>
          </p:cNvSpPr>
          <p:nvPr>
            <p:ph type="dt" sz="half" idx="10"/>
          </p:nvPr>
        </p:nvSpPr>
        <p:spPr/>
        <p:txBody>
          <a:bodyPr/>
          <a:lstStyle/>
          <a:p>
            <a:fld id="{FD37CCA6-6CC9-FA45-8272-6E0C21FC962E}" type="datetime1">
              <a:rPr lang="it-IT" smtClean="0"/>
              <a:t>05/06/23</a:t>
            </a:fld>
            <a:endParaRPr lang="it-IT"/>
          </a:p>
        </p:txBody>
      </p:sp>
      <p:sp>
        <p:nvSpPr>
          <p:cNvPr id="6" name="Segnaposto piè di pagina 5">
            <a:extLst>
              <a:ext uri="{FF2B5EF4-FFF2-40B4-BE49-F238E27FC236}">
                <a16:creationId xmlns:a16="http://schemas.microsoft.com/office/drawing/2014/main" id="{BC8AC189-9B01-0F43-926B-3BC44342F34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43B74E5-46A5-CE4E-A648-9E9966D9E3E7}"/>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3478081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FF25A1-AFCC-EB48-88DF-CB7A006293C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5305948-29CC-E84E-8CCE-56276FD718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3EFBACB-AB36-9B48-99F2-B7124234A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88E883A-E97A-8940-B589-77179C9577F6}"/>
              </a:ext>
            </a:extLst>
          </p:cNvPr>
          <p:cNvSpPr>
            <a:spLocks noGrp="1"/>
          </p:cNvSpPr>
          <p:nvPr>
            <p:ph type="dt" sz="half" idx="10"/>
          </p:nvPr>
        </p:nvSpPr>
        <p:spPr/>
        <p:txBody>
          <a:bodyPr/>
          <a:lstStyle/>
          <a:p>
            <a:fld id="{F37BE1AB-D703-2541-AB1F-57118799E4BC}" type="datetime1">
              <a:rPr lang="it-IT" smtClean="0"/>
              <a:t>05/06/23</a:t>
            </a:fld>
            <a:endParaRPr lang="it-IT"/>
          </a:p>
        </p:txBody>
      </p:sp>
      <p:sp>
        <p:nvSpPr>
          <p:cNvPr id="6" name="Segnaposto piè di pagina 5">
            <a:extLst>
              <a:ext uri="{FF2B5EF4-FFF2-40B4-BE49-F238E27FC236}">
                <a16:creationId xmlns:a16="http://schemas.microsoft.com/office/drawing/2014/main" id="{E726A066-1B93-CC43-8359-E770A231C48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29A06CD-07B6-554A-AC1E-61BCB1FF8235}"/>
              </a:ext>
            </a:extLst>
          </p:cNvPr>
          <p:cNvSpPr>
            <a:spLocks noGrp="1"/>
          </p:cNvSpPr>
          <p:nvPr>
            <p:ph type="sldNum" sz="quarter" idx="12"/>
          </p:nvPr>
        </p:nvSpPr>
        <p:spPr/>
        <p:txBody>
          <a:bodyPr/>
          <a:lstStyle/>
          <a:p>
            <a:fld id="{9C358E20-4261-A94A-93FB-91518DEF3268}" type="slidenum">
              <a:rPr lang="it-IT" smtClean="0"/>
              <a:t>‹N›</a:t>
            </a:fld>
            <a:endParaRPr lang="it-IT"/>
          </a:p>
        </p:txBody>
      </p:sp>
    </p:spTree>
    <p:extLst>
      <p:ext uri="{BB962C8B-B14F-4D97-AF65-F5344CB8AC3E}">
        <p14:creationId xmlns:p14="http://schemas.microsoft.com/office/powerpoint/2010/main" val="3442100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D2A60109-1B3C-D242-A217-0E76D0C439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7DBE8E4-AB59-CA46-9E37-7D35F5B35C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736D68C9-7544-C04E-BEF6-8BB8608578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4D238-71B4-9A4F-8242-40998CA79B74}" type="datetime1">
              <a:rPr lang="it-IT" smtClean="0"/>
              <a:t>05/06/23</a:t>
            </a:fld>
            <a:endParaRPr lang="it-IT"/>
          </a:p>
        </p:txBody>
      </p:sp>
      <p:sp>
        <p:nvSpPr>
          <p:cNvPr id="5" name="Segnaposto piè di pagina 4">
            <a:extLst>
              <a:ext uri="{FF2B5EF4-FFF2-40B4-BE49-F238E27FC236}">
                <a16:creationId xmlns:a16="http://schemas.microsoft.com/office/drawing/2014/main" id="{4847EE96-07CE-8046-B9C3-A7405978EC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274607E-AC9D-D748-9D20-0CD620D0CF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358E20-4261-A94A-93FB-91518DEF3268}" type="slidenum">
              <a:rPr lang="it-IT" smtClean="0"/>
              <a:t>‹N›</a:t>
            </a:fld>
            <a:endParaRPr lang="it-IT"/>
          </a:p>
        </p:txBody>
      </p:sp>
    </p:spTree>
    <p:extLst>
      <p:ext uri="{BB962C8B-B14F-4D97-AF65-F5344CB8AC3E}">
        <p14:creationId xmlns:p14="http://schemas.microsoft.com/office/powerpoint/2010/main" val="1959208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659539-748A-2143-86E0-EFAE551CEA8D}"/>
              </a:ext>
            </a:extLst>
          </p:cNvPr>
          <p:cNvSpPr>
            <a:spLocks noGrp="1"/>
          </p:cNvSpPr>
          <p:nvPr>
            <p:ph type="ctrTitle"/>
          </p:nvPr>
        </p:nvSpPr>
        <p:spPr>
          <a:xfrm>
            <a:off x="1836420" y="533400"/>
            <a:ext cx="8753758" cy="2004848"/>
          </a:xfrm>
        </p:spPr>
        <p:txBody>
          <a:bodyPr>
            <a:normAutofit fontScale="90000"/>
          </a:bodyPr>
          <a:lstStyle/>
          <a:p>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sz="4900" b="1" dirty="0"/>
            </a:br>
            <a:br>
              <a:rPr lang="it-IT" b="1" dirty="0"/>
            </a:br>
            <a:r>
              <a:rPr lang="it-IT" sz="5300" b="1" dirty="0"/>
              <a:t>OPERE DI URBANIZZAZIONE:</a:t>
            </a:r>
            <a:br>
              <a:rPr lang="it-IT" sz="5300" b="1" dirty="0"/>
            </a:br>
            <a:r>
              <a:rPr lang="it-IT" sz="5300" b="1" dirty="0"/>
              <a:t>DAL VECCHIO AL NUOVO CODICE DEI CONTRATTI PUBBLICI</a:t>
            </a:r>
          </a:p>
        </p:txBody>
      </p:sp>
      <p:sp>
        <p:nvSpPr>
          <p:cNvPr id="3" name="Sottotitolo 2">
            <a:extLst>
              <a:ext uri="{FF2B5EF4-FFF2-40B4-BE49-F238E27FC236}">
                <a16:creationId xmlns:a16="http://schemas.microsoft.com/office/drawing/2014/main" id="{7D853BF3-EB41-D944-A3CF-B9501A7A55B0}"/>
              </a:ext>
            </a:extLst>
          </p:cNvPr>
          <p:cNvSpPr>
            <a:spLocks noGrp="1"/>
          </p:cNvSpPr>
          <p:nvPr>
            <p:ph type="subTitle" idx="1"/>
          </p:nvPr>
        </p:nvSpPr>
        <p:spPr>
          <a:xfrm>
            <a:off x="1505607" y="2427890"/>
            <a:ext cx="9162393" cy="2829910"/>
          </a:xfrm>
        </p:spPr>
        <p:txBody>
          <a:bodyPr>
            <a:noAutofit/>
          </a:bodyPr>
          <a:lstStyle/>
          <a:p>
            <a:endParaRPr lang="it-IT" sz="3200" dirty="0"/>
          </a:p>
          <a:p>
            <a:endParaRPr lang="it-IT" sz="3200" dirty="0"/>
          </a:p>
          <a:p>
            <a:r>
              <a:rPr lang="it-IT" sz="3200" dirty="0"/>
              <a:t>Comune Spinea &amp; </a:t>
            </a:r>
            <a:r>
              <a:rPr lang="it-IT" sz="3200" dirty="0" err="1"/>
              <a:t>Italiaius</a:t>
            </a:r>
            <a:br>
              <a:rPr lang="it-IT" sz="3200" dirty="0"/>
            </a:br>
            <a:r>
              <a:rPr lang="it-IT" sz="3200" dirty="0"/>
              <a:t>1° giugno 2023</a:t>
            </a:r>
          </a:p>
          <a:p>
            <a:endParaRPr lang="it-IT" sz="3600" b="1" dirty="0"/>
          </a:p>
          <a:p>
            <a:endParaRPr lang="it-IT" sz="3600" b="1" dirty="0"/>
          </a:p>
          <a:p>
            <a:r>
              <a:rPr lang="it-IT" sz="2800" dirty="0"/>
              <a:t>a cura di Alessandro Veronese</a:t>
            </a:r>
          </a:p>
          <a:p>
            <a:r>
              <a:rPr lang="it-IT" sz="2800" dirty="0"/>
              <a:t>MDA Studio legale e tributario</a:t>
            </a:r>
          </a:p>
        </p:txBody>
      </p:sp>
    </p:spTree>
    <p:extLst>
      <p:ext uri="{BB962C8B-B14F-4D97-AF65-F5344CB8AC3E}">
        <p14:creationId xmlns:p14="http://schemas.microsoft.com/office/powerpoint/2010/main" val="572674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 L’ART. 13, C. 7</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lnSpcReduction="10000"/>
          </a:bodyPr>
          <a:lstStyle/>
          <a:p>
            <a:pPr marL="0" indent="0" algn="just">
              <a:buNone/>
            </a:pPr>
            <a:r>
              <a:rPr lang="it-IT" dirty="0"/>
              <a:t>La disposizione di principio dell’art. 13, c. 7.</a:t>
            </a:r>
          </a:p>
          <a:p>
            <a:pPr marL="0" indent="0" algn="just">
              <a:buNone/>
            </a:pPr>
            <a:r>
              <a:rPr lang="it-IT" dirty="0"/>
              <a:t>«</a:t>
            </a:r>
            <a:r>
              <a:rPr lang="it-IT" i="1" dirty="0">
                <a:solidFill>
                  <a:srgbClr val="FF0000"/>
                </a:solidFill>
              </a:rPr>
              <a:t>Le </a:t>
            </a:r>
            <a:r>
              <a:rPr lang="it-IT" i="1" u="sng" dirty="0">
                <a:solidFill>
                  <a:srgbClr val="FF0000"/>
                </a:solidFill>
              </a:rPr>
              <a:t>disposizioni del codice si applicano</a:t>
            </a:r>
            <a:r>
              <a:rPr lang="it-IT" i="1" dirty="0">
                <a:solidFill>
                  <a:srgbClr val="FF0000"/>
                </a:solidFill>
              </a:rPr>
              <a:t>, altresì, all’aggiudicazione dei lavori pubblici da realizzarsi da parte di soggetti privati, titolari di permesso di costruire o di un altro titolo abilitativo, che assumono in via diretta  l’esecuzione delle opere di urbanizzazione </a:t>
            </a:r>
            <a:r>
              <a:rPr lang="it-IT" i="1" u="sng" dirty="0">
                <a:solidFill>
                  <a:srgbClr val="FF0000"/>
                </a:solidFill>
              </a:rPr>
              <a:t>a scomputo totale o parziale</a:t>
            </a:r>
            <a:r>
              <a:rPr lang="it-IT" i="1" dirty="0">
                <a:solidFill>
                  <a:srgbClr val="FF0000"/>
                </a:solidFill>
              </a:rPr>
              <a:t> del contributo previsto per il rilascio del permesso, ai sensi dell’art. 16, comma 2, del testo unico delle disposizioni legislative e regolamentari in materia edilizia, di cui al decreto del Presidente della Repubblica 6 giugno 2001, n. 380, e dell’art. 28, comma 5, della legge 17 agosto 1942, n. 1150, ovvero eseguono le relative opere in regime di convenzione. </a:t>
            </a:r>
            <a:r>
              <a:rPr lang="it-IT" i="1" u="sng" dirty="0">
                <a:solidFill>
                  <a:srgbClr val="FF0000"/>
                </a:solidFill>
              </a:rPr>
              <a:t>L’allegato I.12</a:t>
            </a:r>
            <a:r>
              <a:rPr lang="it-IT" i="1" dirty="0">
                <a:solidFill>
                  <a:srgbClr val="FF0000"/>
                </a:solidFill>
              </a:rPr>
              <a:t> individua le modalità di affidamento delle opere di urbanizzazione a scomputo del contributo di costruzione</a:t>
            </a:r>
            <a:r>
              <a:rPr lang="it-IT" dirty="0"/>
              <a:t>».</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3049536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 L’ART. 13, C. 7</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a:bodyPr>
          <a:lstStyle/>
          <a:p>
            <a:pPr marL="0" indent="0" algn="just">
              <a:buNone/>
            </a:pPr>
            <a:r>
              <a:rPr lang="it-IT" sz="3200" dirty="0"/>
              <a:t>Diversamente dall’art. 36, c. 4, del D.lgs. 50/2016, che regola le opere di urbanizzazione  primaria, funzionali e sotto soglia, rinviando direttamente all’art. 16, c. 2 </a:t>
            </a:r>
            <a:r>
              <a:rPr lang="it-IT" sz="3200" i="1" dirty="0"/>
              <a:t>bis</a:t>
            </a:r>
            <a:r>
              <a:rPr lang="it-IT" sz="3200" dirty="0"/>
              <a:t>, del DPR 380,</a:t>
            </a:r>
          </a:p>
          <a:p>
            <a:pPr marL="0" indent="0" algn="just">
              <a:buNone/>
            </a:pPr>
            <a:r>
              <a:rPr lang="it-IT" sz="3200" u="sng" dirty="0">
                <a:solidFill>
                  <a:srgbClr val="FF0000"/>
                </a:solidFill>
              </a:rPr>
              <a:t>l’art. 13, c. 7, del D.lgs. 36/23 afferma il principio dell’assoggettamento delle opere di urbanizzazione a scomputo al Codice dei contratti</a:t>
            </a:r>
            <a:r>
              <a:rPr lang="it-IT" sz="3200" dirty="0"/>
              <a:t>; qualsiasi siano le OOUU, indipendentemente dall’importo e tanto che lo scomputo sia previsto dal titolo edilizio o dalla convenzione.</a:t>
            </a:r>
          </a:p>
          <a:p>
            <a:pPr marL="0" indent="0" algn="just">
              <a:buNone/>
            </a:pPr>
            <a:r>
              <a:rPr lang="it-IT" sz="3200" u="sng" dirty="0"/>
              <a:t>Le modalità d’affidamento e </a:t>
            </a:r>
            <a:r>
              <a:rPr lang="it-IT" sz="3200" u="sng" dirty="0">
                <a:solidFill>
                  <a:srgbClr val="FF0000"/>
                </a:solidFill>
              </a:rPr>
              <a:t>le deroghe</a:t>
            </a:r>
            <a:r>
              <a:rPr lang="it-IT" sz="3200" dirty="0"/>
              <a:t> vengono rinviate all’Allegato I.12, che reca la disciplina di dettaglio.</a:t>
            </a:r>
          </a:p>
          <a:p>
            <a:pPr marL="0" indent="0" algn="just">
              <a:buNone/>
            </a:pPr>
            <a:endParaRPr lang="it-IT" dirty="0"/>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2691323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 L’ALL. 1.12</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a:bodyPr>
          <a:lstStyle/>
          <a:p>
            <a:pPr marL="0" indent="0" algn="just">
              <a:buNone/>
            </a:pPr>
            <a:r>
              <a:rPr lang="it-IT" dirty="0"/>
              <a:t>L’Allegato costituito da 5 articoli.</a:t>
            </a:r>
          </a:p>
          <a:p>
            <a:pPr marL="0" indent="0" algn="just">
              <a:buNone/>
            </a:pPr>
            <a:r>
              <a:rPr lang="it-IT" u="sng" dirty="0">
                <a:solidFill>
                  <a:srgbClr val="FF0000"/>
                </a:solidFill>
              </a:rPr>
              <a:t>Art. 1, ambito di applicazione</a:t>
            </a:r>
            <a:r>
              <a:rPr lang="it-IT" dirty="0"/>
              <a:t>.</a:t>
            </a:r>
          </a:p>
          <a:p>
            <a:pPr marL="0" indent="0" algn="just">
              <a:buNone/>
            </a:pPr>
            <a:r>
              <a:rPr lang="it-IT" dirty="0"/>
              <a:t>Alle OOUU a scomputo (qualsiasi esse siano) </a:t>
            </a:r>
            <a:r>
              <a:rPr lang="it-IT" u="sng" dirty="0">
                <a:solidFill>
                  <a:srgbClr val="FF0000"/>
                </a:solidFill>
              </a:rPr>
              <a:t>non</a:t>
            </a:r>
            <a:r>
              <a:rPr lang="it-IT" dirty="0"/>
              <a:t> si applicano: </a:t>
            </a:r>
          </a:p>
          <a:p>
            <a:pPr marL="571500" indent="-571500" algn="just">
              <a:buAutoNum type="romanLcParenBoth"/>
            </a:pPr>
            <a:r>
              <a:rPr lang="it-IT" dirty="0"/>
              <a:t>l’art. 37 del Codice (programmazione dei lavori pubblici, programma triennale ed elenco annuale);</a:t>
            </a:r>
          </a:p>
          <a:p>
            <a:pPr marL="571500" indent="-571500" algn="just">
              <a:buAutoNum type="romanLcParenBoth"/>
            </a:pPr>
            <a:r>
              <a:rPr lang="it-IT" dirty="0"/>
              <a:t>l’art. 45 del Codice (incentivi alle funzioni tecniche);</a:t>
            </a:r>
          </a:p>
          <a:p>
            <a:pPr marL="571500" indent="-571500" algn="just">
              <a:buAutoNum type="romanLcParenBoth"/>
            </a:pPr>
            <a:r>
              <a:rPr lang="it-IT" dirty="0"/>
              <a:t>l’art. 81 del Codice (avviso di </a:t>
            </a:r>
            <a:r>
              <a:rPr lang="it-IT" dirty="0" err="1"/>
              <a:t>pre</a:t>
            </a:r>
            <a:r>
              <a:rPr lang="it-IT" dirty="0"/>
              <a:t>-informazione).</a:t>
            </a:r>
          </a:p>
          <a:p>
            <a:pPr marL="0" indent="0" algn="just">
              <a:buNone/>
            </a:pPr>
            <a:r>
              <a:rPr lang="it-IT" dirty="0"/>
              <a:t>In </a:t>
            </a:r>
            <a:r>
              <a:rPr lang="it-IT" dirty="0">
                <a:solidFill>
                  <a:srgbClr val="FF0000"/>
                </a:solidFill>
              </a:rPr>
              <a:t>fase di esecuzione</a:t>
            </a:r>
            <a:r>
              <a:rPr lang="it-IT" dirty="0"/>
              <a:t> dei lavori si applicano </a:t>
            </a:r>
            <a:r>
              <a:rPr lang="it-IT" dirty="0">
                <a:solidFill>
                  <a:srgbClr val="FF0000"/>
                </a:solidFill>
              </a:rPr>
              <a:t>solo</a:t>
            </a:r>
            <a:r>
              <a:rPr lang="it-IT" dirty="0"/>
              <a:t> le norme sul </a:t>
            </a:r>
            <a:r>
              <a:rPr lang="it-IT" dirty="0">
                <a:solidFill>
                  <a:srgbClr val="FF0000"/>
                </a:solidFill>
              </a:rPr>
              <a:t>collaudo</a:t>
            </a:r>
            <a:r>
              <a:rPr lang="it-IT" dirty="0"/>
              <a:t>, di cui all’</a:t>
            </a:r>
            <a:r>
              <a:rPr lang="it-IT" dirty="0">
                <a:solidFill>
                  <a:srgbClr val="FF0000"/>
                </a:solidFill>
              </a:rPr>
              <a:t>art. 116</a:t>
            </a:r>
            <a:r>
              <a:rPr lang="it-IT" dirty="0"/>
              <a:t>.</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1784479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 L’ALL. 1.12</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000" u="sng" dirty="0">
                <a:solidFill>
                  <a:srgbClr val="FF0000"/>
                </a:solidFill>
              </a:rPr>
              <a:t>Art. 2, progettazione</a:t>
            </a:r>
            <a:r>
              <a:rPr lang="it-IT" sz="3000" dirty="0"/>
              <a:t>.</a:t>
            </a:r>
          </a:p>
          <a:p>
            <a:pPr marL="0" indent="0" algn="just">
              <a:buNone/>
            </a:pPr>
            <a:r>
              <a:rPr lang="it-IT" sz="3000" dirty="0"/>
              <a:t>L’A. che rilascia il titolo può prevedere che in relazione alle OOUU chi richiede il titolo presenti all’A. contestualmente un progetto di fattibilità tecnica ed economica delle opere da eseguire con l’indicazione del tempo massimo per la loro esecuzione, allegando lo schema di contratto d’appalto. L’affidamento avrà ad oggetto la progettazione esecutiva e l’esecuzione dei lavori.</a:t>
            </a:r>
          </a:p>
          <a:p>
            <a:pPr marL="0" indent="0" algn="just">
              <a:buNone/>
            </a:pPr>
            <a:r>
              <a:rPr lang="it-IT" sz="3000" u="sng" dirty="0">
                <a:solidFill>
                  <a:srgbClr val="FF0000"/>
                </a:solidFill>
              </a:rPr>
              <a:t>Art. 3, modalità di affidamento.</a:t>
            </a:r>
          </a:p>
          <a:p>
            <a:pPr marL="0" indent="0" algn="just">
              <a:buNone/>
            </a:pPr>
            <a:r>
              <a:rPr lang="it-IT" sz="3000" dirty="0"/>
              <a:t>Ricevuto il progetto di fattibilità, l’A. indice la gara con le modalità previste dall’art. 71 (procedura aperta) e 72 (procedura ristretta).</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417003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 L’ALL. 1.12</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600" u="sng" dirty="0">
                <a:solidFill>
                  <a:srgbClr val="FF0000"/>
                </a:solidFill>
              </a:rPr>
              <a:t>Art. 4, urbanizzazione a scomputo</a:t>
            </a:r>
            <a:r>
              <a:rPr lang="it-IT" sz="3600" dirty="0"/>
              <a:t>.</a:t>
            </a:r>
          </a:p>
          <a:p>
            <a:pPr marL="0" indent="0" algn="just">
              <a:buNone/>
            </a:pPr>
            <a:r>
              <a:rPr lang="it-IT" sz="3600" dirty="0"/>
              <a:t>Per le OOUU a scomputo sottosoglia (5.382.000 €), si applica l’art. 50, c. 1, quindi:</a:t>
            </a:r>
          </a:p>
          <a:p>
            <a:pPr marL="0" indent="0" algn="just">
              <a:buNone/>
            </a:pPr>
            <a:r>
              <a:rPr lang="it-IT" sz="3600" dirty="0"/>
              <a:t>(i) </a:t>
            </a:r>
            <a:r>
              <a:rPr lang="it-IT" sz="3600" dirty="0">
                <a:solidFill>
                  <a:srgbClr val="FF0000"/>
                </a:solidFill>
              </a:rPr>
              <a:t>affidamento diretto per lavori &lt; 150.000 €</a:t>
            </a:r>
            <a:r>
              <a:rPr lang="it-IT" sz="3600" dirty="0"/>
              <a:t>, anche senza consultazione di più operatori economici, assicurando che l’appaltatore scelto sia in possesso di documentate esperienze pregresse, anche (quindi anche no) individuato tra gli iscritti in elenchi o albi della stazione appaltante</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3092454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 L’ALL. 1.12</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000" u="sng" dirty="0">
                <a:solidFill>
                  <a:srgbClr val="FF0000"/>
                </a:solidFill>
              </a:rPr>
              <a:t>Art. 4, urbanizzazione a scomputo, </a:t>
            </a:r>
            <a:r>
              <a:rPr lang="it-IT" sz="3000" i="1" u="sng" dirty="0">
                <a:solidFill>
                  <a:srgbClr val="FF0000"/>
                </a:solidFill>
              </a:rPr>
              <a:t>segue</a:t>
            </a:r>
            <a:r>
              <a:rPr lang="it-IT" sz="3000" dirty="0"/>
              <a:t>.</a:t>
            </a:r>
          </a:p>
          <a:p>
            <a:pPr marL="0" indent="0" algn="just">
              <a:buNone/>
            </a:pPr>
            <a:r>
              <a:rPr lang="it-IT" sz="3000" dirty="0"/>
              <a:t>(ii) </a:t>
            </a:r>
            <a:r>
              <a:rPr lang="it-IT" sz="3000" dirty="0">
                <a:solidFill>
                  <a:srgbClr val="FF0000"/>
                </a:solidFill>
              </a:rPr>
              <a:t>procedura negoziata senza bando per lavori di importo pari o &gt; 150.000 €, ma &lt; 1.000.000 €</a:t>
            </a:r>
            <a:r>
              <a:rPr lang="it-IT" sz="3000" dirty="0"/>
              <a:t>, previa consultazione di almeno 5 operatori economici, ove esistenti, individuati in base ad indagini di mercato o tramite elenchi;</a:t>
            </a:r>
          </a:p>
          <a:p>
            <a:pPr marL="0" indent="0" algn="just">
              <a:buNone/>
            </a:pPr>
            <a:r>
              <a:rPr lang="it-IT" sz="3000" dirty="0"/>
              <a:t>(iii) </a:t>
            </a:r>
            <a:r>
              <a:rPr lang="it-IT" sz="3000" dirty="0">
                <a:solidFill>
                  <a:srgbClr val="FF0000"/>
                </a:solidFill>
              </a:rPr>
              <a:t>procedura negoziata senza bando per lavori di importo pari o superiore a 1.000.000 €, ma inferiore alla soglia comunitaria (5.382.000 €)</a:t>
            </a:r>
            <a:r>
              <a:rPr lang="it-IT" sz="3000" dirty="0"/>
              <a:t>, previa consultazione di almeno 10 operatori economici, ove esistenti, individuati in base ad indagini di mercato o tramite elenchi. Salva la facoltà di ricorrere a procedura aperta (art. 71) o ristretta (72).</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3324426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 </a:t>
            </a:r>
            <a:r>
              <a:rPr lang="it-IT" b="1" u="sng" dirty="0">
                <a:solidFill>
                  <a:srgbClr val="00B050"/>
                </a:solidFill>
              </a:rPr>
              <a:t>LA DEROGA</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4000" u="sng" dirty="0">
                <a:solidFill>
                  <a:srgbClr val="FF0000"/>
                </a:solidFill>
              </a:rPr>
              <a:t>Art. 5, urbanizzazione primaria</a:t>
            </a:r>
            <a:r>
              <a:rPr lang="it-IT" sz="4000" dirty="0"/>
              <a:t>.</a:t>
            </a:r>
          </a:p>
          <a:p>
            <a:pPr marL="0" indent="0" algn="just">
              <a:buNone/>
            </a:pPr>
            <a:r>
              <a:rPr lang="it-IT" sz="4000" u="sng" dirty="0">
                <a:solidFill>
                  <a:srgbClr val="00B050"/>
                </a:solidFill>
              </a:rPr>
              <a:t>Solo</a:t>
            </a:r>
            <a:r>
              <a:rPr lang="it-IT" sz="4000" dirty="0"/>
              <a:t> per </a:t>
            </a:r>
            <a:r>
              <a:rPr lang="it-IT" sz="4000" u="sng" dirty="0">
                <a:solidFill>
                  <a:srgbClr val="FF0000"/>
                </a:solidFill>
              </a:rPr>
              <a:t>OOUU primaria</a:t>
            </a:r>
            <a:r>
              <a:rPr lang="it-IT" sz="4000" dirty="0"/>
              <a:t>, di </a:t>
            </a:r>
            <a:r>
              <a:rPr lang="it-IT" sz="4000" u="sng" dirty="0">
                <a:solidFill>
                  <a:srgbClr val="FF0000"/>
                </a:solidFill>
              </a:rPr>
              <a:t>importo inferiore alla soglia comunitaria (5.382.000 €)</a:t>
            </a:r>
            <a:r>
              <a:rPr lang="it-IT" sz="4000" dirty="0"/>
              <a:t> e </a:t>
            </a:r>
            <a:r>
              <a:rPr lang="it-IT" sz="4000" u="sng" dirty="0">
                <a:solidFill>
                  <a:srgbClr val="FF0000"/>
                </a:solidFill>
              </a:rPr>
              <a:t>funzionali</a:t>
            </a:r>
            <a:r>
              <a:rPr lang="it-IT" sz="4000" dirty="0"/>
              <a:t> all’intervento di trasformazione urbanistica del territorio, si applica l’art. 16, c. 2 </a:t>
            </a:r>
            <a:r>
              <a:rPr lang="it-IT" sz="4000" i="1" dirty="0"/>
              <a:t>bis</a:t>
            </a:r>
            <a:r>
              <a:rPr lang="it-IT" sz="4000" dirty="0"/>
              <a:t>, del DPR 380/2001, quindi </a:t>
            </a:r>
            <a:r>
              <a:rPr lang="it-IT" sz="4000" u="sng" dirty="0">
                <a:solidFill>
                  <a:srgbClr val="FF0000"/>
                </a:solidFill>
              </a:rPr>
              <a:t>esecuzione diretta a carico del titolare del permesso di costruire e non trova applicazione il D.lgs. 36/23</a:t>
            </a:r>
            <a:r>
              <a:rPr lang="it-IT" sz="4000" dirty="0"/>
              <a:t>.</a:t>
            </a:r>
          </a:p>
          <a:p>
            <a:pPr marL="0" indent="0" algn="just">
              <a:buNone/>
            </a:pPr>
            <a:endParaRPr lang="it-IT" sz="3000" dirty="0"/>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2995300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QUESITI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2400" u="sng" dirty="0">
                <a:solidFill>
                  <a:srgbClr val="FF0000"/>
                </a:solidFill>
              </a:rPr>
              <a:t>Il valore delle aree è scomputabile?</a:t>
            </a:r>
          </a:p>
          <a:p>
            <a:pPr marL="0" indent="0" algn="just">
              <a:buNone/>
            </a:pPr>
            <a:r>
              <a:rPr lang="it-IT" sz="2400" dirty="0">
                <a:solidFill>
                  <a:srgbClr val="FF0000"/>
                </a:solidFill>
              </a:rPr>
              <a:t>Sì</a:t>
            </a:r>
            <a:r>
              <a:rPr lang="it-IT" sz="2400" dirty="0"/>
              <a:t>, è normativamente previsto dall’art. 31, c. 11, LR 11/04 «</a:t>
            </a:r>
            <a:r>
              <a:rPr lang="it-IT" sz="2400" i="1" u="sng" dirty="0">
                <a:solidFill>
                  <a:srgbClr val="FF0000"/>
                </a:solidFill>
              </a:rPr>
              <a:t>Il valore delle aree</a:t>
            </a:r>
            <a:r>
              <a:rPr lang="it-IT" sz="2400" i="1" dirty="0"/>
              <a:t> e delle opere cedute o vincolate </a:t>
            </a:r>
            <a:r>
              <a:rPr lang="it-IT" sz="2400" i="1" u="sng" dirty="0">
                <a:solidFill>
                  <a:srgbClr val="FF0000"/>
                </a:solidFill>
              </a:rPr>
              <a:t>è scomputabile</a:t>
            </a:r>
            <a:r>
              <a:rPr lang="it-IT" sz="2400" dirty="0"/>
              <a:t>».</a:t>
            </a:r>
            <a:endParaRPr lang="it-IT" sz="2400" u="sng" dirty="0">
              <a:solidFill>
                <a:srgbClr val="FF0000"/>
              </a:solidFill>
            </a:endParaRPr>
          </a:p>
          <a:p>
            <a:pPr marL="0" indent="0" algn="just">
              <a:buNone/>
            </a:pPr>
            <a:r>
              <a:rPr lang="it-IT" sz="2400" dirty="0">
                <a:solidFill>
                  <a:srgbClr val="FF0000"/>
                </a:solidFill>
              </a:rPr>
              <a:t>No</a:t>
            </a:r>
            <a:r>
              <a:rPr lang="it-IT" sz="2400" dirty="0"/>
              <a:t>, secondo art. 28, c. 5, punto 1, L. 1150/142, che prevede «</a:t>
            </a:r>
            <a:r>
              <a:rPr lang="it-IT" sz="2400" i="1" dirty="0"/>
              <a:t>la cessione gratuita … per le opere di urbanizzazione primaria</a:t>
            </a:r>
            <a:r>
              <a:rPr lang="it-IT" sz="2400" dirty="0"/>
              <a:t>».</a:t>
            </a:r>
          </a:p>
          <a:p>
            <a:pPr marL="0" indent="0" algn="just">
              <a:buNone/>
            </a:pPr>
            <a:r>
              <a:rPr lang="it-IT" sz="2400" dirty="0"/>
              <a:t>Con riferimento alle OOUU secondarie, il valore delle aree pare scomputabile, più incerto il valore delle aree, su cui insistono le OOUU primaria.</a:t>
            </a:r>
          </a:p>
          <a:p>
            <a:pPr marL="0" indent="0" algn="just">
              <a:buNone/>
            </a:pPr>
            <a:r>
              <a:rPr lang="it-IT" sz="2400" u="sng" dirty="0">
                <a:solidFill>
                  <a:srgbClr val="FF0000"/>
                </a:solidFill>
              </a:rPr>
              <a:t>È possibile in alternativa alla cessione della proprietà al Comune il vincolo di uso pubblico?</a:t>
            </a:r>
          </a:p>
          <a:p>
            <a:pPr marL="0" indent="0" algn="just">
              <a:buNone/>
            </a:pPr>
            <a:r>
              <a:rPr lang="it-IT" sz="2400" dirty="0"/>
              <a:t>È normativamente previsto dall’art. 31, c. 11, LR 11/04 «</a:t>
            </a:r>
            <a:r>
              <a:rPr lang="it-IT" sz="2400" i="1" dirty="0"/>
              <a:t>Il valore delle aree e delle opere cedute o </a:t>
            </a:r>
            <a:r>
              <a:rPr lang="it-IT" sz="2400" i="1" u="sng" dirty="0">
                <a:solidFill>
                  <a:srgbClr val="FF0000"/>
                </a:solidFill>
              </a:rPr>
              <a:t>vincolate</a:t>
            </a:r>
            <a:r>
              <a:rPr lang="it-IT" sz="2400" i="1" dirty="0"/>
              <a:t> è scomputabile</a:t>
            </a:r>
            <a:r>
              <a:rPr lang="it-IT" sz="2400" dirty="0"/>
              <a:t>». Lo stesso dice l’art. 19, c. 3, lett. h), LR 11/04 «</a:t>
            </a:r>
            <a:r>
              <a:rPr lang="it-IT" sz="2400" i="1" dirty="0"/>
              <a:t>individuazione delle aree da cedere o </a:t>
            </a:r>
            <a:r>
              <a:rPr lang="it-IT" sz="2400" i="1" u="sng" dirty="0">
                <a:solidFill>
                  <a:srgbClr val="FF0000"/>
                </a:solidFill>
              </a:rPr>
              <a:t>vincolare</a:t>
            </a:r>
            <a:r>
              <a:rPr lang="it-IT" sz="2400" dirty="0"/>
              <a:t>», tra i contenuti del PUA.</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2987913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a:xfrm>
            <a:off x="784860" y="277324"/>
            <a:ext cx="10515600" cy="1325563"/>
          </a:xfrm>
        </p:spPr>
        <p:txBody>
          <a:bodyPr/>
          <a:lstStyle/>
          <a:p>
            <a:pPr algn="ctr"/>
            <a:r>
              <a:rPr lang="it-IT" b="1" dirty="0"/>
              <a:t>OPERE DI URBANIZZAZIONE: QUESITI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u="sng" dirty="0">
                <a:solidFill>
                  <a:srgbClr val="FF0000"/>
                </a:solidFill>
              </a:rPr>
              <a:t>L’accordo per realizzazione opere </a:t>
            </a:r>
            <a:r>
              <a:rPr lang="it-IT" i="1" u="sng" dirty="0">
                <a:solidFill>
                  <a:srgbClr val="FF0000"/>
                </a:solidFill>
              </a:rPr>
              <a:t>extra</a:t>
            </a:r>
            <a:r>
              <a:rPr lang="it-IT" u="sng" dirty="0">
                <a:solidFill>
                  <a:srgbClr val="FF0000"/>
                </a:solidFill>
              </a:rPr>
              <a:t> è legittimo?</a:t>
            </a:r>
          </a:p>
          <a:p>
            <a:pPr marL="0" indent="0" algn="just">
              <a:buNone/>
            </a:pPr>
            <a:r>
              <a:rPr lang="it-IT" dirty="0"/>
              <a:t>La realizzazione di opere di urbanizzazione fissate per legge è una sorta di soglia minima imprescindibile (Cons. St., sez. IV, 24.3.2023, n. 2996); è legittima la previsione convenzionale di realizzazione a carico del privato di OOUU ulteriori e maggiori (Cons. St., sez. II, 24.4.2023, n. 4110).</a:t>
            </a:r>
          </a:p>
          <a:p>
            <a:pPr marL="0" indent="0" algn="just">
              <a:buNone/>
            </a:pPr>
            <a:r>
              <a:rPr lang="it-IT" u="sng" dirty="0">
                <a:solidFill>
                  <a:srgbClr val="FF0000"/>
                </a:solidFill>
              </a:rPr>
              <a:t>Il ribasso d’asta dev’essere riconosciuto all’A.?</a:t>
            </a:r>
          </a:p>
          <a:p>
            <a:pPr marL="0" indent="0" algn="just">
              <a:buNone/>
            </a:pPr>
            <a:r>
              <a:rPr lang="it-IT" dirty="0"/>
              <a:t>Se, come d’ordinario avviene, l’importo delle OOUU sia superiore a quanto previsto </a:t>
            </a:r>
            <a:r>
              <a:rPr lang="it-IT" i="1" dirty="0"/>
              <a:t>ex lege</a:t>
            </a:r>
            <a:r>
              <a:rPr lang="it-IT" dirty="0"/>
              <a:t>, il Comune non si può avvantaggiare del ribasso d’asta (Corte Conti, sezione regionale di controllo Veneto, 28.7.2010, n. 94; conforme, Det. AVCP 16.7.2009, n. 7).</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3305670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a:xfrm>
            <a:off x="784860" y="277324"/>
            <a:ext cx="10515600" cy="1325563"/>
          </a:xfrm>
        </p:spPr>
        <p:txBody>
          <a:bodyPr/>
          <a:lstStyle/>
          <a:p>
            <a:pPr algn="ctr"/>
            <a:r>
              <a:rPr lang="it-IT" b="1" dirty="0"/>
              <a:t>OPERE DI URBANIZZAZIONE: QUESITI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300" u="sng" dirty="0">
                <a:solidFill>
                  <a:srgbClr val="FF0000"/>
                </a:solidFill>
              </a:rPr>
              <a:t>Pagamenti OOUU soggette a tracciabilità/CIG?</a:t>
            </a:r>
          </a:p>
          <a:p>
            <a:pPr marL="0" indent="0" algn="just">
              <a:buNone/>
            </a:pPr>
            <a:r>
              <a:rPr lang="it-IT" sz="3300" dirty="0"/>
              <a:t>È da ritenersi di sì (Det. ANAC n. 556/2017), se OOUU primaria sotto soglia e funzionali, SMART CIG.</a:t>
            </a:r>
          </a:p>
          <a:p>
            <a:pPr marL="0" indent="0" algn="just">
              <a:buNone/>
            </a:pPr>
            <a:r>
              <a:rPr lang="it-IT" sz="3300" u="sng" dirty="0">
                <a:solidFill>
                  <a:srgbClr val="FF0000"/>
                </a:solidFill>
              </a:rPr>
              <a:t>Il contributo di costruzione è disponibile?</a:t>
            </a:r>
          </a:p>
          <a:p>
            <a:pPr marL="0" indent="0" algn="just">
              <a:buNone/>
            </a:pPr>
            <a:r>
              <a:rPr lang="it-IT" sz="3300" dirty="0"/>
              <a:t>No, costituisce prestazione patrimoniale imposta, avente natura di corrispettivo di diritto pubblico, indisponibile da parte del Comune (TAR Veneto, sez. II, 26.11.2020, n. 1136; confermata da Cons. St., sez. IV, 7.2.2022, n. 818).</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p:txBody>
      </p:sp>
    </p:spTree>
    <p:extLst>
      <p:ext uri="{BB962C8B-B14F-4D97-AF65-F5344CB8AC3E}">
        <p14:creationId xmlns:p14="http://schemas.microsoft.com/office/powerpoint/2010/main" val="502666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lnSpcReduction="10000"/>
          </a:bodyPr>
          <a:lstStyle/>
          <a:p>
            <a:pPr marL="0" indent="0" algn="just">
              <a:buNone/>
            </a:pPr>
            <a:r>
              <a:rPr lang="it-IT" dirty="0"/>
              <a:t>La quota del contributo di costruzione relativa agli oneri di urbanizzazione primaria e secondaria può essere scomputata (art. 16, c. 2 e 2-</a:t>
            </a:r>
            <a:r>
              <a:rPr lang="it-IT" i="1" dirty="0"/>
              <a:t>bis</a:t>
            </a:r>
            <a:r>
              <a:rPr lang="it-IT" dirty="0"/>
              <a:t>, </a:t>
            </a:r>
            <a:r>
              <a:rPr lang="it-IT" dirty="0" err="1"/>
              <a:t>TUEd</a:t>
            </a:r>
            <a:r>
              <a:rPr lang="it-IT" dirty="0"/>
              <a:t>) dietro obbligo del privato di realizzazione delle opere d’urbanizzazione.</a:t>
            </a:r>
          </a:p>
          <a:p>
            <a:pPr marL="0" indent="0" algn="just">
              <a:buNone/>
            </a:pPr>
            <a:r>
              <a:rPr lang="it-IT" u="sng" dirty="0">
                <a:solidFill>
                  <a:srgbClr val="FF0000"/>
                </a:solidFill>
              </a:rPr>
              <a:t>Lo scomputo è facoltà per il Comune</a:t>
            </a:r>
            <a:r>
              <a:rPr lang="it-IT" dirty="0"/>
              <a:t>, non obbligo, valutazione discrezionale (Cons. St., sez. II, n. 7237/2021; TAR Calabria, Catanzaro, II, n. 612/2022).</a:t>
            </a:r>
          </a:p>
          <a:p>
            <a:pPr marL="0" indent="0" algn="just">
              <a:buNone/>
            </a:pPr>
            <a:r>
              <a:rPr lang="it-IT" dirty="0"/>
              <a:t>Nel caso di realizzazione delle opere d’urbanizzazione primaria e secondaria da parte del privato, esse sono opere pubbliche? Debbono essere eseguite nell’osservanza del Codice dei contratti?</a:t>
            </a:r>
          </a:p>
          <a:p>
            <a:pPr marL="0" indent="0" algn="just">
              <a:buNone/>
            </a:pPr>
            <a:r>
              <a:rPr lang="it-IT" dirty="0"/>
              <a:t>Da Corte Giustizia U.E. 12.7.2001, in C-399/98 (il caso Bicocca) pacifico che </a:t>
            </a:r>
            <a:r>
              <a:rPr lang="it-IT" u="sng" dirty="0">
                <a:solidFill>
                  <a:srgbClr val="FF0000"/>
                </a:solidFill>
              </a:rPr>
              <a:t>le opere di urbanizzazione siano da considerarsi opere pubbliche</a:t>
            </a:r>
            <a:r>
              <a:rPr lang="it-IT" dirty="0"/>
              <a:t>.</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p:txBody>
      </p:sp>
    </p:spTree>
    <p:extLst>
      <p:ext uri="{BB962C8B-B14F-4D97-AF65-F5344CB8AC3E}">
        <p14:creationId xmlns:p14="http://schemas.microsoft.com/office/powerpoint/2010/main" val="2235088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a:xfrm>
            <a:off x="784860" y="277324"/>
            <a:ext cx="10515600" cy="1325563"/>
          </a:xfrm>
        </p:spPr>
        <p:txBody>
          <a:bodyPr/>
          <a:lstStyle/>
          <a:p>
            <a:pPr algn="ctr"/>
            <a:r>
              <a:rPr lang="it-IT" b="1" dirty="0"/>
              <a:t>ULTERIORI QUESITI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600" u="sng" dirty="0">
                <a:solidFill>
                  <a:srgbClr val="FF0000"/>
                </a:solidFill>
              </a:rPr>
              <a:t>L’approvazione semplificata dell’opera pubblica.</a:t>
            </a:r>
          </a:p>
          <a:p>
            <a:pPr marL="0" indent="0" algn="just">
              <a:buNone/>
            </a:pPr>
            <a:r>
              <a:rPr lang="it-IT" sz="3600" u="sng" dirty="0"/>
              <a:t>Il sistema «tradizionale» (art. 24 </a:t>
            </a:r>
            <a:r>
              <a:rPr lang="it-IT" sz="3600" i="1" u="sng" dirty="0"/>
              <a:t>bis</a:t>
            </a:r>
            <a:r>
              <a:rPr lang="it-IT" sz="3600" u="sng" dirty="0"/>
              <a:t> LR 27/2003, introdotto dall’art. 1, LR 27/2022)</a:t>
            </a:r>
            <a:r>
              <a:rPr lang="it-IT" sz="3600" dirty="0"/>
              <a:t>:</a:t>
            </a:r>
          </a:p>
          <a:p>
            <a:pPr marL="0" indent="0" algn="just">
              <a:buNone/>
            </a:pPr>
            <a:r>
              <a:rPr lang="it-IT" sz="3600" dirty="0"/>
              <a:t>determinazione in </a:t>
            </a:r>
            <a:r>
              <a:rPr lang="it-IT" sz="3600" dirty="0" err="1"/>
              <a:t>conf.</a:t>
            </a:r>
            <a:r>
              <a:rPr lang="it-IT" sz="3600" dirty="0"/>
              <a:t> servizi dopo aver ottenuto i pareri favorevoli (compresi quelli ambientali e relativi ai beni culturali); la determinazione vale adozione della variante (per localizzazione e apposizione vincolo); poi deposito, osservazioni ed approvazione in Consiglio comunale.</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p:txBody>
      </p:sp>
    </p:spTree>
    <p:extLst>
      <p:ext uri="{BB962C8B-B14F-4D97-AF65-F5344CB8AC3E}">
        <p14:creationId xmlns:p14="http://schemas.microsoft.com/office/powerpoint/2010/main" val="3110866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a:xfrm>
            <a:off x="784860" y="277324"/>
            <a:ext cx="10515600" cy="1325563"/>
          </a:xfrm>
        </p:spPr>
        <p:txBody>
          <a:bodyPr/>
          <a:lstStyle/>
          <a:p>
            <a:pPr algn="ctr"/>
            <a:r>
              <a:rPr lang="it-IT" b="1" dirty="0"/>
              <a:t>ULTERIORI QUESITI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300" u="sng" dirty="0">
                <a:solidFill>
                  <a:srgbClr val="FF0000"/>
                </a:solidFill>
              </a:rPr>
              <a:t>L’approvazione semplificata dell’opera pubblica.</a:t>
            </a:r>
          </a:p>
          <a:p>
            <a:pPr marL="0" indent="0" algn="just">
              <a:buNone/>
            </a:pPr>
            <a:r>
              <a:rPr lang="it-IT" sz="3300" u="sng" dirty="0"/>
              <a:t>Il sistema «nuovo» (art. </a:t>
            </a:r>
            <a:r>
              <a:rPr lang="it-IT" sz="3300" u="sng" dirty="0">
                <a:solidFill>
                  <a:srgbClr val="FF0000"/>
                </a:solidFill>
              </a:rPr>
              <a:t>38</a:t>
            </a:r>
            <a:r>
              <a:rPr lang="it-IT" sz="3300" u="sng" dirty="0"/>
              <a:t> D.lgs. 36/2023)</a:t>
            </a:r>
            <a:r>
              <a:rPr lang="it-IT" sz="3300" dirty="0"/>
              <a:t>:</a:t>
            </a:r>
          </a:p>
          <a:p>
            <a:pPr marL="0" indent="0" algn="just">
              <a:buNone/>
            </a:pPr>
            <a:r>
              <a:rPr lang="it-IT" sz="3300" dirty="0"/>
              <a:t>Nel corso della </a:t>
            </a:r>
            <a:r>
              <a:rPr lang="it-IT" sz="3300" dirty="0" err="1"/>
              <a:t>c.d.s.</a:t>
            </a:r>
            <a:r>
              <a:rPr lang="it-IT" sz="3300" dirty="0"/>
              <a:t> semplificata in modalità asincrona </a:t>
            </a:r>
            <a:r>
              <a:rPr lang="it-IT" sz="3300" i="1" dirty="0"/>
              <a:t>ex</a:t>
            </a:r>
            <a:r>
              <a:rPr lang="it-IT" sz="3300" dirty="0"/>
              <a:t> art. 14-</a:t>
            </a:r>
            <a:r>
              <a:rPr lang="it-IT" sz="3300" i="1" dirty="0"/>
              <a:t>bis</a:t>
            </a:r>
            <a:r>
              <a:rPr lang="it-IT" sz="3300" dirty="0"/>
              <a:t> L. 241/90 (convocata ai fini dell’approvazione del progetto di fattibilità), acquisizione di tutti i pareri (anche quelli ambientali – VIA – e relativi ai beni culturali).</a:t>
            </a:r>
          </a:p>
          <a:p>
            <a:pPr marL="0" indent="0" algn="just">
              <a:buNone/>
            </a:pPr>
            <a:r>
              <a:rPr lang="it-IT" sz="3300" dirty="0"/>
              <a:t>La determinazione conclusiva della </a:t>
            </a:r>
            <a:r>
              <a:rPr lang="it-IT" sz="3300" dirty="0" err="1"/>
              <a:t>c.d.s.</a:t>
            </a:r>
            <a:r>
              <a:rPr lang="it-IT" sz="3300" dirty="0"/>
              <a:t>:</a:t>
            </a:r>
          </a:p>
          <a:p>
            <a:pPr marL="0" indent="0" algn="just">
              <a:buNone/>
            </a:pPr>
            <a:r>
              <a:rPr lang="it-IT" sz="3300" dirty="0"/>
              <a:t>(i) approva il progetto (progetto di fattibilità);</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p:txBody>
      </p:sp>
    </p:spTree>
    <p:extLst>
      <p:ext uri="{BB962C8B-B14F-4D97-AF65-F5344CB8AC3E}">
        <p14:creationId xmlns:p14="http://schemas.microsoft.com/office/powerpoint/2010/main" val="4004743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a:xfrm>
            <a:off x="784860" y="277324"/>
            <a:ext cx="10515600" cy="1325563"/>
          </a:xfrm>
        </p:spPr>
        <p:txBody>
          <a:bodyPr/>
          <a:lstStyle/>
          <a:p>
            <a:pPr algn="ctr"/>
            <a:r>
              <a:rPr lang="it-IT" b="1" dirty="0"/>
              <a:t>ULTERIORI QUESITI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000" dirty="0"/>
              <a:t>(ii) perfeziona </a:t>
            </a:r>
            <a:r>
              <a:rPr lang="it-IT" sz="3000" u="sng" dirty="0"/>
              <a:t>ad ogni fine</a:t>
            </a:r>
            <a:r>
              <a:rPr lang="it-IT" sz="3000" dirty="0"/>
              <a:t> urbanistico l’intesa tra gli enti territoriali interessati per localizzazione opera, conformità urbanistica e paesaggistica, in variante urbanistica;</a:t>
            </a:r>
          </a:p>
          <a:p>
            <a:pPr marL="0" indent="0" algn="just">
              <a:buNone/>
            </a:pPr>
            <a:r>
              <a:rPr lang="it-IT" sz="3000" dirty="0"/>
              <a:t>(iii) </a:t>
            </a:r>
            <a:r>
              <a:rPr lang="it-IT" sz="3000" u="sng" dirty="0"/>
              <a:t>comprende l’eventuale VIA e la valutazione d’assoggettabilità alla verifica preventiva dell’interesse archeologico</a:t>
            </a:r>
            <a:r>
              <a:rPr lang="it-IT" sz="3000" dirty="0"/>
              <a:t>;</a:t>
            </a:r>
          </a:p>
          <a:p>
            <a:pPr marL="0" indent="0" algn="just">
              <a:buNone/>
            </a:pPr>
            <a:r>
              <a:rPr lang="it-IT" sz="3000" dirty="0"/>
              <a:t>(iv) appone il </a:t>
            </a:r>
            <a:r>
              <a:rPr lang="it-IT" sz="3000" u="sng" dirty="0"/>
              <a:t>vincolo espropriativo</a:t>
            </a:r>
            <a:r>
              <a:rPr lang="it-IT" sz="3000" dirty="0"/>
              <a:t>;</a:t>
            </a:r>
          </a:p>
          <a:p>
            <a:pPr marL="0" indent="0" algn="just">
              <a:buNone/>
            </a:pPr>
            <a:r>
              <a:rPr lang="it-IT" sz="3000" dirty="0"/>
              <a:t>(v) vale </a:t>
            </a:r>
            <a:r>
              <a:rPr lang="it-IT" sz="3000" u="sng" dirty="0"/>
              <a:t>titolo abilitativo</a:t>
            </a:r>
            <a:r>
              <a:rPr lang="it-IT" sz="3000" dirty="0"/>
              <a:t>;</a:t>
            </a:r>
          </a:p>
          <a:p>
            <a:pPr marL="0" indent="0" algn="just">
              <a:buNone/>
            </a:pPr>
            <a:r>
              <a:rPr lang="it-IT" sz="3000" dirty="0"/>
              <a:t>(vi) comporta la </a:t>
            </a:r>
            <a:r>
              <a:rPr lang="it-IT" sz="3000" u="sng" dirty="0"/>
              <a:t>dichiarazione di pubblica utilità</a:t>
            </a:r>
            <a:r>
              <a:rPr lang="it-IT" sz="3000" dirty="0"/>
              <a:t>.</a:t>
            </a:r>
          </a:p>
          <a:p>
            <a:pPr marL="0" indent="0" algn="just">
              <a:buNone/>
            </a:pPr>
            <a:r>
              <a:rPr lang="it-IT" sz="3000" u="sng" dirty="0">
                <a:solidFill>
                  <a:srgbClr val="FF0000"/>
                </a:solidFill>
              </a:rPr>
              <a:t>Non è prevista alcuna ratifica/approvazione in Consiglio comunale</a:t>
            </a:r>
            <a:r>
              <a:rPr lang="it-IT" sz="3000" dirty="0"/>
              <a:t>.</a:t>
            </a:r>
          </a:p>
          <a:p>
            <a:pPr marL="0" indent="0" algn="just">
              <a:buNone/>
            </a:pPr>
            <a:endParaRPr lang="it-IT" sz="3600" dirty="0"/>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p:txBody>
      </p:sp>
    </p:spTree>
    <p:extLst>
      <p:ext uri="{BB962C8B-B14F-4D97-AF65-F5344CB8AC3E}">
        <p14:creationId xmlns:p14="http://schemas.microsoft.com/office/powerpoint/2010/main" val="140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a:xfrm>
            <a:off x="784860" y="277324"/>
            <a:ext cx="10515600" cy="1325563"/>
          </a:xfrm>
        </p:spPr>
        <p:txBody>
          <a:bodyPr/>
          <a:lstStyle/>
          <a:p>
            <a:pPr algn="ctr"/>
            <a:r>
              <a:rPr lang="it-IT" b="1" dirty="0"/>
              <a:t>ULTERIORI QUESITI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2200" dirty="0"/>
              <a:t>Ambito oggettivo non chiaro, posto che la procedura «</a:t>
            </a:r>
            <a:r>
              <a:rPr lang="it-IT" sz="2200" i="1" dirty="0">
                <a:solidFill>
                  <a:srgbClr val="FF0000"/>
                </a:solidFill>
              </a:rPr>
              <a:t>si applica </a:t>
            </a:r>
            <a:r>
              <a:rPr lang="it-IT" sz="2200" i="1" u="sng" dirty="0">
                <a:solidFill>
                  <a:srgbClr val="FF0000"/>
                </a:solidFill>
              </a:rPr>
              <a:t>anche</a:t>
            </a:r>
            <a:r>
              <a:rPr lang="it-IT" sz="2200" i="1" dirty="0">
                <a:solidFill>
                  <a:srgbClr val="FF0000"/>
                </a:solidFill>
              </a:rPr>
              <a:t> alle opere di interesse pubblico … </a:t>
            </a:r>
            <a:r>
              <a:rPr lang="it-IT" sz="2200" i="1" u="sng" dirty="0">
                <a:solidFill>
                  <a:srgbClr val="FF0000"/>
                </a:solidFill>
              </a:rPr>
              <a:t>se concernenti</a:t>
            </a:r>
            <a:r>
              <a:rPr lang="it-IT" sz="2200" i="1" dirty="0">
                <a:solidFill>
                  <a:srgbClr val="FF0000"/>
                </a:solidFill>
              </a:rPr>
              <a:t> la concessione e la gestione di opere pubbliche o la concessione di servizi pubblici con opera da realizzarsi da parte del concessionario</a:t>
            </a:r>
            <a:r>
              <a:rPr lang="it-IT" sz="2200" dirty="0"/>
              <a:t>» (art. 38, c. 1, secondo periodo).</a:t>
            </a:r>
          </a:p>
          <a:p>
            <a:pPr marL="0" indent="0" algn="just">
              <a:buNone/>
            </a:pPr>
            <a:r>
              <a:rPr lang="it-IT" sz="2200" dirty="0"/>
              <a:t>Il perimetro è esteso a tutte le opere pubbliche ed anche alle concessioni? O solo alle concessioni?</a:t>
            </a:r>
          </a:p>
          <a:p>
            <a:pPr marL="0" indent="0" algn="just">
              <a:buNone/>
            </a:pPr>
            <a:r>
              <a:rPr lang="it-IT" sz="2200" dirty="0"/>
              <a:t>La risposta corretta pare essere la prima, rinvenibile dalla lettura dell’art. 38, c. 1, primo periodo: «</a:t>
            </a:r>
            <a:r>
              <a:rPr lang="it-IT" sz="2200" i="1" dirty="0"/>
              <a:t>L’approvazione dei progetti da parte delle amministrazioni è effettuata in conformità alla legge 7 agosto 1990, n. 241, e alle disposizioni statali e regionali che regolano la materia</a:t>
            </a:r>
            <a:r>
              <a:rPr lang="it-IT" sz="2200" dirty="0"/>
              <a:t>».</a:t>
            </a:r>
          </a:p>
          <a:p>
            <a:pPr marL="0" indent="0" algn="just">
              <a:buNone/>
            </a:pPr>
            <a:r>
              <a:rPr lang="it-IT" sz="2200" dirty="0"/>
              <a:t>Sembra sostenibile che il primo periodo si riferisca in generale alle OOPP, il secondo alle opere di interesse pubblico, comprese quelle di cui al D.lgs. 152/2006, se concernenti la concessione e gestione di OOPP o la concessione di servizi pubblici con opere da realizzare da parte del concessionario.</a:t>
            </a:r>
          </a:p>
          <a:p>
            <a:pPr marL="0" indent="0" algn="just">
              <a:buNone/>
            </a:pPr>
            <a:endParaRPr lang="it-IT" sz="3600" dirty="0"/>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p:txBody>
      </p:sp>
    </p:spTree>
    <p:extLst>
      <p:ext uri="{BB962C8B-B14F-4D97-AF65-F5344CB8AC3E}">
        <p14:creationId xmlns:p14="http://schemas.microsoft.com/office/powerpoint/2010/main" val="2920352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a:xfrm>
            <a:off x="784860" y="277324"/>
            <a:ext cx="10515600" cy="1325563"/>
          </a:xfrm>
        </p:spPr>
        <p:txBody>
          <a:bodyPr/>
          <a:lstStyle/>
          <a:p>
            <a:pPr algn="ctr"/>
            <a:r>
              <a:rPr lang="it-IT" b="1"/>
              <a:t>ULTERIORI QUESITI</a:t>
            </a:r>
            <a:endParaRPr lang="it-IT" b="1" dirty="0"/>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3200" dirty="0"/>
              <a:t>L’art. 38 del D.lgs. 36/2023 non una novità assoluta.</a:t>
            </a:r>
          </a:p>
          <a:p>
            <a:pPr marL="0" indent="0" algn="just">
              <a:buNone/>
            </a:pPr>
            <a:r>
              <a:rPr lang="it-IT" sz="3200" dirty="0"/>
              <a:t>Il precedente, valido </a:t>
            </a:r>
            <a:r>
              <a:rPr lang="it-IT" sz="3200" u="sng" dirty="0">
                <a:solidFill>
                  <a:srgbClr val="FF0000"/>
                </a:solidFill>
              </a:rPr>
              <a:t>solo per opere PNRR (Piano nazionale di ripresa e resilienza) e PNC (Piano nazionale degli investimenti complementari)</a:t>
            </a:r>
            <a:r>
              <a:rPr lang="it-IT" sz="3200" dirty="0"/>
              <a:t>, introdotto da art. 48 DL 77/2021 (</a:t>
            </a:r>
            <a:r>
              <a:rPr lang="it-IT" sz="3200" dirty="0" err="1"/>
              <a:t>conv</a:t>
            </a:r>
            <a:r>
              <a:rPr lang="it-IT" sz="3200" dirty="0"/>
              <a:t>. in L. 108/2021), modificato da DL 13/2023 (</a:t>
            </a:r>
            <a:r>
              <a:rPr lang="it-IT" sz="3200" dirty="0" err="1"/>
              <a:t>conv</a:t>
            </a:r>
            <a:r>
              <a:rPr lang="it-IT" sz="3200" dirty="0"/>
              <a:t>. in L. 41/2023).</a:t>
            </a:r>
          </a:p>
          <a:p>
            <a:pPr marL="0" indent="0" algn="just">
              <a:buNone/>
            </a:pPr>
            <a:r>
              <a:rPr lang="it-IT" sz="3200" dirty="0"/>
              <a:t>Neppure con questa procedura si transita in Consiglio comunale per l’approvazione della variante.</a:t>
            </a:r>
          </a:p>
          <a:p>
            <a:pPr marL="0" indent="0" algn="just">
              <a:buNone/>
            </a:pPr>
            <a:r>
              <a:rPr lang="it-IT" sz="3200" dirty="0"/>
              <a:t>Ma il progetto di fattibilità deve avere delle caratteristiche particolari (non previste nell’art. 38 D.lgs. 36/2023).</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a:t>Alessandro Veronese</a:t>
            </a:r>
            <a:endParaRPr lang="it-IT" dirty="0"/>
          </a:p>
        </p:txBody>
      </p:sp>
    </p:spTree>
    <p:extLst>
      <p:ext uri="{BB962C8B-B14F-4D97-AF65-F5344CB8AC3E}">
        <p14:creationId xmlns:p14="http://schemas.microsoft.com/office/powerpoint/2010/main" val="1239772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DAL </a:t>
            </a:r>
            <a:r>
              <a:rPr lang="it-IT" b="1" dirty="0" err="1"/>
              <a:t>T.U.Ed</a:t>
            </a:r>
            <a:r>
              <a:rPr lang="it-IT" b="1" dirty="0"/>
              <a:t>. AL VIGENTE CODICE CONTRATTI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a:bodyPr>
          <a:lstStyle/>
          <a:p>
            <a:pPr marL="0" indent="0" algn="just">
              <a:buNone/>
            </a:pPr>
            <a:r>
              <a:rPr lang="it-IT" dirty="0"/>
              <a:t>L’art. </a:t>
            </a:r>
            <a:r>
              <a:rPr lang="it-IT" u="sng" dirty="0"/>
              <a:t>16, c. 2, </a:t>
            </a:r>
            <a:r>
              <a:rPr lang="it-IT" u="sng" dirty="0" err="1"/>
              <a:t>TUEd</a:t>
            </a:r>
            <a:r>
              <a:rPr lang="it-IT" u="sng" dirty="0"/>
              <a:t> assoggetta le opere di urbanizzazione al Codice dei contratti pubblic</a:t>
            </a:r>
            <a:r>
              <a:rPr lang="it-IT" dirty="0"/>
              <a:t>i (rinvio un po’ datato, alla l. 109/94 e </a:t>
            </a:r>
            <a:r>
              <a:rPr lang="it-IT" dirty="0" err="1"/>
              <a:t>s.m.i.</a:t>
            </a:r>
            <a:r>
              <a:rPr lang="it-IT" dirty="0"/>
              <a:t>) e prescrive la </a:t>
            </a:r>
            <a:r>
              <a:rPr lang="it-IT" u="sng" dirty="0"/>
              <a:t>loro acquisizione al patrimonio indisponibile</a:t>
            </a:r>
            <a:r>
              <a:rPr lang="it-IT" dirty="0"/>
              <a:t> del Comune.</a:t>
            </a:r>
          </a:p>
          <a:p>
            <a:pPr marL="0" indent="0" algn="just">
              <a:buNone/>
            </a:pPr>
            <a:r>
              <a:rPr lang="it-IT" dirty="0"/>
              <a:t>L’art. 16, c. 2-</a:t>
            </a:r>
            <a:r>
              <a:rPr lang="it-IT" i="1" dirty="0"/>
              <a:t>bis</a:t>
            </a:r>
            <a:r>
              <a:rPr lang="it-IT" dirty="0"/>
              <a:t>, </a:t>
            </a:r>
            <a:r>
              <a:rPr lang="it-IT" dirty="0" err="1"/>
              <a:t>TUEd</a:t>
            </a:r>
            <a:r>
              <a:rPr lang="it-IT" dirty="0"/>
              <a:t> consente </a:t>
            </a:r>
            <a:r>
              <a:rPr lang="it-IT" u="sng" dirty="0">
                <a:solidFill>
                  <a:srgbClr val="FF0000"/>
                </a:solidFill>
              </a:rPr>
              <a:t>in via di deroga</a:t>
            </a:r>
            <a:r>
              <a:rPr lang="it-IT" dirty="0"/>
              <a:t> che le </a:t>
            </a:r>
            <a:r>
              <a:rPr lang="it-IT" u="sng" dirty="0">
                <a:solidFill>
                  <a:srgbClr val="FF0000"/>
                </a:solidFill>
              </a:rPr>
              <a:t>sole opere di urbanizzazione primaria</a:t>
            </a:r>
            <a:r>
              <a:rPr lang="it-IT" dirty="0"/>
              <a:t> (non quelle d’urbanizzazione secondaria) </a:t>
            </a:r>
            <a:r>
              <a:rPr lang="it-IT" u="sng" dirty="0"/>
              <a:t>vengano </a:t>
            </a:r>
            <a:r>
              <a:rPr lang="it-IT" u="sng" dirty="0">
                <a:solidFill>
                  <a:srgbClr val="FF0000"/>
                </a:solidFill>
              </a:rPr>
              <a:t>eseguite in via diretta, senza che trovi applicazione il Codice dei contratti pubblici</a:t>
            </a:r>
            <a:r>
              <a:rPr lang="it-IT" dirty="0"/>
              <a:t>, se: </a:t>
            </a:r>
            <a:r>
              <a:rPr lang="it-IT" u="sng" dirty="0">
                <a:solidFill>
                  <a:srgbClr val="FF0000"/>
                </a:solidFill>
              </a:rPr>
              <a:t>sotto soglia comunitaria</a:t>
            </a:r>
            <a:r>
              <a:rPr lang="it-IT" dirty="0"/>
              <a:t> e </a:t>
            </a:r>
            <a:r>
              <a:rPr lang="it-IT" u="sng" dirty="0">
                <a:solidFill>
                  <a:srgbClr val="FF0000"/>
                </a:solidFill>
              </a:rPr>
              <a:t>funzionali</a:t>
            </a:r>
            <a:r>
              <a:rPr lang="it-IT" dirty="0"/>
              <a:t> alla trasformazione urbanistica.</a:t>
            </a:r>
          </a:p>
          <a:p>
            <a:pPr marL="0" indent="0" algn="just">
              <a:buNone/>
            </a:pPr>
            <a:r>
              <a:rPr lang="it-IT" dirty="0"/>
              <a:t>L’art. 36, c. 4, del Codice dei contratti pubblici oggi vigente (D.lgs. n. 50/2016) conferma quanto statuito dall’art. 16, c. 2-</a:t>
            </a:r>
            <a:r>
              <a:rPr lang="it-IT" i="1" dirty="0"/>
              <a:t>bis</a:t>
            </a:r>
            <a:r>
              <a:rPr lang="it-IT" dirty="0"/>
              <a:t>. </a:t>
            </a:r>
            <a:r>
              <a:rPr lang="it-IT" dirty="0" err="1"/>
              <a:t>TUEd</a:t>
            </a:r>
            <a:r>
              <a:rPr lang="it-IT" dirty="0"/>
              <a:t>, rinviandovi </a:t>
            </a:r>
            <a:r>
              <a:rPr lang="it-IT" i="1" dirty="0"/>
              <a:t>de plano</a:t>
            </a:r>
            <a:r>
              <a:rPr lang="it-IT" dirty="0"/>
              <a:t>.</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p:txBody>
      </p:sp>
    </p:spTree>
    <p:extLst>
      <p:ext uri="{BB962C8B-B14F-4D97-AF65-F5344CB8AC3E}">
        <p14:creationId xmlns:p14="http://schemas.microsoft.com/office/powerpoint/2010/main" val="1330264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NEL D.LGS. 50/2016</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lnSpcReduction="10000"/>
          </a:bodyPr>
          <a:lstStyle/>
          <a:p>
            <a:pPr marL="0" indent="0" algn="just">
              <a:buNone/>
            </a:pPr>
            <a:r>
              <a:rPr lang="it-IT" dirty="0"/>
              <a:t>Quali opere di urbanizzazione posso essere eseguite direttamente senza l’osservanza del Codice dei contratti?</a:t>
            </a:r>
          </a:p>
          <a:p>
            <a:pPr marL="0" indent="0" algn="just">
              <a:buNone/>
            </a:pPr>
            <a:r>
              <a:rPr lang="it-IT" dirty="0"/>
              <a:t>Le sole </a:t>
            </a:r>
            <a:r>
              <a:rPr lang="it-IT" u="sng" dirty="0">
                <a:solidFill>
                  <a:srgbClr val="FF0000"/>
                </a:solidFill>
              </a:rPr>
              <a:t>opere di urbanizzazione primaria</a:t>
            </a:r>
            <a:r>
              <a:rPr lang="it-IT" u="sng" dirty="0"/>
              <a:t>, ma non basta.</a:t>
            </a:r>
            <a:endParaRPr lang="it-IT" dirty="0"/>
          </a:p>
          <a:p>
            <a:pPr marL="0" indent="0" algn="just">
              <a:buNone/>
            </a:pPr>
            <a:r>
              <a:rPr lang="it-IT" dirty="0"/>
              <a:t>Le sole opere di urbanizzazione primaria, che siano </a:t>
            </a:r>
            <a:r>
              <a:rPr lang="it-IT" u="sng" dirty="0">
                <a:solidFill>
                  <a:srgbClr val="FF0000"/>
                </a:solidFill>
              </a:rPr>
              <a:t>sotto la soglia comunitaria</a:t>
            </a:r>
            <a:r>
              <a:rPr lang="it-IT" dirty="0"/>
              <a:t>, stabilita dall’art. 35, c. 1, </a:t>
            </a:r>
            <a:r>
              <a:rPr lang="it-IT" dirty="0" err="1"/>
              <a:t>lett</a:t>
            </a:r>
            <a:r>
              <a:rPr lang="it-IT" dirty="0"/>
              <a:t>. a), </a:t>
            </a:r>
            <a:r>
              <a:rPr lang="it-IT" dirty="0" err="1"/>
              <a:t>D.Lgs.</a:t>
            </a:r>
            <a:r>
              <a:rPr lang="it-IT" dirty="0"/>
              <a:t> n. 50/2016 (attualmente pari ad Euro 5.382.000,00).</a:t>
            </a:r>
          </a:p>
          <a:p>
            <a:pPr marL="0" indent="0" algn="just">
              <a:buNone/>
            </a:pPr>
            <a:r>
              <a:rPr lang="it-IT" dirty="0"/>
              <a:t>Le sole opere di urbanizzazione primaria sotto soglia, che siano </a:t>
            </a:r>
            <a:r>
              <a:rPr lang="it-IT" u="sng" dirty="0">
                <a:solidFill>
                  <a:srgbClr val="FF0000"/>
                </a:solidFill>
              </a:rPr>
              <a:t>funzionali</a:t>
            </a:r>
            <a:r>
              <a:rPr lang="it-IT" dirty="0"/>
              <a:t> all’intervento di trasformazione urbanistica.</a:t>
            </a:r>
          </a:p>
          <a:p>
            <a:pPr marL="0" indent="0" algn="just">
              <a:buNone/>
            </a:pPr>
            <a:r>
              <a:rPr lang="it-IT" u="sng" dirty="0"/>
              <a:t>Calcolo della soglia</a:t>
            </a:r>
            <a:r>
              <a:rPr lang="it-IT" dirty="0"/>
              <a:t>: somma di tutte le opere di urbanizzazione (primaria e secondaria anche se appartenenti a lotti diversi), secondo un calcolo cumulativo (</a:t>
            </a:r>
            <a:r>
              <a:rPr lang="it-IT" dirty="0" err="1"/>
              <a:t>Cons</a:t>
            </a:r>
            <a:r>
              <a:rPr lang="it-IT" dirty="0"/>
              <a:t>. St., parere 1312/2019; Linee Guida ANAC n. 4/2018). Divieto artificioso frazionamento.</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132596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50/2016</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a:bodyPr>
          <a:lstStyle/>
          <a:p>
            <a:pPr marL="0" indent="0" algn="just">
              <a:buNone/>
            </a:pPr>
            <a:r>
              <a:rPr lang="it-IT" u="sng" dirty="0">
                <a:solidFill>
                  <a:srgbClr val="FF0000"/>
                </a:solidFill>
              </a:rPr>
              <a:t>Ulteriore ipotesi di deroga eccezionale</a:t>
            </a:r>
            <a:r>
              <a:rPr lang="it-IT" dirty="0"/>
              <a:t> data dall’art. 35, c. 11, </a:t>
            </a:r>
            <a:r>
              <a:rPr lang="it-IT" dirty="0" err="1"/>
              <a:t>D.Lgs.</a:t>
            </a:r>
            <a:r>
              <a:rPr lang="it-IT" dirty="0"/>
              <a:t> n. 50/2016 (</a:t>
            </a:r>
            <a:r>
              <a:rPr lang="it-IT" dirty="0" err="1"/>
              <a:t>Cons</a:t>
            </a:r>
            <a:r>
              <a:rPr lang="it-IT" dirty="0"/>
              <a:t>. St., parere n. 1312/2019, Linee Guida ANAC n. 4).</a:t>
            </a:r>
          </a:p>
          <a:p>
            <a:pPr marL="0" indent="0" algn="just">
              <a:buNone/>
            </a:pPr>
            <a:r>
              <a:rPr lang="it-IT" dirty="0"/>
              <a:t>Opere di urbanizzazione di importo complessivamente pari - ad esempio - a 10.000.000 Euro, suddivisibile per lotti funzionali: la realizzazione del singolo lotto di importo &lt; 1.000.000 Euro può avvenire senza osservanza del Codice dei contratti purché il valore cumulato dei singoli lotti non superi il 20% del valore complessivo.</a:t>
            </a:r>
          </a:p>
          <a:p>
            <a:pPr marL="0" indent="0" algn="just">
              <a:buNone/>
            </a:pPr>
            <a:r>
              <a:rPr lang="it-IT" dirty="0"/>
              <a:t>Es. su valore complessivo di 10.000.000 Euro possono essere realizzati senza seguire il Codice dei contratti due lotti rispettivamente di 990.000 Euro (es. strade) e 950.000 Euro (es. reti).</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3248498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SINTESI SISTEMA VIGENTE</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a:bodyPr>
          <a:lstStyle/>
          <a:p>
            <a:pPr marL="0" indent="0" algn="just">
              <a:buNone/>
            </a:pPr>
            <a:r>
              <a:rPr lang="it-IT" u="sng" dirty="0">
                <a:solidFill>
                  <a:srgbClr val="FF0000"/>
                </a:solidFill>
              </a:rPr>
              <a:t>Nozione di opere funzionali</a:t>
            </a:r>
            <a:r>
              <a:rPr lang="it-IT" dirty="0"/>
              <a:t>: le opere di urbanizzazione primaria di cui all’art. 16, c. 7, </a:t>
            </a:r>
            <a:r>
              <a:rPr lang="it-IT" dirty="0" err="1"/>
              <a:t>TUEd</a:t>
            </a:r>
            <a:r>
              <a:rPr lang="it-IT" dirty="0"/>
              <a:t> (strade residenziali, parcheggi, fognature, rete idrica, elettrica, del gas, illuminazione pubblica, verde attrezzato) </a:t>
            </a:r>
            <a:r>
              <a:rPr lang="it-IT" u="sng" dirty="0"/>
              <a:t>dirette in via esclusiva al servizio della lottizzazione</a:t>
            </a:r>
            <a:r>
              <a:rPr lang="it-IT" dirty="0"/>
              <a:t> (</a:t>
            </a:r>
            <a:r>
              <a:rPr lang="it-IT" dirty="0" err="1"/>
              <a:t>Cons</a:t>
            </a:r>
            <a:r>
              <a:rPr lang="it-IT" dirty="0"/>
              <a:t>. St., parere 1312/2019). </a:t>
            </a:r>
            <a:r>
              <a:rPr lang="it-IT" u="sng" dirty="0"/>
              <a:t>Non sono funzionali le opere </a:t>
            </a:r>
            <a:r>
              <a:rPr lang="it-IT" i="1" u="sng" dirty="0"/>
              <a:t>extra</a:t>
            </a:r>
            <a:r>
              <a:rPr lang="it-IT" u="sng" dirty="0"/>
              <a:t> ambito</a:t>
            </a:r>
            <a:r>
              <a:rPr lang="it-IT" dirty="0"/>
              <a:t>.</a:t>
            </a:r>
          </a:p>
          <a:p>
            <a:pPr marL="0" indent="0" algn="just">
              <a:buNone/>
            </a:pPr>
            <a:r>
              <a:rPr lang="it-IT" u="sng" dirty="0">
                <a:solidFill>
                  <a:srgbClr val="FF0000"/>
                </a:solidFill>
              </a:rPr>
              <a:t>La realizzazione di opere di urbanizzazione primaria </a:t>
            </a:r>
            <a:r>
              <a:rPr lang="it-IT" b="1" u="sng" dirty="0">
                <a:solidFill>
                  <a:srgbClr val="FF0000"/>
                </a:solidFill>
              </a:rPr>
              <a:t>non</a:t>
            </a:r>
            <a:r>
              <a:rPr lang="it-IT" u="sng" dirty="0">
                <a:solidFill>
                  <a:srgbClr val="FF0000"/>
                </a:solidFill>
              </a:rPr>
              <a:t> funzionali sotto soglia o sopra soglia deve rispettare il Codice dei contratti</a:t>
            </a:r>
            <a:r>
              <a:rPr lang="it-IT" dirty="0"/>
              <a:t>.</a:t>
            </a:r>
          </a:p>
          <a:p>
            <a:pPr marL="0" indent="0" algn="just">
              <a:buNone/>
            </a:pPr>
            <a:r>
              <a:rPr lang="it-IT" dirty="0">
                <a:solidFill>
                  <a:srgbClr val="FF0000"/>
                </a:solidFill>
              </a:rPr>
              <a:t>La realizzazione delle opere di urbanizzazione </a:t>
            </a:r>
            <a:r>
              <a:rPr lang="it-IT" u="sng" dirty="0">
                <a:solidFill>
                  <a:srgbClr val="FF0000"/>
                </a:solidFill>
              </a:rPr>
              <a:t>primaria sotto soglia e funzionali</a:t>
            </a:r>
            <a:r>
              <a:rPr lang="it-IT" dirty="0">
                <a:solidFill>
                  <a:srgbClr val="FF0000"/>
                </a:solidFill>
              </a:rPr>
              <a:t> </a:t>
            </a:r>
            <a:r>
              <a:rPr lang="it-IT" b="1" dirty="0">
                <a:solidFill>
                  <a:srgbClr val="FF0000"/>
                </a:solidFill>
              </a:rPr>
              <a:t>non</a:t>
            </a:r>
            <a:r>
              <a:rPr lang="it-IT" dirty="0">
                <a:solidFill>
                  <a:srgbClr val="FF0000"/>
                </a:solidFill>
              </a:rPr>
              <a:t> deve osservare il Codice dei contratti</a:t>
            </a:r>
            <a:r>
              <a:rPr lang="it-IT" dirty="0"/>
              <a:t>.</a:t>
            </a:r>
          </a:p>
          <a:p>
            <a:pPr marL="0" indent="0" algn="just">
              <a:buNone/>
            </a:pPr>
            <a:r>
              <a:rPr lang="it-IT" u="sng" dirty="0">
                <a:solidFill>
                  <a:srgbClr val="FF0000"/>
                </a:solidFill>
              </a:rPr>
              <a:t>Opere di urbanizzazione secondaria devono osservare il Codice dei contratti</a:t>
            </a:r>
            <a:r>
              <a:rPr lang="it-IT" dirty="0"/>
              <a:t>.</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2421957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SOGGETTE A CODICE CONTRATTI</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4400" dirty="0"/>
              <a:t>Se OOUU </a:t>
            </a:r>
            <a:r>
              <a:rPr lang="it-IT" sz="4400" dirty="0">
                <a:solidFill>
                  <a:srgbClr val="FF0000"/>
                </a:solidFill>
              </a:rPr>
              <a:t>primaria</a:t>
            </a:r>
            <a:r>
              <a:rPr lang="it-IT" sz="4400" dirty="0"/>
              <a:t> </a:t>
            </a:r>
            <a:r>
              <a:rPr lang="it-IT" sz="4400" dirty="0">
                <a:solidFill>
                  <a:srgbClr val="FF0000"/>
                </a:solidFill>
              </a:rPr>
              <a:t>non funzionali sotto soglia</a:t>
            </a:r>
            <a:r>
              <a:rPr lang="it-IT" sz="4400" dirty="0"/>
              <a:t> o </a:t>
            </a:r>
            <a:r>
              <a:rPr lang="it-IT" sz="4400" dirty="0">
                <a:solidFill>
                  <a:srgbClr val="FF0000"/>
                </a:solidFill>
              </a:rPr>
              <a:t>primaria sopra soglia</a:t>
            </a:r>
            <a:r>
              <a:rPr lang="it-IT" sz="4400" dirty="0"/>
              <a:t> o </a:t>
            </a:r>
            <a:r>
              <a:rPr lang="it-IT" sz="4400" dirty="0">
                <a:solidFill>
                  <a:srgbClr val="FF0000"/>
                </a:solidFill>
              </a:rPr>
              <a:t>secondaria</a:t>
            </a:r>
            <a:r>
              <a:rPr lang="it-IT" sz="4400" dirty="0"/>
              <a:t>, si applica l’art. 36 del D.lgs. 50/2016, che disciplina gli appalti sotto soglia, con procedure semplificate.</a:t>
            </a:r>
          </a:p>
          <a:p>
            <a:pPr marL="0" indent="0" algn="just">
              <a:buNone/>
            </a:pPr>
            <a:r>
              <a:rPr lang="it-IT" sz="4400" dirty="0"/>
              <a:t>Ferma resta la possibilità di ricorre alle procedure ordinarie.  </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767050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rmAutofit/>
          </a:bodyPr>
          <a:lstStyle/>
          <a:p>
            <a:pPr marL="0" indent="0" algn="just">
              <a:buNone/>
            </a:pPr>
            <a:r>
              <a:rPr lang="it-IT" sz="3200" u="sng" dirty="0">
                <a:solidFill>
                  <a:srgbClr val="FF0000"/>
                </a:solidFill>
              </a:rPr>
              <a:t>L’art. 36 del D.lgs. n. 50/2016 è in vigore sino al 30.6.2023</a:t>
            </a:r>
            <a:r>
              <a:rPr lang="it-IT" sz="3200" dirty="0"/>
              <a:t>, venendo abrogato a far data dal 1° luglio 2023, in base a quanto disposto dall’art. 226, c. 1, D.lgs. n. 36/2023 (nuovo Codice dei contratti pubblici).</a:t>
            </a:r>
          </a:p>
          <a:p>
            <a:pPr marL="0" indent="0" algn="just">
              <a:buNone/>
            </a:pPr>
            <a:r>
              <a:rPr lang="it-IT" sz="3200" u="sng" dirty="0">
                <a:solidFill>
                  <a:srgbClr val="FF0000"/>
                </a:solidFill>
              </a:rPr>
              <a:t>Particolare ultrattività del D.lgs. n. 50/2016</a:t>
            </a:r>
            <a:r>
              <a:rPr lang="it-IT" sz="3200" dirty="0"/>
              <a:t>.</a:t>
            </a:r>
          </a:p>
          <a:p>
            <a:pPr marL="0" indent="0" algn="just">
              <a:buNone/>
            </a:pPr>
            <a:r>
              <a:rPr lang="it-IT" sz="3200" dirty="0"/>
              <a:t>Art. 226, c. 2, lett. c), D.lgs. 36/23:</a:t>
            </a:r>
          </a:p>
          <a:p>
            <a:pPr marL="0" indent="0" algn="just">
              <a:buNone/>
            </a:pPr>
            <a:r>
              <a:rPr lang="it-IT" sz="3200" dirty="0"/>
              <a:t>A decorrere dal 1° luglio 2023 acquista efficacia il nuovo Codice, ma continua ad applicarsi il D.lgs. 50/2016 esclusivamente ai procedimenti in corso.</a:t>
            </a:r>
          </a:p>
          <a:p>
            <a:pPr marL="0" indent="0" algn="just">
              <a:buNone/>
            </a:pPr>
            <a:endParaRPr lang="it-IT" dirty="0"/>
          </a:p>
          <a:p>
            <a:pPr marL="0" indent="0" algn="just">
              <a:buNone/>
            </a:pPr>
            <a:endParaRPr lang="it-IT" dirty="0"/>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2521247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637539-2C5F-9348-85BB-C2DD9C76100C}"/>
              </a:ext>
            </a:extLst>
          </p:cNvPr>
          <p:cNvSpPr>
            <a:spLocks noGrp="1"/>
          </p:cNvSpPr>
          <p:nvPr>
            <p:ph type="title"/>
          </p:nvPr>
        </p:nvSpPr>
        <p:spPr/>
        <p:txBody>
          <a:bodyPr/>
          <a:lstStyle/>
          <a:p>
            <a:pPr algn="ctr"/>
            <a:r>
              <a:rPr lang="it-IT" b="1" dirty="0"/>
              <a:t>OPERE DI URBANIZZAZIONE E D.LGS. 36/23</a:t>
            </a:r>
          </a:p>
        </p:txBody>
      </p:sp>
      <p:sp>
        <p:nvSpPr>
          <p:cNvPr id="3" name="Segnaposto contenuto 2">
            <a:extLst>
              <a:ext uri="{FF2B5EF4-FFF2-40B4-BE49-F238E27FC236}">
                <a16:creationId xmlns:a16="http://schemas.microsoft.com/office/drawing/2014/main" id="{D4D94869-B0A1-004F-B22A-3CC2A258F4C0}"/>
              </a:ext>
            </a:extLst>
          </p:cNvPr>
          <p:cNvSpPr>
            <a:spLocks noGrp="1"/>
          </p:cNvSpPr>
          <p:nvPr>
            <p:ph idx="1"/>
          </p:nvPr>
        </p:nvSpPr>
        <p:spPr>
          <a:xfrm>
            <a:off x="838200" y="1602888"/>
            <a:ext cx="10515600" cy="4753461"/>
          </a:xfrm>
        </p:spPr>
        <p:txBody>
          <a:bodyPr>
            <a:noAutofit/>
          </a:bodyPr>
          <a:lstStyle/>
          <a:p>
            <a:pPr marL="0" indent="0" algn="just">
              <a:buNone/>
            </a:pPr>
            <a:r>
              <a:rPr lang="it-IT" sz="2400" u="sng" dirty="0">
                <a:solidFill>
                  <a:srgbClr val="FF0000"/>
                </a:solidFill>
              </a:rPr>
              <a:t>Per procedimenti in corso si intendono:</a:t>
            </a:r>
          </a:p>
          <a:p>
            <a:pPr marL="0" indent="0" algn="just">
              <a:buNone/>
            </a:pPr>
            <a:r>
              <a:rPr lang="it-IT" sz="2400" dirty="0"/>
              <a:t>«</a:t>
            </a:r>
            <a:r>
              <a:rPr lang="it-IT" sz="2400" dirty="0">
                <a:solidFill>
                  <a:srgbClr val="FF0000"/>
                </a:solidFill>
              </a:rPr>
              <a:t>per le opere di urbanizzazione a scomputo del contributo di costruzione, oggetto di convenzioni urbanistiche o atti assimilati comunque denominati, i procedimenti in cui le predette convenzioni o atti siano stati stipulati prima della data in cui il codice acquista efficacia</a:t>
            </a:r>
            <a:r>
              <a:rPr lang="it-IT" sz="2400" dirty="0"/>
              <a:t>», quindi prima del 1° luglio 2023.</a:t>
            </a:r>
          </a:p>
          <a:p>
            <a:pPr marL="0" indent="0" algn="just">
              <a:buNone/>
            </a:pPr>
            <a:r>
              <a:rPr lang="it-IT" sz="2400" u="sng" dirty="0">
                <a:solidFill>
                  <a:srgbClr val="FF0000"/>
                </a:solidFill>
              </a:rPr>
              <a:t>A far data dal 1° luglio 2023, sarà applicabile quindi l’art. 13, c. 7, del D.lgs. n. 36/2023</a:t>
            </a:r>
            <a:r>
              <a:rPr lang="it-IT" sz="2400" dirty="0"/>
              <a:t>.</a:t>
            </a:r>
          </a:p>
          <a:p>
            <a:pPr marL="0" indent="0" algn="just">
              <a:buNone/>
            </a:pPr>
            <a:r>
              <a:rPr lang="it-IT" sz="2400" dirty="0"/>
              <a:t>Il nuovo ordinamento prevede la </a:t>
            </a:r>
            <a:r>
              <a:rPr lang="it-IT" sz="2400" u="sng" dirty="0">
                <a:solidFill>
                  <a:srgbClr val="FF0000"/>
                </a:solidFill>
              </a:rPr>
              <a:t>conferma sostanziale del precedente</a:t>
            </a:r>
            <a:r>
              <a:rPr lang="it-IT" sz="2400" dirty="0"/>
              <a:t>.</a:t>
            </a:r>
          </a:p>
          <a:p>
            <a:pPr marL="0" indent="0" algn="just">
              <a:buNone/>
            </a:pPr>
            <a:r>
              <a:rPr lang="it-IT" sz="2400" dirty="0"/>
              <a:t>La disciplina affidata all’art. </a:t>
            </a:r>
            <a:r>
              <a:rPr lang="it-IT" sz="2400" dirty="0">
                <a:solidFill>
                  <a:srgbClr val="FF0000"/>
                </a:solidFill>
              </a:rPr>
              <a:t>13, c. 7</a:t>
            </a:r>
            <a:r>
              <a:rPr lang="it-IT" sz="2400" dirty="0"/>
              <a:t>; all’art. </a:t>
            </a:r>
            <a:r>
              <a:rPr lang="it-IT" sz="2400" dirty="0">
                <a:solidFill>
                  <a:srgbClr val="FF0000"/>
                </a:solidFill>
              </a:rPr>
              <a:t>14, c. 11</a:t>
            </a:r>
            <a:r>
              <a:rPr lang="it-IT" sz="2400" dirty="0"/>
              <a:t> ed </a:t>
            </a:r>
            <a:r>
              <a:rPr lang="it-IT" sz="2400" dirty="0">
                <a:solidFill>
                  <a:srgbClr val="FF0000"/>
                </a:solidFill>
              </a:rPr>
              <a:t>all’Allegato I.12</a:t>
            </a:r>
            <a:r>
              <a:rPr lang="it-IT" sz="2400" dirty="0"/>
              <a:t>.</a:t>
            </a:r>
          </a:p>
          <a:p>
            <a:pPr marL="0" indent="0" algn="just">
              <a:buNone/>
            </a:pPr>
            <a:r>
              <a:rPr lang="it-IT" sz="2400" dirty="0"/>
              <a:t>Continua il «dialogo» tra nuovo Codice dei contratti e disciplina urbanistica, in particolare con l’art. 16 DPR 380 e l’art. 28, c. 5, L. 1150/1948.</a:t>
            </a:r>
          </a:p>
        </p:txBody>
      </p:sp>
      <p:sp>
        <p:nvSpPr>
          <p:cNvPr id="4" name="Segnaposto piè di pagina 3">
            <a:extLst>
              <a:ext uri="{FF2B5EF4-FFF2-40B4-BE49-F238E27FC236}">
                <a16:creationId xmlns:a16="http://schemas.microsoft.com/office/drawing/2014/main" id="{62BE99F2-D4E7-764A-9F5E-EE61FC6E1A3A}"/>
              </a:ext>
            </a:extLst>
          </p:cNvPr>
          <p:cNvSpPr>
            <a:spLocks noGrp="1"/>
          </p:cNvSpPr>
          <p:nvPr>
            <p:ph type="ftr" sz="quarter" idx="11"/>
          </p:nvPr>
        </p:nvSpPr>
        <p:spPr/>
        <p:txBody>
          <a:bodyPr/>
          <a:lstStyle/>
          <a:p>
            <a:r>
              <a:rPr lang="it-IT" dirty="0"/>
              <a:t>Alessandro Veronese</a:t>
            </a:r>
          </a:p>
          <a:p>
            <a:endParaRPr lang="it-IT" dirty="0"/>
          </a:p>
        </p:txBody>
      </p:sp>
    </p:spTree>
    <p:extLst>
      <p:ext uri="{BB962C8B-B14F-4D97-AF65-F5344CB8AC3E}">
        <p14:creationId xmlns:p14="http://schemas.microsoft.com/office/powerpoint/2010/main" val="299995324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2234</TotalTime>
  <Words>2898</Words>
  <Application>Microsoft Macintosh PowerPoint</Application>
  <PresentationFormat>Widescreen</PresentationFormat>
  <Paragraphs>145</Paragraphs>
  <Slides>24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24</vt:i4>
      </vt:variant>
    </vt:vector>
  </HeadingPairs>
  <TitlesOfParts>
    <vt:vector size="28" baseType="lpstr">
      <vt:lpstr>Arial</vt:lpstr>
      <vt:lpstr>Calibri</vt:lpstr>
      <vt:lpstr>Calibri Light</vt:lpstr>
      <vt:lpstr>Tema di Office</vt:lpstr>
      <vt:lpstr>                    OPERE DI URBANIZZAZIONE: DAL VECCHIO AL NUOVO CODICE DEI CONTRATTI PUBBLICI</vt:lpstr>
      <vt:lpstr>OPERE DI URBANIZZAZIONE</vt:lpstr>
      <vt:lpstr>OPERE DI URBANIZZAZIONE: DAL T.U.Ed. AL VIGENTE CODICE CONTRATTI</vt:lpstr>
      <vt:lpstr>OPERE DI URBANIZZAZIONE NEL D.LGS. 50/2016</vt:lpstr>
      <vt:lpstr>OPERE DI URBANIZZAZIONE E D.LGS. 50/2016</vt:lpstr>
      <vt:lpstr>OPERE DI URBANIZZAZIONE: SINTESI SISTEMA VIGENTE</vt:lpstr>
      <vt:lpstr>OPERE DI URBANIZZAZIONE SOGGETTE A CODICE CONTRATTI</vt:lpstr>
      <vt:lpstr>OPERE DI URBANIZZAZIONE E D.LGS. 36/23</vt:lpstr>
      <vt:lpstr>OPERE DI URBANIZZAZIONE E D.LGS. 36/23</vt:lpstr>
      <vt:lpstr>OPERE DI URBANIZZAZIONE E D.LGS. 36/23: L’ART. 13, C. 7</vt:lpstr>
      <vt:lpstr>OPERE DI URBANIZZAZIONE E D.LGS. 36/23: L’ART. 13, C. 7</vt:lpstr>
      <vt:lpstr>OPERE DI URBANIZZAZIONE E D.LGS. 36/23: L’ALL. 1.12</vt:lpstr>
      <vt:lpstr>OPERE DI URBANIZZAZIONE E D.LGS. 36/23: L’ALL. 1.12</vt:lpstr>
      <vt:lpstr>OPERE DI URBANIZZAZIONE E D.LGS. 36/23: L’ALL. 1.12</vt:lpstr>
      <vt:lpstr>OPERE DI URBANIZZAZIONE E D.LGS. 36/23: L’ALL. 1.12</vt:lpstr>
      <vt:lpstr>OPERE DI URBANIZZAZIONE E D.LGS. 36/23: LA DEROGA</vt:lpstr>
      <vt:lpstr>OPERE DI URBANIZZAZIONE: QUESITI</vt:lpstr>
      <vt:lpstr>OPERE DI URBANIZZAZIONE: QUESITI</vt:lpstr>
      <vt:lpstr>OPERE DI URBANIZZAZIONE: QUESITI</vt:lpstr>
      <vt:lpstr>ULTERIORI QUESITI</vt:lpstr>
      <vt:lpstr>ULTERIORI QUESITI</vt:lpstr>
      <vt:lpstr>ULTERIORI QUESITI</vt:lpstr>
      <vt:lpstr>ULTERIORI QUESITI</vt:lpstr>
      <vt:lpstr>ULTERIORI QUESITI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crisi è la più rande benedizione per le persone e le nazioni, perché la crisi porta progressi</dc:title>
  <dc:creator>MDA Avvocati</dc:creator>
  <cp:lastModifiedBy>Alessandro Veronese</cp:lastModifiedBy>
  <cp:revision>120</cp:revision>
  <cp:lastPrinted>2020-04-30T08:25:47Z</cp:lastPrinted>
  <dcterms:created xsi:type="dcterms:W3CDTF">2020-04-26T08:46:52Z</dcterms:created>
  <dcterms:modified xsi:type="dcterms:W3CDTF">2023-06-05T09:07:05Z</dcterms:modified>
</cp:coreProperties>
</file>