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413" r:id="rId4"/>
    <p:sldId id="414" r:id="rId5"/>
    <p:sldId id="434" r:id="rId6"/>
    <p:sldId id="435" r:id="rId7"/>
    <p:sldId id="436" r:id="rId8"/>
    <p:sldId id="438" r:id="rId9"/>
    <p:sldId id="437" r:id="rId10"/>
    <p:sldId id="439" r:id="rId11"/>
    <p:sldId id="442" r:id="rId12"/>
    <p:sldId id="443" r:id="rId13"/>
    <p:sldId id="444" r:id="rId14"/>
    <p:sldId id="445" r:id="rId15"/>
    <p:sldId id="423" r:id="rId16"/>
    <p:sldId id="425" r:id="rId17"/>
    <p:sldId id="447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7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ED113-A127-734A-8B3E-960942B3CE2A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E192B-4C81-0E48-A2CC-F543D18E6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6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4B2188-7B27-1648-B1FF-35452EE4A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9E45E39-AE37-7442-8443-39E36031B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8C08B0-4E3E-C949-9ED2-B99DE61A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AEEEE0-78E9-114B-AE3D-51A276F3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A25D95-8908-6240-8369-7EC2619A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14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E1516-061C-A54E-860E-3226F067A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A5A8C7-037B-5C42-A69E-AB46E4CB5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4110CA-CC17-DF4B-B302-944C9F8C6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A57F4F-8854-7743-ADB7-32149B09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93AAFA-AEBB-D440-A7F9-579444BD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63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25F8B76-121C-5042-9BEE-16E57CE2E2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4665FD-8D76-9949-89AA-0394E38DE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3A2FBE-68C4-1A46-B072-52479B56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707A37-ED61-E244-B914-9ECF1052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31A195-809E-CD45-9677-4D867816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754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C0FA27-7A66-6D42-82F3-FF18AC0D7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FDA8C9-5CF3-F440-AD69-C83835590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E5816E-AC52-BB47-A6C5-458D9651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2A8CA0-94D1-2842-9662-F8A20CFBA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CD94A1B-D116-B14F-A4E6-2B083A6F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972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4480C5-BD70-4C46-8C2A-D99AAE55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19FEC6-D6CF-3244-9DA0-54AE70190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CE4D53-C134-0A46-AD29-97DB6B31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FFD4D0-5B2D-B34E-912D-27595DD5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8678B8-D10B-F448-B2E4-BA39D80F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50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2C349A-7F56-F243-ABAB-3F1BE3CB7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023192-5058-304F-9A57-4583A4BB1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23ED99-FBC1-2E4E-A241-D2222E932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5AB138-216E-9F44-BD77-F801D165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3C6574F-6BFE-BB48-8D34-AEEEA1B11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A8A691-DDE7-0140-BFCF-DC142CB9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5911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5A3A7-C878-1C4A-95A8-B94F2069D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ED7C8F-6940-004C-BE3C-7FDBDDF61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2F8F99-D0DA-D947-B436-FBABDDDC4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585CAE4-551A-4C44-9480-1201E9585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AA3E136-654D-4D4E-B3C1-70185879B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C742785-3043-6743-855A-66FBABB61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B61093-4696-534F-8750-847ECF90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3F8B6CC-23D6-5641-9E4B-82398376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718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646843-6046-3A49-9D98-3F5376CB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F7F8BC-0924-1A42-8EEC-3B19740B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91B0ACE-4704-1A47-AE1D-7506402D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F55F9F-19B0-9C4D-B674-BE6FC656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338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41FA993-879D-2645-A1AE-66A44EA4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150E537-B847-B646-BE6E-0EAB8E1B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1529E1-D8DA-7341-85E4-E32156C86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38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EB8AAF-37E0-1140-A5AE-90F791DFD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39476E-3BD4-9B46-AA14-205AE5E66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675138-CB30-DD4C-B5E4-2178EAC5B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AC2EC7-F650-7846-99E8-38CCB868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1B7273A-BBBC-CD4E-A8C4-79C0594FE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A69C07-329C-B34E-9533-53C507F5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737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11C8A6-52F6-0A4E-8CD9-872692BC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D05111D-E5BF-AB4C-A98C-C69B9D058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C19CB5-FB60-1344-8559-706715787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837D5D-A25D-124A-ADC9-62DFC4E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EC288F-D1BD-CC42-8252-516511FF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582302-5D9F-2748-864F-BCEB4B6D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186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5103C11-9FC3-0D40-9F39-0FBDD768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CCD5AE-BBB6-714A-B7CA-BB8F63420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2D9C0F-1198-9846-B2AB-D21CF834FF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0BF9-3010-C842-98B4-28D15BAB7700}" type="datetimeFigureOut">
              <a:rPr lang="it-IT" smtClean="0"/>
              <a:t>30/03/23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62E2C1-3222-AE49-A69D-A74CB7348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B0B4C0-EE6A-8540-BDAA-49E51D206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AC62-FB94-4D40-B11A-40DA45850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64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0B8E24-02B1-8941-AD17-318384FC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451944"/>
            <a:ext cx="9364717" cy="2459421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DEMO-RICOSTRUZIONE E DISTANZE DAI CONFINI E TRA EDIFICI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1F091E-B4AC-F24C-9B3C-3EBCC1CBA7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sz="12000" dirty="0"/>
              <a:t>Comune di Spinea &amp; </a:t>
            </a:r>
            <a:r>
              <a:rPr lang="it-IT" sz="12000" dirty="0" err="1"/>
              <a:t>Italiaius</a:t>
            </a:r>
            <a:endParaRPr lang="it-IT" sz="12000" dirty="0"/>
          </a:p>
          <a:p>
            <a:r>
              <a:rPr lang="it-IT" sz="12000" dirty="0"/>
              <a:t>30 marzo 2023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algn="r"/>
            <a:endParaRPr lang="it-IT" sz="8000" dirty="0"/>
          </a:p>
          <a:p>
            <a:pPr algn="r"/>
            <a:endParaRPr lang="it-IT" sz="8000" dirty="0"/>
          </a:p>
          <a:p>
            <a:r>
              <a:rPr lang="it-IT" sz="9600" dirty="0"/>
              <a:t>Alessandro Veronese</a:t>
            </a:r>
          </a:p>
        </p:txBody>
      </p:sp>
    </p:spTree>
    <p:extLst>
      <p:ext uri="{BB962C8B-B14F-4D97-AF65-F5344CB8AC3E}">
        <p14:creationId xmlns:p14="http://schemas.microsoft.com/office/powerpoint/2010/main" val="191878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0B2465-25D1-93B2-C024-FBE62601D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dirty="0"/>
              <a:t>DEMORICOSTRUZIONE CON AMPLIAMENTO IN ALTEZZA ED IN PIANTA</a:t>
            </a:r>
            <a:endParaRPr lang="it-IT" dirty="0"/>
          </a:p>
        </p:txBody>
      </p:sp>
      <p:pic>
        <p:nvPicPr>
          <p:cNvPr id="5" name="Segnaposto contenuto 4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CE6D6C22-BA96-E78D-9FC7-009803CC9D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24" y="1553003"/>
            <a:ext cx="10313276" cy="3649618"/>
          </a:xfrm>
        </p:spPr>
      </p:pic>
    </p:spTree>
    <p:extLst>
      <p:ext uri="{BB962C8B-B14F-4D97-AF65-F5344CB8AC3E}">
        <p14:creationId xmlns:p14="http://schemas.microsoft.com/office/powerpoint/2010/main" val="315828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455F8-69B4-13EC-ACD5-4C1FFF075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dirty="0"/>
              <a:t>DEMORICOSTRUZIONE CON AMPLIAMENTO IN ALTEZZA ED IN PIANTA</a:t>
            </a:r>
            <a:endParaRPr lang="it-IT" dirty="0"/>
          </a:p>
        </p:txBody>
      </p:sp>
      <p:pic>
        <p:nvPicPr>
          <p:cNvPr id="5" name="Segnaposto contenuto 4" descr="Immagine che contiene grafico&#10;&#10;Descrizione generata automaticamente">
            <a:extLst>
              <a:ext uri="{FF2B5EF4-FFF2-40B4-BE49-F238E27FC236}">
                <a16:creationId xmlns:a16="http://schemas.microsoft.com/office/drawing/2014/main" id="{D6368511-FCDC-0595-F449-B90EF5B55A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3811" y="1566041"/>
            <a:ext cx="10004906" cy="4610922"/>
          </a:xfrm>
        </p:spPr>
      </p:pic>
    </p:spTree>
    <p:extLst>
      <p:ext uri="{BB962C8B-B14F-4D97-AF65-F5344CB8AC3E}">
        <p14:creationId xmlns:p14="http://schemas.microsoft.com/office/powerpoint/2010/main" val="1388009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9481E1-E48D-4B0D-F5EB-599A666E2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DEMO-RICOSTRUZIONE IN AMPLIAMENTO FUORI SAGOMA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050640-F072-2AD9-F143-10F1BD3AB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400" dirty="0"/>
              <a:t>La locuzione «</a:t>
            </a:r>
            <a:r>
              <a:rPr lang="it-IT" sz="3400" i="1" dirty="0">
                <a:solidFill>
                  <a:srgbClr val="FF0000"/>
                </a:solidFill>
              </a:rPr>
              <a:t>fuori sagoma</a:t>
            </a:r>
            <a:r>
              <a:rPr lang="it-IT" sz="3400" dirty="0"/>
              <a:t>» non distingue tra la sagoma in proiezione verticale e la sagoma in proiezione orizzontale, anche se l’interpretazione prevalente sembra esse quella di </a:t>
            </a:r>
            <a:r>
              <a:rPr lang="it-IT" sz="3400" dirty="0">
                <a:solidFill>
                  <a:srgbClr val="FF0000"/>
                </a:solidFill>
              </a:rPr>
              <a:t>consentire l’ampliamento in sopraelevazione, ma non in pianta</a:t>
            </a:r>
            <a:r>
              <a:rPr lang="it-IT" sz="3400" dirty="0"/>
              <a:t>.</a:t>
            </a:r>
          </a:p>
          <a:p>
            <a:pPr marL="0" indent="0" algn="just">
              <a:buNone/>
            </a:pPr>
            <a:r>
              <a:rPr lang="it-IT" sz="3400" dirty="0"/>
              <a:t>Sembra prevalere il dato letterale della norma, laddove utilizza la </a:t>
            </a:r>
            <a:r>
              <a:rPr lang="it-IT" sz="3400" dirty="0">
                <a:solidFill>
                  <a:srgbClr val="FF0000"/>
                </a:solidFill>
              </a:rPr>
              <a:t>e</a:t>
            </a:r>
            <a:r>
              <a:rPr lang="it-IT" sz="3400" dirty="0"/>
              <a:t> come </a:t>
            </a:r>
            <a:r>
              <a:rPr lang="it-IT" sz="3400" dirty="0">
                <a:solidFill>
                  <a:srgbClr val="FF0000"/>
                </a:solidFill>
              </a:rPr>
              <a:t>congiunzione</a:t>
            </a:r>
            <a:r>
              <a:rPr lang="it-IT" sz="3400" dirty="0"/>
              <a:t>, sì che l’ampliamento può avvenire «</a:t>
            </a:r>
            <a:r>
              <a:rPr lang="it-IT" sz="3400" b="1" i="1" u="sng" dirty="0">
                <a:solidFill>
                  <a:srgbClr val="00B050"/>
                </a:solidFill>
              </a:rPr>
              <a:t>fuori sagoma </a:t>
            </a:r>
            <a:r>
              <a:rPr lang="it-IT" sz="3400" b="1" i="1" u="sng" dirty="0">
                <a:solidFill>
                  <a:srgbClr val="FF0000"/>
                </a:solidFill>
              </a:rPr>
              <a:t>e</a:t>
            </a:r>
            <a:r>
              <a:rPr lang="it-IT" sz="3400" b="1" i="1" u="sng" dirty="0">
                <a:solidFill>
                  <a:srgbClr val="00B050"/>
                </a:solidFill>
              </a:rPr>
              <a:t> con il superamento dell’altezza massima</a:t>
            </a:r>
            <a:r>
              <a:rPr lang="it-IT" sz="34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577938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C8253F-5F2E-EAB3-DA7A-17E7474E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DEMO-RICOSTRUZIONE IN AMPLIAMENTO FUORI SAGOMA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B5CF9B-2A87-9AC2-A661-75EF18254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400" dirty="0"/>
              <a:t>Diverso sarebbe se la formulazione letterale fosse:</a:t>
            </a:r>
          </a:p>
          <a:p>
            <a:pPr marL="0" indent="0" algn="just">
              <a:buNone/>
            </a:pPr>
            <a:r>
              <a:rPr lang="it-IT" sz="3400" dirty="0"/>
              <a:t>«</a:t>
            </a:r>
            <a:r>
              <a:rPr lang="it-IT" sz="3400" b="1" i="1" u="sng" dirty="0">
                <a:solidFill>
                  <a:srgbClr val="00B050"/>
                </a:solidFill>
              </a:rPr>
              <a:t>fuori sagoma </a:t>
            </a:r>
            <a:r>
              <a:rPr lang="it-IT" sz="3400" b="1" i="1" u="sng" dirty="0">
                <a:solidFill>
                  <a:srgbClr val="FF0000"/>
                </a:solidFill>
              </a:rPr>
              <a:t>o</a:t>
            </a:r>
            <a:r>
              <a:rPr lang="it-IT" sz="3400" b="1" i="1" u="sng" dirty="0">
                <a:solidFill>
                  <a:srgbClr val="00B050"/>
                </a:solidFill>
              </a:rPr>
              <a:t> con il superamento dell’altezza massima</a:t>
            </a:r>
            <a:r>
              <a:rPr lang="it-IT" sz="3400" dirty="0"/>
              <a:t>»,</a:t>
            </a:r>
          </a:p>
          <a:p>
            <a:pPr marL="0" indent="0" algn="just">
              <a:buNone/>
            </a:pPr>
            <a:r>
              <a:rPr lang="it-IT" sz="3400" dirty="0"/>
              <a:t>Ovvero, più semplicemente:</a:t>
            </a:r>
          </a:p>
          <a:p>
            <a:pPr marL="0" indent="0" algn="just">
              <a:buNone/>
            </a:pPr>
            <a:r>
              <a:rPr lang="it-IT" sz="3400" dirty="0"/>
              <a:t>«</a:t>
            </a:r>
            <a:r>
              <a:rPr lang="it-IT" sz="3400" b="1" i="1" u="sng" dirty="0">
                <a:solidFill>
                  <a:srgbClr val="00B050"/>
                </a:solidFill>
              </a:rPr>
              <a:t>fuori sagoma</a:t>
            </a:r>
            <a:r>
              <a:rPr lang="it-IT" sz="3400" dirty="0"/>
              <a:t>».</a:t>
            </a:r>
          </a:p>
          <a:p>
            <a:pPr marL="0" indent="0" algn="just">
              <a:buNone/>
            </a:pPr>
            <a:r>
              <a:rPr lang="it-IT" sz="3400" dirty="0"/>
              <a:t>In questi casi sarebbe sostenibile in modo maggiormente affidante la demo-ricostruzione in ampliamento fuori sagoma anche in pianta.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9999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609371-CB29-FEB6-0B94-EE3B60D2D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DEMO-RICOSTRUZIONE IN AMPLIAMENTO FUORI SAGOMA: CONCLUSIONI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AE5B1C-4407-4697-99C1-3D79DF4B0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La </a:t>
            </a:r>
            <a:r>
              <a:rPr lang="it-IT" dirty="0">
                <a:solidFill>
                  <a:srgbClr val="FF0000"/>
                </a:solidFill>
              </a:rPr>
              <a:t>nozione di sagoma</a:t>
            </a:r>
            <a:r>
              <a:rPr lang="it-IT" dirty="0"/>
              <a:t> (definizione RET n. 18): «</a:t>
            </a:r>
            <a:r>
              <a:rPr lang="it-IT" i="1" dirty="0"/>
              <a:t>conformazione planivolumetrica della costruzione fuori terra nel suo perimetro considerato in senso verticale ed orizzontale, ovvero il contorno che viene ad assumere l’edificio</a:t>
            </a:r>
            <a:r>
              <a:rPr lang="it-IT" dirty="0"/>
              <a:t>» presupporrebbe che la demo-ricostruzione in ampliamento fuori sagoma sia ammessa tanto in altezza, quanto in pianta, siccome parametri compresi entrambi nella nozione di sagoma.</a:t>
            </a:r>
          </a:p>
          <a:p>
            <a:pPr marL="0" indent="0" algn="just">
              <a:buNone/>
            </a:pPr>
            <a:r>
              <a:rPr lang="it-IT" dirty="0"/>
              <a:t>La limitazione della demo-ricostruzione con ampliamento alla sola sopraelevazione deriverebbe, quindi, dalla locuzione letterale del testo di legge: </a:t>
            </a:r>
            <a:r>
              <a:rPr lang="it-IT" sz="2800" dirty="0"/>
              <a:t>«</a:t>
            </a:r>
            <a:r>
              <a:rPr lang="it-IT" sz="2800" b="1" i="1" u="sng" dirty="0">
                <a:solidFill>
                  <a:srgbClr val="00B050"/>
                </a:solidFill>
              </a:rPr>
              <a:t>fuori sagoma </a:t>
            </a:r>
            <a:r>
              <a:rPr lang="it-IT" sz="2800" b="1" i="1" u="sng" dirty="0">
                <a:solidFill>
                  <a:srgbClr val="FF0000"/>
                </a:solidFill>
              </a:rPr>
              <a:t>e</a:t>
            </a:r>
            <a:r>
              <a:rPr lang="it-IT" sz="2800" b="1" i="1" u="sng" dirty="0">
                <a:solidFill>
                  <a:srgbClr val="00B050"/>
                </a:solidFill>
              </a:rPr>
              <a:t> con il superamento dell’altezza massima</a:t>
            </a:r>
            <a:r>
              <a:rPr lang="it-IT" sz="28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13474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39865-C5A7-944A-BD99-EAF27E3D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Il limite delle distanze nel rapporto tra 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 e l’art. 11, c. 1, L.R. 14/19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597B71-6018-AA43-9C89-91BB4E33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210139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Art. 11, c. 1, L.R. 14/19:</a:t>
            </a:r>
          </a:p>
          <a:p>
            <a:pPr marL="0" indent="0" algn="just">
              <a:buNone/>
            </a:pPr>
            <a:r>
              <a:rPr lang="it-IT" dirty="0"/>
              <a:t>« </a:t>
            </a:r>
            <a:r>
              <a:rPr lang="it-IT" i="1" dirty="0"/>
              <a:t>… gli interventi di cui agli articoli 6 e 7 possono </a:t>
            </a:r>
            <a:r>
              <a:rPr lang="it-IT" i="1" dirty="0">
                <a:solidFill>
                  <a:srgbClr val="FF0000"/>
                </a:solidFill>
              </a:rPr>
              <a:t>derogare</a:t>
            </a:r>
            <a:r>
              <a:rPr lang="it-IT" i="1" dirty="0"/>
              <a:t> ai parametri urbanistici di superficie, volume e altezza previsti dai regolamenti e strumenti urbanistici comunali nonché </a:t>
            </a:r>
            <a:r>
              <a:rPr lang="it-IT" i="1" dirty="0">
                <a:solidFill>
                  <a:srgbClr val="FF0000"/>
                </a:solidFill>
              </a:rPr>
              <a:t>in attuazione dell’articolo 2 bis </a:t>
            </a:r>
            <a:r>
              <a:rPr lang="it-IT" i="1" dirty="0"/>
              <a:t>del decreto del Presidente della Repubblica n. 380 del 2001, ai parametri di altezza, densità e </a:t>
            </a:r>
            <a:r>
              <a:rPr lang="it-IT" i="1" dirty="0">
                <a:solidFill>
                  <a:srgbClr val="FF0000"/>
                </a:solidFill>
              </a:rPr>
              <a:t>distanze</a:t>
            </a:r>
            <a:r>
              <a:rPr lang="it-IT" i="1" dirty="0"/>
              <a:t> di cui agli articoli 7, 8 e 9 del decreto ministeriale n. 1444 del 1968, </a:t>
            </a:r>
            <a:r>
              <a:rPr lang="it-IT" i="1" dirty="0">
                <a:solidFill>
                  <a:srgbClr val="FF0000"/>
                </a:solidFill>
              </a:rPr>
              <a:t>purché, in tali ultimi casi, nell’ambito di strumenti urbanistici di tipo attuativo con previsioni planivolumetriche che consentano una valutazione unitaria e complessiva degli interventi</a:t>
            </a:r>
            <a:r>
              <a:rPr lang="it-IT" dirty="0"/>
              <a:t>».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4917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39865-C5A7-944A-BD99-EAF27E3D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Il limite delle distanze nel rapporto tra 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 e l’art. 11, c. 1, L.R. 14/19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597B71-6018-AA43-9C89-91BB4E33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210139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u="sng" dirty="0"/>
              <a:t>Due</a:t>
            </a:r>
            <a:r>
              <a:rPr lang="it-IT" dirty="0"/>
              <a:t> possibili interpretazioni.</a:t>
            </a:r>
          </a:p>
          <a:p>
            <a:pPr marL="0" indent="0" algn="just">
              <a:buNone/>
            </a:pPr>
            <a:r>
              <a:rPr lang="it-IT" dirty="0"/>
              <a:t>La prima: </a:t>
            </a:r>
            <a:r>
              <a:rPr lang="it-IT" dirty="0">
                <a:solidFill>
                  <a:srgbClr val="FF0000"/>
                </a:solidFill>
              </a:rPr>
              <a:t>prevale la norma statale</a:t>
            </a:r>
            <a:r>
              <a:rPr lang="it-IT" dirty="0"/>
              <a:t>, che supera quella regionale. Quindi, fermo il rispetto delle distanze legittimamente preesistenti, </a:t>
            </a:r>
            <a:r>
              <a:rPr lang="it-IT" dirty="0">
                <a:solidFill>
                  <a:srgbClr val="FF0000"/>
                </a:solidFill>
              </a:rPr>
              <a:t>demo-ricostruzioni</a:t>
            </a:r>
            <a:r>
              <a:rPr lang="it-IT" dirty="0"/>
              <a:t> sempre ammesse in deroga alle distanze minime da confini e tra edifici senza necessità di piano attuativo. </a:t>
            </a:r>
          </a:p>
          <a:p>
            <a:pPr marL="0" indent="0" algn="just">
              <a:buNone/>
            </a:pPr>
            <a:r>
              <a:rPr lang="it-IT" dirty="0"/>
              <a:t>La seconda: </a:t>
            </a:r>
            <a:r>
              <a:rPr lang="it-IT" dirty="0">
                <a:solidFill>
                  <a:srgbClr val="FF0000"/>
                </a:solidFill>
              </a:rPr>
              <a:t>prevale la legge regionale</a:t>
            </a:r>
            <a:r>
              <a:rPr lang="it-IT" dirty="0"/>
              <a:t>, perché più restrittiva; quindi la demo-ricostruzione (in base a Veneto 2050) può derogare le distanze minime dai confini, ma non quelle tra edifici (previste da D.M. 1444/68), se non previo piano attuativo.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1912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39865-C5A7-944A-BD99-EAF27E3D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algn="ctr"/>
            <a:r>
              <a:rPr lang="it-IT" b="1" dirty="0"/>
              <a:t>Rapporto tra 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e leggi regionali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597B71-6018-AA43-9C89-91BB4E33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2101396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200" dirty="0"/>
              <a:t>Il tema è quello del </a:t>
            </a:r>
            <a:r>
              <a:rPr lang="it-IT" sz="2200" dirty="0">
                <a:solidFill>
                  <a:srgbClr val="FF0000"/>
                </a:solidFill>
              </a:rPr>
              <a:t>rapporto tra legge statale sopravvenuta e legge regionale previgente, più restrittiva</a:t>
            </a:r>
            <a:r>
              <a:rPr lang="it-IT" sz="2200" dirty="0"/>
              <a:t>.</a:t>
            </a:r>
          </a:p>
          <a:p>
            <a:pPr marL="0" indent="0" algn="just">
              <a:buNone/>
            </a:pPr>
            <a:r>
              <a:rPr lang="it-IT" sz="2200" dirty="0"/>
              <a:t>Il tema è stato affrontato incidentalmente da Cons. St., sez. VI, n. 2712/2021 (aumento dell’altezza nel limite del 40% dell’edificio preesistente, in base a L.R. n. 14/09), che </a:t>
            </a:r>
            <a:r>
              <a:rPr lang="it-IT" sz="2200"/>
              <a:t>ha affermato:</a:t>
            </a:r>
            <a:endParaRPr lang="it-IT" sz="2200" dirty="0"/>
          </a:p>
          <a:p>
            <a:pPr marL="571500" indent="-571500" algn="just">
              <a:buAutoNum type="romanLcParenBoth"/>
            </a:pPr>
            <a:r>
              <a:rPr lang="it-IT" sz="2200" dirty="0"/>
              <a:t>è vero che «</a:t>
            </a:r>
            <a:r>
              <a:rPr lang="it-IT" sz="2200" i="1" dirty="0"/>
              <a:t>la norma statale ormai consente, in caso di interventi di demolizione e ricostruzione … il superamento dell’altezza massima, sempre nel rispetto delle distanze legittimamente preesistenti</a:t>
            </a:r>
            <a:r>
              <a:rPr lang="it-IT" sz="2200" dirty="0"/>
              <a:t>»;</a:t>
            </a:r>
          </a:p>
          <a:p>
            <a:pPr marL="571500" indent="-571500" algn="just">
              <a:buAutoNum type="romanLcParenBoth"/>
            </a:pPr>
            <a:r>
              <a:rPr lang="it-IT" sz="2200" dirty="0"/>
              <a:t>è quindi vero che le Regioni sono meno vincolate al dato normativo statale, ma possono pur sempre individuare «</a:t>
            </a:r>
            <a:r>
              <a:rPr lang="it-IT" sz="2200" i="1" dirty="0"/>
              <a:t>un limite alle altezze massime, nell’ambito di uno spazio legislativo lasciato libero dalla norma statale</a:t>
            </a:r>
            <a:r>
              <a:rPr lang="it-IT" sz="2200" dirty="0"/>
              <a:t>»;</a:t>
            </a:r>
          </a:p>
          <a:p>
            <a:pPr marL="571500" indent="-571500" algn="just">
              <a:buAutoNum type="romanLcParenBoth"/>
            </a:pPr>
            <a:r>
              <a:rPr lang="it-IT" sz="2200" dirty="0"/>
              <a:t>quanto affermato in tema di deroga alle altezze, vale anche anche in tema di deroga alle distanze: l’art. 11, c. 1, L.R. n. 14/2019 ha inserito un limite (necessità del PUA per derogare alle distanze tra fabbricati), non previsto dalla legislazione statale, che anzi intende superare il DM 1444/1968 sul punto.</a:t>
            </a:r>
          </a:p>
          <a:p>
            <a:pPr marL="571500" indent="-571500" algn="just">
              <a:buAutoNum type="romanLcParenBoth"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24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850204-535A-A346-A379-3AC744F26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ARGOMENTI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7F88A7-B3C6-D240-BE55-924E3125F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4400" dirty="0"/>
              <a:t>L’art. 2 </a:t>
            </a:r>
            <a:r>
              <a:rPr lang="it-IT" sz="4400" i="1" dirty="0"/>
              <a:t>bis</a:t>
            </a:r>
            <a:r>
              <a:rPr lang="it-IT" sz="4400" dirty="0"/>
              <a:t>, comma 1 </a:t>
            </a:r>
            <a:r>
              <a:rPr lang="it-IT" sz="4400" i="1" dirty="0"/>
              <a:t>ter</a:t>
            </a:r>
            <a:r>
              <a:rPr lang="it-IT" sz="4400" dirty="0"/>
              <a:t>, del DPR 380/01: demo-ricostruzione e distanze.</a:t>
            </a:r>
          </a:p>
          <a:p>
            <a:pPr marL="0" indent="0" algn="just">
              <a:buNone/>
            </a:pPr>
            <a:endParaRPr lang="it-IT" sz="4400" dirty="0"/>
          </a:p>
          <a:p>
            <a:pPr marL="0" indent="0" algn="just">
              <a:buNone/>
            </a:pPr>
            <a:r>
              <a:rPr lang="it-IT" sz="4400" dirty="0"/>
              <a:t>Il limite delle distanze nel rapporto tra art. 2 </a:t>
            </a:r>
            <a:r>
              <a:rPr lang="it-IT" sz="4400" i="1" dirty="0"/>
              <a:t>bis</a:t>
            </a:r>
            <a:r>
              <a:rPr lang="it-IT" sz="4400" dirty="0"/>
              <a:t>, comma 1 </a:t>
            </a:r>
            <a:r>
              <a:rPr lang="it-IT" sz="4400" i="1" dirty="0"/>
              <a:t>ter</a:t>
            </a:r>
            <a:r>
              <a:rPr lang="it-IT" sz="4400" dirty="0"/>
              <a:t>, del DPR 380/01 e art. 11, c. 1, L.R. 14/19.</a:t>
            </a:r>
          </a:p>
          <a:p>
            <a:pPr marL="0" indent="0" algn="just">
              <a:buNone/>
            </a:pPr>
            <a:endParaRPr lang="it-IT" sz="4400" dirty="0"/>
          </a:p>
          <a:p>
            <a:pPr marL="0" indent="0" algn="just">
              <a:buNone/>
            </a:pPr>
            <a:r>
              <a:rPr lang="it-IT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147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39865-C5A7-944A-BD99-EAF27E3D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597B71-6018-AA43-9C89-91BB4E33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2101396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Art. 2 </a:t>
            </a:r>
            <a:r>
              <a:rPr lang="it-IT" i="1" dirty="0"/>
              <a:t>bis</a:t>
            </a:r>
            <a:r>
              <a:rPr lang="it-IT" dirty="0"/>
              <a:t>, c. 1 </a:t>
            </a:r>
            <a:r>
              <a:rPr lang="it-IT" i="1" dirty="0"/>
              <a:t>ter</a:t>
            </a:r>
            <a:r>
              <a:rPr lang="it-IT" dirty="0"/>
              <a:t>, DPR 380/2001 (norma sostituita da art. 10, c. 1, </a:t>
            </a:r>
            <a:r>
              <a:rPr lang="it-IT" dirty="0" err="1"/>
              <a:t>lett</a:t>
            </a:r>
            <a:r>
              <a:rPr lang="it-IT" dirty="0"/>
              <a:t>. a), D.L. n. 76/2020, successivo a L.R. 14/19):</a:t>
            </a:r>
          </a:p>
          <a:p>
            <a:pPr marL="0" indent="0" algn="just">
              <a:buNone/>
            </a:pPr>
            <a:r>
              <a:rPr lang="it-IT" dirty="0"/>
              <a:t>«</a:t>
            </a:r>
            <a:r>
              <a:rPr lang="it-IT" i="1" dirty="0"/>
              <a:t>In ogni caso di intervento che preveda la </a:t>
            </a:r>
            <a:r>
              <a:rPr lang="it-IT" i="1" dirty="0">
                <a:solidFill>
                  <a:srgbClr val="FF0000"/>
                </a:solidFill>
              </a:rPr>
              <a:t>demolizione e ricostruzione </a:t>
            </a:r>
            <a:r>
              <a:rPr lang="it-IT" i="1" dirty="0"/>
              <a:t>di edifici, </a:t>
            </a:r>
            <a:r>
              <a:rPr lang="it-IT" i="1" dirty="0">
                <a:solidFill>
                  <a:srgbClr val="FF0000"/>
                </a:solidFill>
              </a:rPr>
              <a:t>anche</a:t>
            </a:r>
            <a:r>
              <a:rPr lang="it-IT" i="1" dirty="0"/>
              <a:t> qualora le dimensioni del lotto di pertinenza non consentano la modifica dell’area di sedime ai fini del rispetto delle </a:t>
            </a:r>
            <a:r>
              <a:rPr lang="it-IT" i="1" dirty="0">
                <a:solidFill>
                  <a:srgbClr val="FF0000"/>
                </a:solidFill>
              </a:rPr>
              <a:t>distanze minime tra gli edifici e dai confini,</a:t>
            </a:r>
            <a:r>
              <a:rPr lang="it-IT" i="1" dirty="0"/>
              <a:t> </a:t>
            </a:r>
            <a:r>
              <a:rPr lang="it-IT" i="1" dirty="0">
                <a:solidFill>
                  <a:srgbClr val="FF0000"/>
                </a:solidFill>
              </a:rPr>
              <a:t>la ricostruzione è comunque consentita nei limiti delle distanze legittimamente preesistenti</a:t>
            </a:r>
            <a:r>
              <a:rPr lang="it-IT" i="1" dirty="0"/>
              <a:t>.</a:t>
            </a:r>
            <a:endParaRPr lang="it-IT" dirty="0"/>
          </a:p>
          <a:p>
            <a:pPr marL="0" indent="0" algn="just">
              <a:buNone/>
            </a:pPr>
            <a:r>
              <a:rPr lang="it-IT" i="1" dirty="0"/>
              <a:t>Gli </a:t>
            </a:r>
            <a:r>
              <a:rPr lang="it-IT" i="1" dirty="0">
                <a:solidFill>
                  <a:srgbClr val="00B050"/>
                </a:solidFill>
              </a:rPr>
              <a:t>incentivi volumetrici</a:t>
            </a:r>
            <a:r>
              <a:rPr lang="it-IT" i="1" dirty="0"/>
              <a:t> eventualmente riconosciuti per l’intervento possono essere realizzati </a:t>
            </a:r>
            <a:r>
              <a:rPr lang="it-IT" b="1" i="1" u="sng" dirty="0">
                <a:solidFill>
                  <a:srgbClr val="00B050"/>
                </a:solidFill>
              </a:rPr>
              <a:t>anche con ampliamenti fuori sagoma </a:t>
            </a:r>
            <a:r>
              <a:rPr lang="it-IT" i="1" dirty="0">
                <a:solidFill>
                  <a:srgbClr val="FF0000"/>
                </a:solidFill>
              </a:rPr>
              <a:t>e</a:t>
            </a:r>
            <a:r>
              <a:rPr lang="it-IT" i="1" dirty="0"/>
              <a:t> </a:t>
            </a:r>
            <a:r>
              <a:rPr lang="it-IT" i="1" dirty="0">
                <a:solidFill>
                  <a:srgbClr val="00B050"/>
                </a:solidFill>
              </a:rPr>
              <a:t>con il superamento dell’altezza massima dell’edificio demolito</a:t>
            </a:r>
            <a:r>
              <a:rPr lang="it-IT" i="1" dirty="0"/>
              <a:t>, sempre </a:t>
            </a:r>
            <a:r>
              <a:rPr lang="it-IT" i="1" dirty="0">
                <a:solidFill>
                  <a:srgbClr val="00B050"/>
                </a:solidFill>
              </a:rPr>
              <a:t>nei limiti delle distanze legittimamente preesistenti</a:t>
            </a:r>
            <a:r>
              <a:rPr lang="it-IT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351741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339865-C5A7-944A-BD99-EAF27E3D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597B71-6018-AA43-9C89-91BB4E33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210139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Art. 2 </a:t>
            </a:r>
            <a:r>
              <a:rPr lang="it-IT" i="1" dirty="0"/>
              <a:t>bis</a:t>
            </a:r>
            <a:r>
              <a:rPr lang="it-IT" dirty="0"/>
              <a:t>, c. 1 </a:t>
            </a:r>
            <a:r>
              <a:rPr lang="it-IT" i="1" dirty="0"/>
              <a:t>ter</a:t>
            </a:r>
            <a:r>
              <a:rPr lang="it-IT" dirty="0"/>
              <a:t>, DPR 380/2001, </a:t>
            </a:r>
            <a:r>
              <a:rPr lang="it-IT" i="1" dirty="0"/>
              <a:t>segue</a:t>
            </a:r>
          </a:p>
          <a:p>
            <a:pPr marL="0" indent="0" algn="just">
              <a:buNone/>
            </a:pPr>
            <a:r>
              <a:rPr lang="it-IT" dirty="0"/>
              <a:t>«</a:t>
            </a:r>
            <a:r>
              <a:rPr lang="it-IT" i="1" dirty="0">
                <a:solidFill>
                  <a:srgbClr val="FF0000"/>
                </a:solidFill>
              </a:rPr>
              <a:t>Nelle zone omogenee A </a:t>
            </a:r>
            <a:r>
              <a:rPr lang="it-IT" i="1" dirty="0"/>
              <a:t>di cui al decreto del Ministro per i lavori pubblici 1 aprile 1968, n. 1444, </a:t>
            </a:r>
            <a:r>
              <a:rPr lang="it-IT" i="1" dirty="0">
                <a:solidFill>
                  <a:srgbClr val="FF0000"/>
                </a:solidFill>
              </a:rPr>
              <a:t>o in zone a queste assimilabili</a:t>
            </a:r>
            <a:r>
              <a:rPr lang="it-IT" i="1" dirty="0"/>
              <a:t> in base alla normativa regionale e ai piani urbanistici comunali, </a:t>
            </a:r>
            <a:r>
              <a:rPr lang="it-IT" i="1" dirty="0">
                <a:solidFill>
                  <a:srgbClr val="FF0000"/>
                </a:solidFill>
              </a:rPr>
              <a:t>nei centri e nuclei storici consolidati e in ulteriori ambiti di particolare pregio storico e architettonico,</a:t>
            </a:r>
            <a:r>
              <a:rPr lang="it-IT" i="1" dirty="0"/>
              <a:t> </a:t>
            </a:r>
            <a:r>
              <a:rPr lang="it-IT" i="1" dirty="0">
                <a:solidFill>
                  <a:srgbClr val="FF0000"/>
                </a:solidFill>
              </a:rPr>
              <a:t>gli interventi di demolizione e ricostruzione sono consentiti esclusivamente nell’ambito dei piani urbanistici di recupero e di riqualificazione particolareggiati</a:t>
            </a:r>
            <a:r>
              <a:rPr lang="it-IT" i="1" dirty="0"/>
              <a:t>, di competenza comunale, fatti salvi le previsioni degli strumenti di pianificazione territoriale, paesaggistica ed urbanistica vigenti e i pareri degli enti preposti alla tutela</a:t>
            </a:r>
            <a:r>
              <a:rPr lang="it-IT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06413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49AAB2-6320-8345-8C3F-AE6055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EAC149-6CE8-DB46-9691-BF81C2D66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Ambito </a:t>
            </a:r>
            <a:r>
              <a:rPr lang="it-IT" u="sng" dirty="0"/>
              <a:t>oggettivo</a:t>
            </a:r>
            <a:r>
              <a:rPr lang="it-IT" dirty="0"/>
              <a:t> d’applicazione: </a:t>
            </a:r>
            <a:r>
              <a:rPr lang="it-IT" dirty="0">
                <a:solidFill>
                  <a:srgbClr val="FF0000"/>
                </a:solidFill>
              </a:rPr>
              <a:t>interventi di demolizione e ricostruzione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Le dimensioni del lotto di pertinenza non costituiscono un presupposto per la modifica dell’area di sedime (</a:t>
            </a:r>
            <a:r>
              <a:rPr lang="it-IT" dirty="0">
                <a:solidFill>
                  <a:srgbClr val="FF0000"/>
                </a:solidFill>
              </a:rPr>
              <a:t>anche</a:t>
            </a:r>
            <a:r>
              <a:rPr lang="it-IT" dirty="0"/>
              <a:t> qualora …).</a:t>
            </a:r>
          </a:p>
          <a:p>
            <a:pPr marL="0" indent="0" algn="just">
              <a:buNone/>
            </a:pPr>
            <a:r>
              <a:rPr lang="it-IT" dirty="0"/>
              <a:t>Quali distanze? Tutte è da ritenersi, </a:t>
            </a:r>
            <a:r>
              <a:rPr lang="it-IT" dirty="0">
                <a:solidFill>
                  <a:srgbClr val="FF0000"/>
                </a:solidFill>
              </a:rPr>
              <a:t>sia quelle tra fabbricati, sia quelle dai confini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Ricostruzione </a:t>
            </a:r>
            <a:r>
              <a:rPr lang="it-IT" dirty="0">
                <a:solidFill>
                  <a:srgbClr val="FF0000"/>
                </a:solidFill>
              </a:rPr>
              <a:t>nei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limiti</a:t>
            </a:r>
            <a:r>
              <a:rPr lang="it-IT" dirty="0"/>
              <a:t> delle distanze </a:t>
            </a:r>
            <a:r>
              <a:rPr lang="it-IT" dirty="0">
                <a:solidFill>
                  <a:srgbClr val="FF0000"/>
                </a:solidFill>
              </a:rPr>
              <a:t>legittimamente</a:t>
            </a:r>
            <a:r>
              <a:rPr lang="it-IT" dirty="0"/>
              <a:t> preesistenti. Non nel rispetto, quindi la ricostruzione può avvenire anche a distanza superiore, non inferiore.</a:t>
            </a:r>
          </a:p>
          <a:p>
            <a:pPr marL="0" indent="0" algn="just"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43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1B38F2-86D0-DD46-8D6A-B6C8A3B7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404267-E4CB-EE4B-B1F5-85370688D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3600" dirty="0"/>
              <a:t>La </a:t>
            </a:r>
            <a:r>
              <a:rPr lang="it-IT" sz="3600" b="1" u="sng" dirty="0">
                <a:solidFill>
                  <a:srgbClr val="00B050"/>
                </a:solidFill>
              </a:rPr>
              <a:t>demo-ricostruzione</a:t>
            </a:r>
            <a:r>
              <a:rPr lang="it-IT" sz="3600" dirty="0"/>
              <a:t> può avvenire anche </a:t>
            </a:r>
            <a:r>
              <a:rPr lang="it-IT" sz="3600" b="1" u="sng" dirty="0">
                <a:solidFill>
                  <a:srgbClr val="00B050"/>
                </a:solidFill>
              </a:rPr>
              <a:t>con ampliamenti fuori sagoma</a:t>
            </a:r>
            <a:r>
              <a:rPr lang="it-IT" sz="3600" dirty="0">
                <a:solidFill>
                  <a:srgbClr val="00B050"/>
                </a:solidFill>
              </a:rPr>
              <a:t> </a:t>
            </a:r>
            <a:r>
              <a:rPr lang="it-IT" sz="3600" dirty="0">
                <a:solidFill>
                  <a:srgbClr val="FF0000"/>
                </a:solidFill>
              </a:rPr>
              <a:t>e</a:t>
            </a:r>
            <a:r>
              <a:rPr lang="it-IT" sz="3600" dirty="0"/>
              <a:t> con il </a:t>
            </a:r>
            <a:r>
              <a:rPr lang="it-IT" sz="3600" dirty="0">
                <a:solidFill>
                  <a:srgbClr val="00B050"/>
                </a:solidFill>
              </a:rPr>
              <a:t>superamento delle altezza massima dell’edificio demolito </a:t>
            </a:r>
            <a:r>
              <a:rPr lang="it-IT" sz="3600" dirty="0"/>
              <a:t>(non sono previsti limiti).</a:t>
            </a:r>
          </a:p>
          <a:p>
            <a:pPr marL="0" indent="0" algn="just">
              <a:buNone/>
            </a:pPr>
            <a:r>
              <a:rPr lang="it-IT" sz="3600" dirty="0">
                <a:solidFill>
                  <a:srgbClr val="92D050"/>
                </a:solidFill>
              </a:rPr>
              <a:t>Permane il limite delle distanze legittimamente preesistenti</a:t>
            </a:r>
            <a:r>
              <a:rPr lang="it-IT" sz="3600" dirty="0"/>
              <a:t> (non possono essere autorizzate distanze inferiori)</a:t>
            </a:r>
          </a:p>
          <a:p>
            <a:pPr marL="0" indent="0" algn="just">
              <a:buNone/>
            </a:pPr>
            <a:r>
              <a:rPr lang="it-IT" sz="3600" dirty="0">
                <a:solidFill>
                  <a:srgbClr val="FF0000"/>
                </a:solidFill>
              </a:rPr>
              <a:t>Presupposto: </a:t>
            </a:r>
            <a:r>
              <a:rPr lang="it-IT" sz="3600" dirty="0"/>
              <a:t>l’ampliamento deve avvenire spendendo </a:t>
            </a:r>
            <a:r>
              <a:rPr lang="it-IT" sz="3600" dirty="0">
                <a:solidFill>
                  <a:srgbClr val="FF0000"/>
                </a:solidFill>
              </a:rPr>
              <a:t>«incentivi volumetrici»</a:t>
            </a:r>
            <a:r>
              <a:rPr lang="it-IT" sz="3600" dirty="0"/>
              <a:t>.</a:t>
            </a:r>
          </a:p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54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0C1231-629C-8D48-9087-87F07C643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7438D3-1A50-A447-8410-5B5EDE785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Dubbi sulla nozione di </a:t>
            </a:r>
            <a:r>
              <a:rPr lang="it-IT" dirty="0">
                <a:solidFill>
                  <a:srgbClr val="FF0000"/>
                </a:solidFill>
              </a:rPr>
              <a:t>incentivi volumetrici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b="1" u="sng" dirty="0"/>
              <a:t>Prima tesi</a:t>
            </a:r>
            <a:r>
              <a:rPr lang="it-IT" dirty="0"/>
              <a:t>: </a:t>
            </a:r>
            <a:r>
              <a:rPr lang="it-IT" dirty="0">
                <a:solidFill>
                  <a:srgbClr val="FF0000"/>
                </a:solidFill>
              </a:rPr>
              <a:t>qualsiasi incremento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del volume</a:t>
            </a:r>
            <a:r>
              <a:rPr lang="it-IT" dirty="0"/>
              <a:t>, eventualmente anche in forza di disposizioni urbanistiche comunali.</a:t>
            </a:r>
          </a:p>
          <a:p>
            <a:pPr marL="0" indent="0" algn="just">
              <a:buNone/>
            </a:pPr>
            <a:r>
              <a:rPr lang="it-IT" b="1" u="sng" dirty="0"/>
              <a:t>Seconda tesi</a:t>
            </a:r>
            <a:r>
              <a:rPr lang="it-IT" dirty="0"/>
              <a:t>: non qualsiasi incremento di volume, ma </a:t>
            </a:r>
            <a:r>
              <a:rPr lang="it-IT" dirty="0">
                <a:solidFill>
                  <a:srgbClr val="FF0000"/>
                </a:solidFill>
              </a:rPr>
              <a:t>l’incentivo in senso stretto</a:t>
            </a:r>
            <a:r>
              <a:rPr lang="it-IT" dirty="0"/>
              <a:t>, ossia la possibilità di incremento volumetrico in forza di norme («</a:t>
            </a:r>
            <a:r>
              <a:rPr lang="it-IT" i="1" dirty="0"/>
              <a:t>piano casa</a:t>
            </a:r>
            <a:r>
              <a:rPr lang="it-IT" dirty="0"/>
              <a:t>»), o di disposizioni aventi natura in senso ampio premiale.</a:t>
            </a:r>
          </a:p>
          <a:p>
            <a:pPr marL="0" indent="0" algn="just">
              <a:buNone/>
            </a:pPr>
            <a:r>
              <a:rPr lang="it-IT" dirty="0"/>
              <a:t>Per la seconda tesi, che appare prevalente, la circolare Ministro Infrastrutture e Trasporti e Ministro per la Pubblica Amministrazione.</a:t>
            </a:r>
          </a:p>
        </p:txBody>
      </p:sp>
    </p:spTree>
    <p:extLst>
      <p:ext uri="{BB962C8B-B14F-4D97-AF65-F5344CB8AC3E}">
        <p14:creationId xmlns:p14="http://schemas.microsoft.com/office/powerpoint/2010/main" val="159220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12CFE4-E55F-B346-9C46-C9A28A0DB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A8B51B-25CC-9249-B9BB-047EB4D77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Se è corretta la tesi, che consente </a:t>
            </a:r>
            <a:r>
              <a:rPr lang="it-IT" dirty="0">
                <a:solidFill>
                  <a:srgbClr val="FF0000"/>
                </a:solidFill>
              </a:rPr>
              <a:t>la demo-ricostruzione con ampliamento in deroga alle distanze</a:t>
            </a:r>
            <a:r>
              <a:rPr lang="it-IT" dirty="0"/>
              <a:t> - con il limite delle distanze legittimamente preesistenti - </a:t>
            </a:r>
            <a:r>
              <a:rPr lang="it-IT" dirty="0">
                <a:solidFill>
                  <a:srgbClr val="FF0000"/>
                </a:solidFill>
              </a:rPr>
              <a:t>solo laddove si spendano incentivi volumetrici derivanti da norme speciali (piano casa)</a:t>
            </a:r>
            <a:r>
              <a:rPr lang="it-IT" dirty="0"/>
              <a:t>, non si può demo-ricostruire con ampliamento in deroga alle distanze, usufruendo della cubatura «ordinaria» da P.I.-</a:t>
            </a:r>
          </a:p>
          <a:p>
            <a:pPr marL="0" indent="0" algn="just">
              <a:buNone/>
            </a:pPr>
            <a:r>
              <a:rPr lang="it-IT" dirty="0"/>
              <a:t>Posso derogare, se spendo cubatura da L.R. n. 14/2019.</a:t>
            </a:r>
          </a:p>
          <a:p>
            <a:pPr marL="0" indent="0" algn="just">
              <a:buNone/>
            </a:pPr>
            <a:r>
              <a:rPr lang="it-IT" dirty="0"/>
              <a:t>Ma posso applicare Veneto 2050, se l’art. 11, c. 3, L.R. n. 14/2019, consente l’ampliamento in deroga solo una volta consumato l’indice «ordinario»? Come si coordina la norma regionale con la possibilità di demo-ricostruzione in deroga alle distanze, solo spendendo incentivi volumetrici?</a:t>
            </a:r>
          </a:p>
          <a:p>
            <a:pPr marL="0" indent="0" algn="just">
              <a:buNone/>
            </a:pPr>
            <a:r>
              <a:rPr lang="it-IT" dirty="0"/>
              <a:t>O si conclude per l’inapplicabilità o (soluzione da preferire) vanno tenuti distinti progettualmente i due differenti volumi, curando che quanto generato in via «ordinaria» osservi le distanze vigenti, quanto generato dal piano casa potendo osservare le distanze legittimamente preesistenti.</a:t>
            </a:r>
          </a:p>
        </p:txBody>
      </p:sp>
    </p:spTree>
    <p:extLst>
      <p:ext uri="{BB962C8B-B14F-4D97-AF65-F5344CB8AC3E}">
        <p14:creationId xmlns:p14="http://schemas.microsoft.com/office/powerpoint/2010/main" val="3370316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334F8C-6D9F-4545-8A2B-942B97AB7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Art. 2 </a:t>
            </a:r>
            <a:r>
              <a:rPr lang="it-IT" b="1" i="1" dirty="0"/>
              <a:t>bis</a:t>
            </a:r>
            <a:r>
              <a:rPr lang="it-IT" b="1" dirty="0"/>
              <a:t>, comma 1 </a:t>
            </a:r>
            <a:r>
              <a:rPr lang="it-IT" b="1" i="1" dirty="0"/>
              <a:t>ter</a:t>
            </a:r>
            <a:r>
              <a:rPr lang="it-IT" b="1" dirty="0"/>
              <a:t>, del DPR 380/01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80FC4E-E700-1649-B092-02ECC0A46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Il significato di demo-ricostruzione con </a:t>
            </a:r>
            <a:r>
              <a:rPr lang="it-IT" sz="3200" b="1" u="sng" dirty="0">
                <a:solidFill>
                  <a:srgbClr val="FF0000"/>
                </a:solidFill>
              </a:rPr>
              <a:t>ampliamento fuori sagoma</a:t>
            </a:r>
            <a:r>
              <a:rPr lang="it-IT" sz="3200" dirty="0"/>
              <a:t>.</a:t>
            </a:r>
          </a:p>
          <a:p>
            <a:pPr marL="0" indent="0" algn="just">
              <a:buNone/>
            </a:pPr>
            <a:r>
              <a:rPr lang="it-IT" sz="3200" dirty="0">
                <a:solidFill>
                  <a:srgbClr val="FF0000"/>
                </a:solidFill>
              </a:rPr>
              <a:t>Senz’altro in altezza</a:t>
            </a:r>
            <a:r>
              <a:rPr lang="it-IT" sz="3200" dirty="0"/>
              <a:t>, perché è la norma stessa che autorizza espressamente il superamento dell’altezza massima dell’edificio demolito («</a:t>
            </a:r>
            <a:r>
              <a:rPr lang="it-IT" sz="3200" i="1" dirty="0"/>
              <a:t>e con il superamento dell’altezza massima … </a:t>
            </a:r>
            <a:r>
              <a:rPr lang="it-IT" sz="3200" dirty="0"/>
              <a:t>»). Il che legittima la sopraelevazione.</a:t>
            </a:r>
          </a:p>
          <a:p>
            <a:pPr marL="0" indent="0">
              <a:buNone/>
            </a:pPr>
            <a:r>
              <a:rPr lang="it-IT" sz="3200" dirty="0"/>
              <a:t>Ammesso anche </a:t>
            </a:r>
            <a:r>
              <a:rPr lang="it-IT" sz="3200" dirty="0">
                <a:solidFill>
                  <a:srgbClr val="FF0000"/>
                </a:solidFill>
              </a:rPr>
              <a:t>l’ampliamento in pianta</a:t>
            </a:r>
            <a:r>
              <a:rPr lang="it-IT" sz="3200" dirty="0"/>
              <a:t>?</a:t>
            </a:r>
          </a:p>
          <a:p>
            <a:pPr marL="0" indent="0">
              <a:buNone/>
            </a:pPr>
            <a:r>
              <a:rPr lang="it-IT" sz="3200" dirty="0"/>
              <a:t>Un esempio su gentile concessione di Esse Ti Esse Ingegneria</a:t>
            </a:r>
          </a:p>
          <a:p>
            <a:pPr marL="0" indent="0">
              <a:buNone/>
            </a:pP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0126987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4054</TotalTime>
  <Words>1577</Words>
  <Application>Microsoft Macintosh PowerPoint</Application>
  <PresentationFormat>Widescreen</PresentationFormat>
  <Paragraphs>73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di Office</vt:lpstr>
      <vt:lpstr>DEMO-RICOSTRUZIONE E DISTANZE DAI CONFINI E TRA EDIFICI</vt:lpstr>
      <vt:lpstr>ARGOMENTI</vt:lpstr>
      <vt:lpstr>Art. 2 bis, comma 1 ter, del DPR 380/01</vt:lpstr>
      <vt:lpstr>Art. 2 bis, comma 1 ter, del DPR 380/01</vt:lpstr>
      <vt:lpstr>Art. 2 bis, comma 1 ter, del DPR 380/01</vt:lpstr>
      <vt:lpstr>Art. 2 bis, comma 1 ter, del DPR 380/01</vt:lpstr>
      <vt:lpstr>Art. 2 bis, comma 1 ter, del DPR 380/01</vt:lpstr>
      <vt:lpstr>Art. 2 bis, comma 1 ter, del DPR 380/01</vt:lpstr>
      <vt:lpstr>Art. 2 bis, comma 1 ter, del DPR 380/01</vt:lpstr>
      <vt:lpstr>DEMORICOSTRUZIONE CON AMPLIAMENTO IN ALTEZZA ED IN PIANTA</vt:lpstr>
      <vt:lpstr>DEMORICOSTRUZIONE CON AMPLIAMENTO IN ALTEZZA ED IN PIANTA</vt:lpstr>
      <vt:lpstr>DEMO-RICOSTRUZIONE IN AMPLIAMENTO FUORI SAGOMA</vt:lpstr>
      <vt:lpstr>DEMO-RICOSTRUZIONE IN AMPLIAMENTO FUORI SAGOMA</vt:lpstr>
      <vt:lpstr>DEMO-RICOSTRUZIONE IN AMPLIAMENTO FUORI SAGOMA: CONCLUSIONI</vt:lpstr>
      <vt:lpstr>Il limite delle distanze nel rapporto tra art. 2 bis, comma 1 ter, del DPR 380/01 e l’art. 11, c. 1, L.R. 14/19</vt:lpstr>
      <vt:lpstr>Il limite delle distanze nel rapporto tra art. 2 bis, comma 1 ter, del DPR 380/01 e l’art. 11, c. 1, L.R. 14/19</vt:lpstr>
      <vt:lpstr>Rapporto tra art. 2 bis, comma 1 ter, e leggi regionali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Mda Padova01</dc:creator>
  <cp:lastModifiedBy>Alessandro Veronese</cp:lastModifiedBy>
  <cp:revision>221</cp:revision>
  <cp:lastPrinted>2023-03-29T17:16:12Z</cp:lastPrinted>
  <dcterms:created xsi:type="dcterms:W3CDTF">2019-03-30T09:24:58Z</dcterms:created>
  <dcterms:modified xsi:type="dcterms:W3CDTF">2023-03-30T07:36:17Z</dcterms:modified>
</cp:coreProperties>
</file>