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sldIdLst>
    <p:sldId id="256" r:id="rId3"/>
    <p:sldId id="393" r:id="rId4"/>
    <p:sldId id="391" r:id="rId5"/>
    <p:sldId id="257" r:id="rId6"/>
    <p:sldId id="258" r:id="rId7"/>
    <p:sldId id="259" r:id="rId8"/>
    <p:sldId id="260" r:id="rId9"/>
    <p:sldId id="261" r:id="rId10"/>
    <p:sldId id="390" r:id="rId11"/>
    <p:sldId id="262" r:id="rId12"/>
    <p:sldId id="263" r:id="rId13"/>
    <p:sldId id="270" r:id="rId14"/>
    <p:sldId id="273" r:id="rId15"/>
    <p:sldId id="274" r:id="rId16"/>
    <p:sldId id="373" r:id="rId17"/>
    <p:sldId id="374" r:id="rId18"/>
    <p:sldId id="375" r:id="rId19"/>
    <p:sldId id="376" r:id="rId20"/>
    <p:sldId id="377" r:id="rId21"/>
    <p:sldId id="303" r:id="rId22"/>
    <p:sldId id="372" r:id="rId23"/>
    <p:sldId id="362" r:id="rId24"/>
    <p:sldId id="304" r:id="rId25"/>
    <p:sldId id="305" r:id="rId26"/>
    <p:sldId id="306" r:id="rId27"/>
    <p:sldId id="397" r:id="rId28"/>
    <p:sldId id="378" r:id="rId29"/>
    <p:sldId id="396" r:id="rId30"/>
    <p:sldId id="379" r:id="rId31"/>
    <p:sldId id="380" r:id="rId32"/>
    <p:sldId id="381" r:id="rId33"/>
    <p:sldId id="382" r:id="rId34"/>
    <p:sldId id="383" r:id="rId35"/>
    <p:sldId id="384" r:id="rId36"/>
    <p:sldId id="385" r:id="rId37"/>
    <p:sldId id="386" r:id="rId38"/>
    <p:sldId id="387" r:id="rId39"/>
    <p:sldId id="388" r:id="rId40"/>
    <p:sldId id="389" r:id="rId4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BC509-64FA-4ADA-A6D7-63BB2AC22D13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2E99C-0A9B-4808-8CD5-A52E7D5D06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82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7980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967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610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34B64E-0925-0911-4EA5-0B83C47FA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2C314A-AF88-606B-1D7B-B27FD0AA3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2B0B6B-BA9E-DDFF-7D0F-1AD571EA9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1E16F7-B4F0-4BCD-F52C-4F6D94BC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7F7CF5-32A8-1A4E-A68E-5E8BEDF2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69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410CB9-3D35-266D-142E-FE1D4EBB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A9654FB-76D6-F115-1479-9A7EAC43E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458E58-C757-AA7A-5C0F-DD70199A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E3C998-B964-3BB9-0FD0-1197DFB0F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0A9481-17AB-4338-1EEC-2B9C0C1B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47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B9896FC-1D47-B957-8300-205DB4F630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2D2FC7-E70A-668C-76C9-14FAF6BE2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B344C0-432F-4978-C849-32F7BC29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DFC311-8A84-C6EE-9CD7-157DFBABC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F0E77F-6D5A-EFFD-9FD0-000E3E53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729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4B2188-7B27-1648-B1FF-35452EE4A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9E45E39-AE37-7442-8443-39E36031B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8C08B0-4E3E-C949-9ED2-B99DE61A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95845-E6A2-41E3-A5D4-98AFFED5142F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AEEEE0-78E9-114B-AE3D-51A276F3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A25D95-8908-6240-8369-7EC2619A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979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DA8C9-5CF3-F440-AD69-C83835590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882A8CA0-94D1-2842-9662-F8A20CFBAF4F}"/>
              </a:ext>
            </a:extLst>
          </p:cNvPr>
          <p:cNvSpPr txBox="1">
            <a:spLocks/>
          </p:cNvSpPr>
          <p:nvPr userDrawn="1"/>
        </p:nvSpPr>
        <p:spPr>
          <a:xfrm>
            <a:off x="259645" y="0"/>
            <a:ext cx="11665656" cy="537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" name="Titolo 14">
            <a:extLst>
              <a:ext uri="{FF2B5EF4-FFF2-40B4-BE49-F238E27FC236}">
                <a16:creationId xmlns:a16="http://schemas.microsoft.com/office/drawing/2014/main" id="{F0CA7503-41B0-4503-92F9-7E360DC63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851400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4480C5-BD70-4C46-8C2A-D99AAE55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19FEC6-D6CF-3244-9DA0-54AE70190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CE4D53-C134-0A46-AD29-97DB6B31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BA2A-879B-4636-AAB9-EEF82882F92B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FFD4D0-5B2D-B34E-912D-27595DD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8678B8-D10B-F448-B2E4-BA39D80F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3086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2C349A-7F56-F243-ABAB-3F1BE3CB7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023192-5058-304F-9A57-4583A4BB1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23ED99-FBC1-2E4E-A241-D2222E932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5AB138-216E-9F44-BD77-F801D165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310B6-1C2F-4F66-969B-C173CEA01734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3C6574F-6BFE-BB48-8D34-AEEEA1B11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A8A691-DDE7-0140-BFCF-DC142CB9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1160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5A3A7-C878-1C4A-95A8-B94F2069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ED7C8F-6940-004C-BE3C-7FDBDDF61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2F8F99-D0DA-D947-B436-FBABDDDC4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585CAE4-551A-4C44-9480-1201E9585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A3E136-654D-4D4E-B3C1-70185879B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C742785-3043-6743-855A-66FBABB61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58AA0-F8DF-4483-B807-BCA89C4FE564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B61093-4696-534F-8750-847ECF90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3F8B6CC-23D6-5641-9E4B-82398376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8105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646843-6046-3A49-9D98-3F5376CB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F7F8BC-0924-1A42-8EEC-3B19740B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926A-4DB4-4410-954E-2D0BACA42633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91B0ACE-4704-1A47-AE1D-7506402D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F55F9F-19B0-9C4D-B674-BE6FC656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7611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1FA993-879D-2645-A1AE-66A44EA4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0CA5-2E3C-464A-A864-0818509546C8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150E537-B847-B646-BE6E-0EAB8E1B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1529E1-D8DA-7341-85E4-E32156C86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457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EB8AAF-37E0-1140-A5AE-90F791DF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9476E-3BD4-9B46-AA14-205AE5E66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675138-CB30-DD4C-B5E4-2178EAC5B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AC2EC7-F650-7846-99E8-38CCB868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F501-328D-41F3-80A5-2A4070340E47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1B7273A-BBBC-CD4E-A8C4-79C0594F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A69C07-329C-B34E-9533-53C507F5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68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77D49-0EE9-36CB-4D75-3A21D001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616AAB-B3FB-538E-5B5F-D2E0E418B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379FD4-B28C-9A76-3C87-A84DAC98D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3F146C-B191-11BE-A85E-18056469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E3EDA3-6202-5A1B-A947-70BD499D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027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11C8A6-52F6-0A4E-8CD9-872692BC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D05111D-E5BF-AB4C-A98C-C69B9D058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C19CB5-FB60-1344-8559-706715787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837D5D-A25D-124A-ADC9-62DFC4E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D0EF-3E11-4D7A-AE61-B5BBA44284F5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EC288F-D1BD-CC42-8252-516511FF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582302-5D9F-2748-864F-BCEB4B6D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5819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E1516-061C-A54E-860E-3226F067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A5A8C7-037B-5C42-A69E-AB46E4CB5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4110CA-CC17-DF4B-B302-944C9F8C6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5EE8F-52EE-4229-B2F4-FA6F38FE25AE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A57F4F-8854-7743-ADB7-32149B09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93AAFA-AEBB-D440-A7F9-579444BD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0150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25F8B76-121C-5042-9BEE-16E57CE2E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4665FD-8D76-9949-89AA-0394E38DE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2FBE-68C4-1A46-B072-52479B56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4E94-6224-458A-A7A8-F5B30F26E503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707A37-ED61-E244-B914-9ECF1052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31A195-809E-CD45-9677-4D867816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572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7A6A4-C853-A904-3ADA-3C7FE84D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F6416E-6EE9-6A1F-6885-4A8199B87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E7F7D0-CCB8-4F82-D417-04738A146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AA0D8D-4D77-A6D1-5873-F8393A83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E6ED9C-4833-FC69-04AE-0A9FA7C07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60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77B83-DE62-D75B-EA99-842C5C672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AC3C6E-A3C4-7518-40F3-F1F6B3836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905A807-A24A-3911-18C2-559CB6827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0F85A5-992C-D297-536F-7BDC7474D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CB0B01-07B0-9C3F-369D-3526232C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FAE1D1-FE04-B232-B9AB-96030EFAE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5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3D06D6-CB29-A6F7-3931-55A344377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4E62162-5CCB-FFDE-2DC8-CC97B43AC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7248234-B342-CB63-7EA3-1D39CB64B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F4FDEE1-4D94-26FE-4CE3-D753C1EC7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A6026ED-C194-ED97-3EB7-08022D9BA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C71D6C5-FCA1-4C85-FA3A-A63F1A5C0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542B213-89BB-6688-AA89-BB9FBF16F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23B2230-6C46-C013-00C7-2C4782CA6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67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A5C66E-38D8-10A0-F828-2AB72C31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6948D04-2688-7D18-2F77-43F6B2D7F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940FFEB-D336-CE34-1508-8ECDAC67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C7E4876-211B-CDF2-DADF-4DED7E02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06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533DD5B-6BD4-7620-8D2D-799BBBAF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2401808-FE00-4634-6A97-819BAD01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DD85EC8-8B06-8A54-19EF-F6131978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822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E6F50-46EF-E5F1-8990-81E324D6E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6A1C8-3935-4632-94B0-ECC5A09E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DF9C0D-2165-06E3-A537-702AEB95A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A8E6FB-5FB2-025B-2364-154B3DAE5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3FD330-7749-87A8-EDCE-BD0FE2E9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96604F-EDD2-8A40-293F-164DAD2D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9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58814-D2DB-9E2E-7AB1-50B685D47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7D7BCA1-BE4D-33C5-2AEF-A0F5D7B2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3B76AE-9ECB-D537-DFA1-D6F744DAA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3837F8-871E-7D5F-6D5B-4C7170F4C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6FF78C-F2BA-9894-0F57-B8D8CE8C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1DB5D8-AA9E-8ED1-938D-AB954884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03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3E0467-D820-37E7-748D-6E441450F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0F1CF9-C653-A2F1-AEE8-883F2E0B8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CB9BB7-AA31-20CC-B253-8E904B72D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A7577-EC03-4E3B-9ACF-C663E03A1CA6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F7AF8E-8B50-97CE-04BA-014380550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8D6C0E-8990-0BFA-CCEF-EAB05CF7D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D309-C9B9-4A5B-A9D2-5187C4681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04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5103C11-9FC3-0D40-9F39-0FBDD768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CCD5AE-BBB6-714A-B7CA-BB8F6342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2D9C0F-1198-9846-B2AB-D21CF834FF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99D1A-B493-43C2-95B5-DF6C00E411F4}" type="datetime1">
              <a:rPr lang="it-IT" smtClean="0"/>
              <a:t>30/03/2023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62E2C1-3222-AE49-A69D-A74CB7348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B0B4C0-EE6A-8540-BDAA-49E51D206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3" name="CasellaDiTesto 12"/>
          <p:cNvSpPr txBox="1"/>
          <p:nvPr userDrawn="1"/>
        </p:nvSpPr>
        <p:spPr>
          <a:xfrm>
            <a:off x="80010" y="6613753"/>
            <a:ext cx="9182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Città di Spinea</a:t>
            </a:r>
          </a:p>
        </p:txBody>
      </p:sp>
    </p:spTree>
    <p:extLst>
      <p:ext uri="{BB962C8B-B14F-4D97-AF65-F5344CB8AC3E}">
        <p14:creationId xmlns:p14="http://schemas.microsoft.com/office/powerpoint/2010/main" val="202665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8888B6-38CE-E281-C6A3-873FF3C711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Ristrutturazione edilizia </a:t>
            </a:r>
            <a:br>
              <a:rPr lang="it-IT" dirty="0"/>
            </a:br>
            <a:r>
              <a:rPr lang="it-IT" dirty="0"/>
              <a:t>e </a:t>
            </a:r>
            <a:br>
              <a:rPr lang="it-IT" dirty="0"/>
            </a:br>
            <a:r>
              <a:rPr lang="it-IT" dirty="0"/>
              <a:t>nuova costruzione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914FFBB-D63C-42FB-0C5C-B00B7027E1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/>
              <a:t>Stefano Bigolaro</a:t>
            </a:r>
            <a:endParaRPr lang="it-IT" dirty="0"/>
          </a:p>
          <a:p>
            <a:r>
              <a:rPr lang="it-IT" dirty="0"/>
              <a:t>30 marzo 2023</a:t>
            </a:r>
          </a:p>
        </p:txBody>
      </p:sp>
    </p:spTree>
    <p:extLst>
      <p:ext uri="{BB962C8B-B14F-4D97-AF65-F5344CB8AC3E}">
        <p14:creationId xmlns:p14="http://schemas.microsoft.com/office/powerpoint/2010/main" val="9233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F25472-9964-5E3B-37B8-E46DA2BB3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Art. 3 DPR 380. Nuova costruzione: l’alternativa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3359C4-E2E7-31D4-DF50-A8D3F1B58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sz="2400" i="1" dirty="0"/>
              <a:t>e) "interventi di nuova costruzione",  quelli  di  trasformazione edilizia e urbanistica del territorio non rientranti nelle  categorie definite alle lettere precedenti.</a:t>
            </a:r>
          </a:p>
        </p:txBody>
      </p:sp>
    </p:spTree>
    <p:extLst>
      <p:ext uri="{BB962C8B-B14F-4D97-AF65-F5344CB8AC3E}">
        <p14:creationId xmlns:p14="http://schemas.microsoft.com/office/powerpoint/2010/main" val="3574385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F35B04-25C8-CBEA-1296-29F0AAAC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9624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b="1" dirty="0"/>
              <a:t>Art. 3 DPR 380. Ristrutturazione urbanistica: una scala superiore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3400EE-D324-0683-7F45-E20C31689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400" i="1" dirty="0"/>
          </a:p>
          <a:p>
            <a:pPr marL="457200" indent="-457200">
              <a:buAutoNum type="alphaLcParenR" startAt="6"/>
            </a:pPr>
            <a:r>
              <a:rPr lang="it-IT" sz="2400" i="1" dirty="0"/>
              <a:t>gli  "interventi  di  ristrutturazione  urbanistica",  quelli rivolti a sostituire  l'esistente  </a:t>
            </a:r>
            <a:r>
              <a:rPr lang="it-IT" sz="2400" i="1" u="sng" dirty="0"/>
              <a:t>tessuto  urbanistico-edilizio  </a:t>
            </a:r>
            <a:r>
              <a:rPr lang="it-IT" sz="2400" i="1" dirty="0"/>
              <a:t>con altro diverso, mediante un insieme sistematico di interventi edilizi, anche con la modificazione del disegno dei  lotti,  degli  isolati  e della rete stradale.</a:t>
            </a:r>
            <a:r>
              <a:rPr lang="it-IT" dirty="0"/>
              <a:t> 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In realtà è una descrizione, non una definizione normativa</a:t>
            </a:r>
          </a:p>
        </p:txBody>
      </p:sp>
    </p:spTree>
    <p:extLst>
      <p:ext uri="{BB962C8B-B14F-4D97-AF65-F5344CB8AC3E}">
        <p14:creationId xmlns:p14="http://schemas.microsoft.com/office/powerpoint/2010/main" val="2151698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1E45A919-2BE2-47A6-A1D2-836934855D19}"/>
              </a:ext>
            </a:extLst>
          </p:cNvPr>
          <p:cNvSpPr/>
          <p:nvPr/>
        </p:nvSpPr>
        <p:spPr>
          <a:xfrm>
            <a:off x="2913776" y="1536174"/>
            <a:ext cx="6096000" cy="46474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LR Veneto 14/2009 - Art. 10: Ristrutturazione edilizia.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1. Nelle more dell’approvazione della nuova disciplina regionale sull’edilizia,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ai fini delle procedure autorizzative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relative alle ristrutturazioni edilizie ai sensi del DPR n. 380/2001:</a:t>
            </a:r>
            <a:b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gli interventi di ristrutturazione edilizia di cui all’articolo 3, comma 1, lettera d), del DPR n. 380/2001, anche al fine di consentire l’utilizzo di nuove tecniche costruttive, possono essere realizzati con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l’integrale demolizione delle strutture murarie preesistenti, purché la nuova costruzione sia realizzata con il medesimo volume o con un volume inferiore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AB859C2-69EC-4BA6-988C-91C66976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534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5214B78D-FED9-4013-8705-0AD14FF13738}"/>
              </a:ext>
            </a:extLst>
          </p:cNvPr>
          <p:cNvSpPr/>
          <p:nvPr/>
        </p:nvSpPr>
        <p:spPr>
          <a:xfrm>
            <a:off x="2827091" y="956345"/>
            <a:ext cx="674474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Segue - LR Veneto 14/2009 - Art. 10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b)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gli interventi di ristrutturazione edilizia con ampliamento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 cui all’articolo 10, comma 1, lettera c), del DPR n. 380/2001,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qualora realizzati mediante integrale demolizione e ricostruzione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dell’edificio esistente,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 la parte in cui mantengono i volumi esistenti sono considerati,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ai fini delle prescrizioni in materia di indici di edificabilità e di ogni ulteriore parametro di carattere quantitativo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ristrutturazione edilizia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ai sensi dell’articolo 3, comma 1, lettera d), del DPR n. 380/2001 e non nuova costruzione, mentre è considerata nuova costruzione la sola parte relativa all’ampliamento che rimane soggetta alle normative previste per tale fattispecie.</a:t>
            </a: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DFD332F-1129-496D-8976-E2B106BAE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5502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EA4EE3E-4EF5-49DA-B978-A04825258A08}"/>
              </a:ext>
            </a:extLst>
          </p:cNvPr>
          <p:cNvSpPr/>
          <p:nvPr/>
        </p:nvSpPr>
        <p:spPr>
          <a:xfrm>
            <a:off x="2692866" y="906012"/>
            <a:ext cx="645113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Segue - LR Veneto 14/2009 - Art. 10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 bis) negli interventi di ristrutturazione edilizia la ricostruzione a seguito della demolizione può avvenire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anche su area di sedime parzialmente diversa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purché ciò non comporti una modifica sostanziale della localizzazione dell’edificio nell’ambito del lotto di pertinenza. In caso di interventi ubicati nelle zone di protezione delle strade e nelle zone vincolate come inedificabili dagli strumenti urbanistici generali,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la ricostruzione è consentita anche in area adiacente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purché al di fuori della fascia di rispetto o dell’area inedificabile.</a:t>
            </a: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0516E4-6DB6-4D32-9B65-9112C4BF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581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8C9DA9E-7E38-F70E-BE57-789E5FFD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29AE2E0-603B-DDF7-FF79-DD981F7FAEA8}"/>
              </a:ext>
            </a:extLst>
          </p:cNvPr>
          <p:cNvSpPr txBox="1"/>
          <p:nvPr/>
        </p:nvSpPr>
        <p:spPr>
          <a:xfrm>
            <a:off x="2852257" y="1325461"/>
            <a:ext cx="628964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i="1" dirty="0"/>
              <a:t>LR Veneto 19/2022</a:t>
            </a:r>
          </a:p>
          <a:p>
            <a:endParaRPr lang="it-IT" b="1" i="1" dirty="0"/>
          </a:p>
          <a:p>
            <a:endParaRPr lang="it-IT" b="1" i="1" dirty="0"/>
          </a:p>
          <a:p>
            <a:endParaRPr lang="it-IT" b="1" i="1" dirty="0"/>
          </a:p>
          <a:p>
            <a:r>
              <a:rPr lang="it-IT" sz="2000" i="1" dirty="0"/>
              <a:t>CAPO III - Disposizioni in materia di governo del territorio</a:t>
            </a:r>
          </a:p>
          <a:p>
            <a:endParaRPr lang="it-IT" sz="2000" i="1" dirty="0"/>
          </a:p>
          <a:p>
            <a:r>
              <a:rPr lang="it-IT" sz="2000" i="1" dirty="0"/>
              <a:t>Art. 5 - Abrogazione dell’articolo 10 della legge regionale 8 luglio 2009, n. 14 “Intervento regionale a sostegno del settore edilizio e per favorire l’utilizzo dell’edilizia sostenibile e modifiche alla legge regionale 12 luglio 2007, n. 16 in materia di barriere architettoniche”.</a:t>
            </a:r>
          </a:p>
          <a:p>
            <a:endParaRPr lang="it-IT" sz="2000" i="1" dirty="0"/>
          </a:p>
          <a:p>
            <a:r>
              <a:rPr lang="it-IT" sz="2000" b="1" i="1" dirty="0"/>
              <a:t>1. L’ articolo 10 della legge regionale 8 luglio 2009, n. 14 è abrogato.</a:t>
            </a:r>
          </a:p>
        </p:txBody>
      </p:sp>
    </p:spTree>
    <p:extLst>
      <p:ext uri="{BB962C8B-B14F-4D97-AF65-F5344CB8AC3E}">
        <p14:creationId xmlns:p14="http://schemas.microsoft.com/office/powerpoint/2010/main" val="1655010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37AB01B-9342-EC15-77E6-FA120757B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16</a:t>
            </a:fld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439E4FE-4CB5-F2FE-E318-FF57E54AC4E5}"/>
              </a:ext>
            </a:extLst>
          </p:cNvPr>
          <p:cNvSpPr txBox="1"/>
          <p:nvPr/>
        </p:nvSpPr>
        <p:spPr>
          <a:xfrm>
            <a:off x="3047301" y="1030440"/>
            <a:ext cx="6094602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Iter della LR 19/2022: presentazione del </a:t>
            </a:r>
            <a:r>
              <a:rPr lang="it-IT" sz="2800" b="1" dirty="0" err="1"/>
              <a:t>p.d.l</a:t>
            </a:r>
            <a:r>
              <a:rPr lang="it-IT" sz="2800" b="1" dirty="0"/>
              <a:t>.</a:t>
            </a:r>
          </a:p>
          <a:p>
            <a:endParaRPr lang="it-IT" dirty="0"/>
          </a:p>
          <a:p>
            <a:r>
              <a:rPr lang="it-IT" sz="2000" i="1" dirty="0"/>
              <a:t>Poi abbiamo il Capo III, che interviene in materia di governo del territorio con due disposizioni: l'articolo 5, che va ad abrogare l'articolo 10 della legge n. 14 del 2009, e l'articolo 6 diretto ad abrogare l'articolo 11 della legge n. 32 del 2013.</a:t>
            </a:r>
          </a:p>
          <a:p>
            <a:r>
              <a:rPr lang="it-IT" sz="2000" i="1" dirty="0"/>
              <a:t>La ratio di queste disposizioni consiste </a:t>
            </a:r>
            <a:r>
              <a:rPr lang="it-IT" sz="2000" i="1" u="sng" dirty="0"/>
              <a:t>nell'adeguamento della normativa regionale </a:t>
            </a:r>
            <a:r>
              <a:rPr lang="it-IT" sz="2000" i="1" dirty="0"/>
              <a:t>in materia di urbanistica e di edilizia </a:t>
            </a:r>
            <a:r>
              <a:rPr lang="it-IT" sz="2000" i="1" u="sng" dirty="0"/>
              <a:t>alle recenti novelle legislative </a:t>
            </a:r>
            <a:r>
              <a:rPr lang="it-IT" sz="2000" i="1" dirty="0"/>
              <a:t>intervenute sul punto ad opera del legislatore statale. </a:t>
            </a:r>
          </a:p>
          <a:p>
            <a:r>
              <a:rPr lang="it-IT" sz="2000" i="1" dirty="0"/>
              <a:t>Quindi, togliamo questi articoli perché </a:t>
            </a:r>
            <a:r>
              <a:rPr lang="it-IT" sz="2000" i="1" u="sng" dirty="0"/>
              <a:t>creano confusione</a:t>
            </a:r>
            <a:r>
              <a:rPr lang="it-IT" sz="2000" i="1" dirty="0"/>
              <a:t>, visto che le norme successive statali vanno di fatto ad ampliare queste possibilità. </a:t>
            </a:r>
          </a:p>
          <a:p>
            <a:r>
              <a:rPr lang="it-IT" sz="2000" i="1" dirty="0"/>
              <a:t>Soprattutto qui riguarda la definizione di ristrutturazione edilizia.</a:t>
            </a:r>
          </a:p>
        </p:txBody>
      </p:sp>
    </p:spTree>
    <p:extLst>
      <p:ext uri="{BB962C8B-B14F-4D97-AF65-F5344CB8AC3E}">
        <p14:creationId xmlns:p14="http://schemas.microsoft.com/office/powerpoint/2010/main" val="2511753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99F5FD7-837A-453F-EE10-BC3A9C46F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261786-5D6A-1C0C-9AC0-2E8245292C5E}"/>
              </a:ext>
            </a:extLst>
          </p:cNvPr>
          <p:cNvSpPr txBox="1"/>
          <p:nvPr/>
        </p:nvSpPr>
        <p:spPr>
          <a:xfrm>
            <a:off x="2491530" y="1166071"/>
            <a:ext cx="665037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Nozione di ristrutturazione edilizia: è necessaria una «traccia» del preesistente</a:t>
            </a:r>
            <a:r>
              <a:rPr lang="it-IT" sz="2400" b="1" dirty="0"/>
              <a:t>?</a:t>
            </a:r>
            <a:endParaRPr lang="it-IT" sz="2800" b="1" dirty="0"/>
          </a:p>
          <a:p>
            <a:endParaRPr lang="it-IT" sz="2800" dirty="0"/>
          </a:p>
          <a:p>
            <a:r>
              <a:rPr lang="it-IT" sz="2000" b="1" dirty="0"/>
              <a:t>CASS. PEN. 1669/2023: l</a:t>
            </a:r>
            <a:r>
              <a:rPr lang="it-IT" sz="2000" dirty="0"/>
              <a:t>a definizione di ristrutturazione edilizia deve essere </a:t>
            </a:r>
            <a:r>
              <a:rPr lang="it-IT" sz="2000" i="1" dirty="0"/>
              <a:t>“aderente alla (e non tradisca la) finalità di </a:t>
            </a:r>
            <a:r>
              <a:rPr lang="it-IT" sz="2000" i="1" u="sng" dirty="0"/>
              <a:t>conservazione</a:t>
            </a:r>
            <a:r>
              <a:rPr lang="it-IT" sz="2000" i="1" dirty="0"/>
              <a:t> del patrimonio edilizio esistente, finalità che contraddistingue tale intervento rispetto a quelli di "nuova costruzione" di cui alla successiva lettera e), e non si presti all'elusione degli standard urbanistici vigenti al momento della riedificazione ed applicabili in caso di nuova costruzione”.</a:t>
            </a:r>
          </a:p>
          <a:p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5292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1C623E5-85D1-FBED-6A71-FD921649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18</a:t>
            </a:fld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844E55-6A9A-A615-C94A-5BF50AB06B70}"/>
              </a:ext>
            </a:extLst>
          </p:cNvPr>
          <p:cNvSpPr txBox="1"/>
          <p:nvPr/>
        </p:nvSpPr>
        <p:spPr>
          <a:xfrm>
            <a:off x="2627852" y="1484418"/>
            <a:ext cx="609460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Cons. Stato 2466/2023: la sopraelevazione è ristrutturazione? </a:t>
            </a:r>
          </a:p>
          <a:p>
            <a:endParaRPr lang="it-IT" dirty="0"/>
          </a:p>
          <a:p>
            <a:endParaRPr lang="it-IT" i="1" dirty="0"/>
          </a:p>
          <a:p>
            <a:endParaRPr lang="it-IT" i="1" dirty="0"/>
          </a:p>
          <a:p>
            <a:r>
              <a:rPr lang="it-IT" i="1" dirty="0"/>
              <a:t>4.3. Il terzo motivo contesta la qualificazione che il Comune ha dato dell’abuso: non di nuova costruzione si tratta ma di ristrutturazione edilizia, perseguibile con l’autonomo procedimento e con le più lievi sanzioni specificamente contemplate dal successivo art. 33 dello stesso d.P.R. 380/2001.</a:t>
            </a:r>
          </a:p>
        </p:txBody>
      </p:sp>
    </p:spTree>
    <p:extLst>
      <p:ext uri="{BB962C8B-B14F-4D97-AF65-F5344CB8AC3E}">
        <p14:creationId xmlns:p14="http://schemas.microsoft.com/office/powerpoint/2010/main" val="3421340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247623D-B0CD-D298-DE16-C9334F89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19</a:t>
            </a:fld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CC760EC-290F-3D22-CC8F-5231507DA1CE}"/>
              </a:ext>
            </a:extLst>
          </p:cNvPr>
          <p:cNvSpPr txBox="1"/>
          <p:nvPr/>
        </p:nvSpPr>
        <p:spPr>
          <a:xfrm>
            <a:off x="3221371" y="830510"/>
            <a:ext cx="5921929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800" b="1" dirty="0"/>
          </a:p>
          <a:p>
            <a:pPr algn="ctr"/>
            <a:r>
              <a:rPr lang="it-IT" sz="2800" b="1" dirty="0"/>
              <a:t>Segue: Cons. Stato 2466/2023 – L’ordine delle cose</a:t>
            </a:r>
          </a:p>
          <a:p>
            <a:endParaRPr lang="it-IT" dirty="0"/>
          </a:p>
          <a:p>
            <a:endParaRPr lang="it-IT" dirty="0"/>
          </a:p>
          <a:p>
            <a:endParaRPr lang="it-IT" i="1" dirty="0"/>
          </a:p>
          <a:p>
            <a:r>
              <a:rPr lang="it-IT" sz="2000" i="1" dirty="0"/>
              <a:t>La sopraelevazione non può essere qualificata come ristrutturazione edilizia </a:t>
            </a:r>
            <a:r>
              <a:rPr lang="it-IT" sz="2000" b="1" i="1" dirty="0"/>
              <a:t>(1) </a:t>
            </a:r>
            <a:r>
              <a:rPr lang="it-IT" sz="2000" i="1" dirty="0"/>
              <a:t>perché aggiunge dei volumi ad un immobile preesistente e </a:t>
            </a:r>
            <a:r>
              <a:rPr lang="it-IT" sz="2000" b="1" i="1" dirty="0"/>
              <a:t>(2)</a:t>
            </a:r>
            <a:r>
              <a:rPr lang="it-IT" sz="2000" i="1" dirty="0"/>
              <a:t> pertanto necessitava di permesso di costruire con conseguente sanzione ripristinatoria e non pecuniaria.</a:t>
            </a:r>
          </a:p>
        </p:txBody>
      </p:sp>
    </p:spTree>
    <p:extLst>
      <p:ext uri="{BB962C8B-B14F-4D97-AF65-F5344CB8AC3E}">
        <p14:creationId xmlns:p14="http://schemas.microsoft.com/office/powerpoint/2010/main" val="137819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46A9E4-FA68-6F35-9268-8404E5D7E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 PARTE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21D7A7-D1EB-4CFF-82C0-7278994D6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sz="3600" b="1" dirty="0"/>
              <a:t>DEFINIZIONI</a:t>
            </a:r>
          </a:p>
        </p:txBody>
      </p:sp>
    </p:spTree>
    <p:extLst>
      <p:ext uri="{BB962C8B-B14F-4D97-AF65-F5344CB8AC3E}">
        <p14:creationId xmlns:p14="http://schemas.microsoft.com/office/powerpoint/2010/main" val="4141702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4A855C7-5EE9-420C-83CD-2D19781E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01943C-4CF0-4F3D-9EB3-464037E9E1D3}"/>
              </a:ext>
            </a:extLst>
          </p:cNvPr>
          <p:cNvSpPr txBox="1"/>
          <p:nvPr/>
        </p:nvSpPr>
        <p:spPr>
          <a:xfrm>
            <a:off x="3233654" y="1330261"/>
            <a:ext cx="6097554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UNA NORMA A PARTE SU DEMO-RICOSTRUZIONE E DISTANZE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Art. 2 bis DPR 380 – «Deroghe in materia di limiti di distanza tra fabbricati»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(in realtà, deroghe al DM 1444/1968)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Era – nel testo originario - una norma ingannevole: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per come interpretata dalla Corte Cost., non allargava gli spazi della legislazione regionale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669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7C8C8B8-023B-4790-B7EB-60706787F750}"/>
              </a:ext>
            </a:extLst>
          </p:cNvPr>
          <p:cNvSpPr txBox="1"/>
          <p:nvPr/>
        </p:nvSpPr>
        <p:spPr>
          <a:xfrm>
            <a:off x="2869035" y="1317072"/>
            <a:ext cx="627274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Il testo ora vigente dell’art. 2 bis, dopo il DL 76 </a:t>
            </a: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conv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1-ter.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 ogni caso di intervento che preveda la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demolizione e ricostruzione 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 edifici (…) la ricostruzione è comunque consentita nei limiti delle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distanze legittimamente preesistenti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 (…)</a:t>
            </a: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881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4A855C7-5EE9-420C-83CD-2D19781E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FAC62-FB94-4D40-B11A-40DA45850EB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01943C-4CF0-4F3D-9EB3-464037E9E1D3}"/>
              </a:ext>
            </a:extLst>
          </p:cNvPr>
          <p:cNvSpPr txBox="1"/>
          <p:nvPr/>
        </p:nvSpPr>
        <p:spPr>
          <a:xfrm>
            <a:off x="3233654" y="1330261"/>
            <a:ext cx="609755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Segue - Art. 2 bis DPR 380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1-ter.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(…)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anche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qualora le dimensioni del lotto di pertinenza non consentano la modifica dell’area di sedime ai fini del rispetto delle distanze minime tra gli edifici e dai confini (…)</a:t>
            </a: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962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681964E6-A4F5-4BC8-9451-D5126C005CD0}"/>
              </a:ext>
            </a:extLst>
          </p:cNvPr>
          <p:cNvSpPr txBox="1"/>
          <p:nvPr/>
        </p:nvSpPr>
        <p:spPr>
          <a:xfrm>
            <a:off x="2759978" y="1098958"/>
            <a:ext cx="6381802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LE INDICAZIONI MINISTERIALI SULLE MODIFICHE ALL’ART. 2 BIS E 3 T.U. EDILIZIA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Dicembre 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Il  Ministro delle Infrastrutture e dei Trasporti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Il  Ministro per la Pubblica Amministrazione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Chiarimenti interpretativi</a:t>
            </a:r>
          </a:p>
        </p:txBody>
      </p:sp>
    </p:spTree>
    <p:extLst>
      <p:ext uri="{BB962C8B-B14F-4D97-AF65-F5344CB8AC3E}">
        <p14:creationId xmlns:p14="http://schemas.microsoft.com/office/powerpoint/2010/main" val="1040993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DCA41B-8DDA-4922-9F57-01B38A046295}"/>
              </a:ext>
            </a:extLst>
          </p:cNvPr>
          <p:cNvSpPr txBox="1"/>
          <p:nvPr/>
        </p:nvSpPr>
        <p:spPr>
          <a:xfrm>
            <a:off x="2272683" y="506027"/>
            <a:ext cx="8371643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Chiarimenti interpretativi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 disposizione disciplina i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casi in cui siano oggetto di demolizione e ricostruzione edifici preesistenti “legittimamente” ubicati rispetto ad altri immobili in posizione tale da non rispettare specifiche norme in materia di distanze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(ivi comprese quelle contenute nel </a:t>
            </a:r>
            <a:r>
              <a:rPr kumimoji="0" lang="it-IT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d.m.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n. 1444/1968), di guisa che non ne sarebbe consentita l’edificazione ex novo.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 questi casi, la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ricostruzione è possibile in deroga alle norme in questione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e quindi col mantenimento delle distanze preesistenti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 non è possibile la modifica dell’originaria area di sedime.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 CIRCOLARE MINISTERIALE, SUL PUNTO, DIMENTICA L’ «ANCHE», CHE INVECE PARE FONDAMENTALE: L’ «ANCHE» ESCLUDE CHE SI DEBBA VERIFICARE L’IMPOSSIBILITA’ DELLA MODIFICA DEL SEDIME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353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34C53E-0A3E-498B-9F3F-8CB882B7E42C}"/>
              </a:ext>
            </a:extLst>
          </p:cNvPr>
          <p:cNvSpPr txBox="1"/>
          <p:nvPr/>
        </p:nvSpPr>
        <p:spPr>
          <a:xfrm>
            <a:off x="2583402" y="1349406"/>
            <a:ext cx="6558378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Segue - Chiarimenti interpretativi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È importante rilevare che la previsione è testualmente riferita ad “ogni caso di intervento che preveda la demolizione e ricostruzione di edifici”, e quindi indipendentemente dalla </a:t>
            </a:r>
            <a:r>
              <a:rPr kumimoji="0" lang="it-IT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ascrivibilità</a:t>
            </a: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degli interventi alla categoria della </a:t>
            </a:r>
            <a:r>
              <a:rPr kumimoji="0" lang="it-IT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ristrutturazione edilizia o a quella della nuova costruzione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CIOE’, NON IMPORTA SE LA DEMO-RICOSTRUZIONE SIA RISTRUTTURAZIONE O NUOVA COSTRUZIONE: L’ART. 2 BIS CO. 1 TER SI APPLICA COMUNQUE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E’ L’EMERGERE DI UNA NOZIONE AUTONOMA E TRASVERSALE</a:t>
            </a:r>
          </a:p>
        </p:txBody>
      </p:sp>
    </p:spTree>
    <p:extLst>
      <p:ext uri="{BB962C8B-B14F-4D97-AF65-F5344CB8AC3E}">
        <p14:creationId xmlns:p14="http://schemas.microsoft.com/office/powerpoint/2010/main" val="12518987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46A9E4-FA68-6F35-9268-8404E5D7E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II PARTE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21D7A7-D1EB-4CFF-82C0-7278994D6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sz="3600" b="1" dirty="0"/>
              <a:t>EFFETTI DELLE DEFINIZIONI</a:t>
            </a:r>
          </a:p>
        </p:txBody>
      </p:sp>
    </p:spTree>
    <p:extLst>
      <p:ext uri="{BB962C8B-B14F-4D97-AF65-F5344CB8AC3E}">
        <p14:creationId xmlns:p14="http://schemas.microsoft.com/office/powerpoint/2010/main" val="3315219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3F43F3B-C977-2A73-24F9-6F910A42D2E7}"/>
              </a:ext>
            </a:extLst>
          </p:cNvPr>
          <p:cNvSpPr txBox="1"/>
          <p:nvPr/>
        </p:nvSpPr>
        <p:spPr>
          <a:xfrm>
            <a:off x="2525086" y="880844"/>
            <a:ext cx="660842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/>
              <a:t>Effetti delle definizioni: interazioni</a:t>
            </a:r>
          </a:p>
          <a:p>
            <a:endParaRPr lang="it-IT" dirty="0"/>
          </a:p>
          <a:p>
            <a:endParaRPr lang="it-IT" sz="2000" dirty="0"/>
          </a:p>
          <a:p>
            <a:r>
              <a:rPr lang="it-IT" sz="2000" dirty="0"/>
              <a:t>Definizioni, titoli, onerosità, sanzioni, sanabilità: tutti questi profili interagiscono tra loro.</a:t>
            </a:r>
          </a:p>
          <a:p>
            <a:endParaRPr lang="it-IT" sz="2000" dirty="0"/>
          </a:p>
          <a:p>
            <a:r>
              <a:rPr lang="it-IT" sz="2000" dirty="0"/>
              <a:t>Non c’è un automatismo: le definizioni non determinano gli altri elementi.</a:t>
            </a:r>
          </a:p>
          <a:p>
            <a:r>
              <a:rPr lang="it-IT" sz="2000" dirty="0"/>
              <a:t>Concorrono a determinarli </a:t>
            </a:r>
          </a:p>
          <a:p>
            <a:endParaRPr lang="it-IT" sz="2000" dirty="0"/>
          </a:p>
          <a:p>
            <a:r>
              <a:rPr lang="it-IT" sz="2000" dirty="0"/>
              <a:t>La normativa sulle agevolazioni fiscali è un mondo a parte.</a:t>
            </a:r>
          </a:p>
          <a:p>
            <a:r>
              <a:rPr lang="it-IT" sz="2000" dirty="0"/>
              <a:t>La corrispondenza tra la normativa fiscale e quella edilizia non è biunivoca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1173705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3F43F3B-C977-2A73-24F9-6F910A42D2E7}"/>
              </a:ext>
            </a:extLst>
          </p:cNvPr>
          <p:cNvSpPr txBox="1"/>
          <p:nvPr/>
        </p:nvSpPr>
        <p:spPr>
          <a:xfrm>
            <a:off x="2533475" y="889233"/>
            <a:ext cx="660842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/>
              <a:t>Effetti delle definizioni: titoli edilizi</a:t>
            </a:r>
          </a:p>
          <a:p>
            <a:endParaRPr lang="it-IT" dirty="0"/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La distinzione tra RISTRUTTURAZIONE EDILIZIA E NUOVA COSTRUZIONE si ripercuote sui titoli edilizi: </a:t>
            </a:r>
          </a:p>
          <a:p>
            <a:endParaRPr lang="it-IT" sz="2000" dirty="0"/>
          </a:p>
          <a:p>
            <a:r>
              <a:rPr lang="it-IT" sz="2000" dirty="0" err="1"/>
              <a:t>pdc</a:t>
            </a:r>
            <a:r>
              <a:rPr lang="it-IT" sz="2000" dirty="0"/>
              <a:t> ex art. 10 DPR 380, o Scia ex art. 23, o Scia ex art. 22?</a:t>
            </a:r>
          </a:p>
          <a:p>
            <a:endParaRPr lang="it-IT" sz="2000" dirty="0"/>
          </a:p>
          <a:p>
            <a:r>
              <a:rPr lang="it-IT" sz="2000" dirty="0"/>
              <a:t>Se è nuova costruzione: </a:t>
            </a:r>
            <a:r>
              <a:rPr lang="it-IT" sz="2000" dirty="0" err="1"/>
              <a:t>pdc</a:t>
            </a:r>
            <a:r>
              <a:rPr lang="it-IT" sz="2000" dirty="0"/>
              <a:t> (o Scia ex art. 23)</a:t>
            </a:r>
          </a:p>
          <a:p>
            <a:r>
              <a:rPr lang="it-IT" sz="2000" dirty="0"/>
              <a:t>Se è ristrutturazione edilizia, bisogna distinguere</a:t>
            </a:r>
          </a:p>
          <a:p>
            <a:endParaRPr lang="it-IT" sz="20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16484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0EDEACF-03D4-8034-BE2A-FE96192B2F2F}"/>
              </a:ext>
            </a:extLst>
          </p:cNvPr>
          <p:cNvSpPr txBox="1"/>
          <p:nvPr/>
        </p:nvSpPr>
        <p:spPr>
          <a:xfrm>
            <a:off x="1856510" y="775855"/>
            <a:ext cx="937490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b="1" dirty="0"/>
              <a:t>Art. 10 DPR 380:</a:t>
            </a:r>
          </a:p>
          <a:p>
            <a:endParaRPr lang="it-IT" b="1" dirty="0"/>
          </a:p>
          <a:p>
            <a:r>
              <a:rPr lang="it-IT" sz="1600" i="1" dirty="0"/>
              <a:t>«…sono subordinati a permesso di costruire:</a:t>
            </a:r>
          </a:p>
          <a:p>
            <a:r>
              <a:rPr lang="it-IT" sz="1600" i="1" dirty="0"/>
              <a:t>a) gli interventi di nuova costruzione; (…)</a:t>
            </a:r>
          </a:p>
          <a:p>
            <a:r>
              <a:rPr lang="it-IT" sz="1600" i="1" dirty="0"/>
              <a:t>c) gli interventi di ristrutturazione edilizia che portino ad un organismo edilizio in tutto o in parte diverso dal precedente</a:t>
            </a:r>
            <a:r>
              <a:rPr lang="it-IT" sz="1600" dirty="0"/>
              <a:t>», nei casi di modifiche della volumetria complessiva o, nelle zone A, di mutamenti della destinazione d’uso, </a:t>
            </a:r>
          </a:p>
          <a:p>
            <a:r>
              <a:rPr lang="it-IT" sz="1600" dirty="0"/>
              <a:t>nonché di modificazioni della sagoma o della volumetria complessiva degli edifici o dei prospetti di immobili sottoposti al Codice dei beni culturali e del paesaggio,</a:t>
            </a:r>
          </a:p>
          <a:p>
            <a:r>
              <a:rPr lang="it-IT" sz="1600" dirty="0"/>
              <a:t>nonché di demolizione e ricostruzione di edifici o di ripristino di edifici, crollati o demoliti, situati in aree tutelate ai sensi degli articoli 136, comma 1, lettere c) e d), e 142 dello stesso Codice,  nei casi di modifiche della sagoma o dei prospetti o del sedime o delle caratteristiche planivolumetriche e tipologiche dell’edificio preesistente o di incrementi di volumetria.</a:t>
            </a:r>
          </a:p>
          <a:p>
            <a:endParaRPr lang="it-IT" sz="1400" dirty="0"/>
          </a:p>
          <a:p>
            <a:endParaRPr lang="it-IT" sz="1400" dirty="0"/>
          </a:p>
          <a:p>
            <a:r>
              <a:rPr lang="it-IT" b="1" dirty="0"/>
              <a:t>Art. 22 DPR 380:</a:t>
            </a:r>
          </a:p>
          <a:p>
            <a:endParaRPr lang="it-IT" b="1" dirty="0"/>
          </a:p>
          <a:p>
            <a:r>
              <a:rPr lang="it-IT" sz="1600" i="1" dirty="0"/>
              <a:t>1. Sono realizzabili mediante la segnalazione certificata di inizio di attività (…)</a:t>
            </a:r>
          </a:p>
          <a:p>
            <a:r>
              <a:rPr lang="it-IT" sz="1600" i="1" dirty="0"/>
              <a:t>c) gli interventi di ristrutturazione edilizia di cui all'articolo 3, comma 1, lettera d), diversi da quelli indicati nell'articolo 10, comma 1, lettera c).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151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22F5FF-0814-C269-23F9-00D81930F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/>
              <a:t>Il punto di arrivo (per adesso): l’art. 3 DPR 380 nel testo vigente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A5824C-B052-C480-5BA3-5B670FF48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L’art. 3 del D.P.R. 380/2001 è il risultato attuale di: </a:t>
            </a:r>
          </a:p>
          <a:p>
            <a:pPr marL="0" indent="0">
              <a:buNone/>
            </a:pPr>
            <a:r>
              <a:rPr lang="it-IT" sz="2400" dirty="0"/>
              <a:t>- una lunga storia (l. 457/1978), con innumerevoli apporti giurisprudenziali e dottrinali</a:t>
            </a:r>
          </a:p>
          <a:p>
            <a:pPr marL="0" indent="0">
              <a:buNone/>
            </a:pPr>
            <a:r>
              <a:rPr lang="it-IT" sz="2400" dirty="0"/>
              <a:t>- una quantità di modifiche legislative (di tutte le definizioni)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Da tale norma si deve ora cominciare, come se fosse unitaria. </a:t>
            </a:r>
          </a:p>
          <a:p>
            <a:pPr marL="0" indent="0">
              <a:buNone/>
            </a:pPr>
            <a:r>
              <a:rPr lang="it-IT" sz="2400" dirty="0"/>
              <a:t>In un certo senso, azzerando il passato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16747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48F51F9-9EE3-1302-418D-DD5CA5414A84}"/>
              </a:ext>
            </a:extLst>
          </p:cNvPr>
          <p:cNvSpPr txBox="1"/>
          <p:nvPr/>
        </p:nvSpPr>
        <p:spPr>
          <a:xfrm>
            <a:off x="2974109" y="1330037"/>
            <a:ext cx="6169891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i permessi in deroga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it-IT" dirty="0"/>
              <a:t>La definizione di ristrutturazione edilizia si collega alla possibilità di conseguire un </a:t>
            </a:r>
            <a:r>
              <a:rPr lang="it-IT" dirty="0" err="1"/>
              <a:t>pdc</a:t>
            </a:r>
            <a:r>
              <a:rPr lang="it-IT" dirty="0"/>
              <a:t> in deroga </a:t>
            </a:r>
          </a:p>
          <a:p>
            <a:endParaRPr lang="it-IT" dirty="0"/>
          </a:p>
          <a:p>
            <a:endParaRPr lang="it-IT" dirty="0"/>
          </a:p>
          <a:p>
            <a:r>
              <a:rPr lang="it-IT" b="1" dirty="0"/>
              <a:t>Art. 14 DPR 380</a:t>
            </a:r>
          </a:p>
          <a:p>
            <a:endParaRPr lang="it-IT" b="1" dirty="0"/>
          </a:p>
          <a:p>
            <a:r>
              <a:rPr lang="it-IT" i="1" dirty="0"/>
              <a:t>(…) 1-bis. Per gli interventi di ristrutturazione edilizia, la richiesta di permesso di costruire in deroga è ammessa previa deliberazione del Consiglio comunale che ne attesta l’interesse pubblico limitatamente alle finalità di rigenerazione urbana, di contenimento del consumo del suolo e di recupero sociale e urbano dell’insediamento (…)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5265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01EA9D8-B414-2E71-4D69-083DA191B032}"/>
              </a:ext>
            </a:extLst>
          </p:cNvPr>
          <p:cNvSpPr txBox="1"/>
          <p:nvPr/>
        </p:nvSpPr>
        <p:spPr>
          <a:xfrm>
            <a:off x="3048000" y="1427100"/>
            <a:ext cx="609600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onerosità</a:t>
            </a:r>
          </a:p>
          <a:p>
            <a:endParaRPr lang="it-IT" dirty="0"/>
          </a:p>
          <a:p>
            <a:r>
              <a:rPr lang="it-IT" dirty="0"/>
              <a:t>La distinzione ristrutturazione – nuova costruzione incide sull’onerosità </a:t>
            </a:r>
          </a:p>
          <a:p>
            <a:endParaRPr lang="it-IT" dirty="0"/>
          </a:p>
          <a:p>
            <a:r>
              <a:rPr lang="it-IT" dirty="0"/>
              <a:t>L’onerosità è legata ai titoli </a:t>
            </a:r>
          </a:p>
          <a:p>
            <a:r>
              <a:rPr lang="it-IT" dirty="0"/>
              <a:t>(L’art. 16 del DPR 380 fa riferimento ai </a:t>
            </a:r>
            <a:r>
              <a:rPr lang="it-IT" dirty="0" err="1"/>
              <a:t>pdc</a:t>
            </a:r>
            <a:r>
              <a:rPr lang="it-IT" dirty="0"/>
              <a:t>, non alle Scia: “</a:t>
            </a:r>
            <a:r>
              <a:rPr lang="it-IT" i="1" dirty="0"/>
              <a:t>Contributo per il rilascio del permesso di costruire</a:t>
            </a:r>
            <a:r>
              <a:rPr lang="it-IT" dirty="0"/>
              <a:t>”)</a:t>
            </a:r>
          </a:p>
          <a:p>
            <a:endParaRPr lang="it-IT" dirty="0"/>
          </a:p>
          <a:p>
            <a:r>
              <a:rPr lang="it-IT" dirty="0"/>
              <a:t>Ma anche alla natura dell’intervento </a:t>
            </a:r>
          </a:p>
          <a:p>
            <a:r>
              <a:rPr lang="it-IT" dirty="0"/>
              <a:t>(v. art. 17 DPR 380: “</a:t>
            </a:r>
            <a:r>
              <a:rPr lang="it-IT" i="1" dirty="0"/>
              <a:t>Riduzione o esonero dal contributo di costruzione</a:t>
            </a:r>
            <a:r>
              <a:rPr lang="it-IT" dirty="0"/>
              <a:t>”).</a:t>
            </a:r>
          </a:p>
          <a:p>
            <a:endParaRPr lang="it-IT" dirty="0"/>
          </a:p>
          <a:p>
            <a:r>
              <a:rPr lang="it-IT" dirty="0"/>
              <a:t>Ma anche al carico urbanistico?</a:t>
            </a:r>
          </a:p>
          <a:p>
            <a:r>
              <a:rPr lang="it-IT" dirty="0"/>
              <a:t>Se intervengo su qualcosa che già esiste, devo considerare se c’è incremento del carico urbanistico?</a:t>
            </a:r>
          </a:p>
        </p:txBody>
      </p:sp>
    </p:spTree>
    <p:extLst>
      <p:ext uri="{BB962C8B-B14F-4D97-AF65-F5344CB8AC3E}">
        <p14:creationId xmlns:p14="http://schemas.microsoft.com/office/powerpoint/2010/main" val="3664107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96CD55C-F41D-F20C-5B8B-39AA1FE0F4D4}"/>
              </a:ext>
            </a:extLst>
          </p:cNvPr>
          <p:cNvSpPr txBox="1"/>
          <p:nvPr/>
        </p:nvSpPr>
        <p:spPr>
          <a:xfrm>
            <a:off x="3048000" y="1723149"/>
            <a:ext cx="609600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vigilanza</a:t>
            </a:r>
          </a:p>
          <a:p>
            <a:endParaRPr lang="it-IT" dirty="0"/>
          </a:p>
          <a:p>
            <a:r>
              <a:rPr lang="it-IT" dirty="0"/>
              <a:t>La distinzione incide sulla vigilanza: si applica l’art. 27 del DPR 380 alle Scia?</a:t>
            </a:r>
          </a:p>
          <a:p>
            <a:endParaRPr lang="it-IT" dirty="0"/>
          </a:p>
          <a:p>
            <a:r>
              <a:rPr lang="it-IT" b="1" dirty="0"/>
              <a:t>Art. 27 DPR 380 - Vigilanza sull’attività urbanistico-edilizia</a:t>
            </a:r>
          </a:p>
          <a:p>
            <a:endParaRPr lang="it-IT" dirty="0"/>
          </a:p>
          <a:p>
            <a:r>
              <a:rPr lang="it-IT" dirty="0"/>
              <a:t>Qualora sia constatata l’inosservanza</a:t>
            </a:r>
            <a:r>
              <a:rPr lang="it-IT" i="1" dirty="0"/>
              <a:t> </a:t>
            </a:r>
            <a:r>
              <a:rPr lang="it-IT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norme di legge e di regolamento, agli strumenti urbanistici ed alle modalità fissate nei titoli abilitativi, «</a:t>
            </a:r>
            <a:r>
              <a:rPr lang="it-IT" i="1" dirty="0"/>
              <a:t>il dirigente o il responsabile dell’ufficio ordina l'immediata sospensione dei lavori, che ha effetto fino all'adozione dei provvedimenti definitivi di cui ai successivi articoli, da adottare e notificare entro quarantacinque giorni». </a:t>
            </a:r>
          </a:p>
        </p:txBody>
      </p:sp>
    </p:spTree>
    <p:extLst>
      <p:ext uri="{BB962C8B-B14F-4D97-AF65-F5344CB8AC3E}">
        <p14:creationId xmlns:p14="http://schemas.microsoft.com/office/powerpoint/2010/main" val="16329623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C2C7EC6-280A-E5DA-A12D-6C7B5BE7D0AF}"/>
              </a:ext>
            </a:extLst>
          </p:cNvPr>
          <p:cNvSpPr txBox="1"/>
          <p:nvPr/>
        </p:nvSpPr>
        <p:spPr>
          <a:xfrm>
            <a:off x="238126" y="162000"/>
            <a:ext cx="11668124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sanzioni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La distinzione incide sulle sanzioni. Cfr.:</a:t>
            </a:r>
          </a:p>
          <a:p>
            <a:endParaRPr lang="it-IT" dirty="0"/>
          </a:p>
          <a:p>
            <a:r>
              <a:rPr lang="it-IT" b="1" dirty="0"/>
              <a:t>Art. 31 DPR 380 - Interventi eseguiti in assenza di permesso di costruire, in totale difformità o con variazioni essenziali</a:t>
            </a:r>
          </a:p>
          <a:p>
            <a:r>
              <a:rPr lang="it-IT" dirty="0"/>
              <a:t>Si ingiunge la rimozione o la demolizione, indicando l’area che viene </a:t>
            </a:r>
            <a:r>
              <a:rPr lang="it-IT" u="sng" dirty="0"/>
              <a:t>acquisita</a:t>
            </a:r>
            <a:r>
              <a:rPr lang="it-IT" dirty="0"/>
              <a:t> di diritto.</a:t>
            </a:r>
          </a:p>
          <a:p>
            <a:endParaRPr lang="it-IT" dirty="0"/>
          </a:p>
          <a:p>
            <a:r>
              <a:rPr lang="it-IT" b="1" dirty="0"/>
              <a:t>Art.33 - Interventi di ristrutturazione edilizia in assenza di permesso di costruire o in totale difformità</a:t>
            </a:r>
          </a:p>
          <a:p>
            <a:r>
              <a:rPr lang="it-IT" dirty="0"/>
              <a:t>Sono rimossi e gli edifici sono resi conformi entro congruo termine. Decorso il termine, l'ordinanza è </a:t>
            </a:r>
            <a:r>
              <a:rPr lang="it-IT" u="sng" dirty="0"/>
              <a:t>eseguita a cura del Comune e a spese dei responsabili.</a:t>
            </a:r>
          </a:p>
          <a:p>
            <a:r>
              <a:rPr lang="it-IT" dirty="0"/>
              <a:t>Se il ripristino non è possibile, viene irrogata una sanzione pecuniaria pari al doppio dell'aumento di valore dell'immobile</a:t>
            </a:r>
          </a:p>
          <a:p>
            <a:endParaRPr lang="it-IT" dirty="0"/>
          </a:p>
          <a:p>
            <a:r>
              <a:rPr lang="it-IT" b="1" dirty="0"/>
              <a:t>Art. 37 DPR 380 - Interventi eseguiti in assenza o in difformità dalla segnalazione certificata di inizio attività</a:t>
            </a:r>
            <a:endParaRPr lang="it-IT" dirty="0"/>
          </a:p>
          <a:p>
            <a:r>
              <a:rPr lang="it-IT" dirty="0"/>
              <a:t>La realizzazione di interventi di cui all’articolo 22, commi 1 e 2, in assenza della SCIA o in difformità dalla SCIA comporta la </a:t>
            </a:r>
            <a:r>
              <a:rPr lang="it-IT" u="sng" dirty="0"/>
              <a:t>sanzione pecuniaria pari al doppio dell'aumento del valore venale</a:t>
            </a:r>
            <a:r>
              <a:rPr lang="it-IT" dirty="0"/>
              <a:t> dell'immobile conseguente alla realizzazione degli interventi stessi e comunque in misura non inferiore a 516 euro.</a:t>
            </a:r>
          </a:p>
        </p:txBody>
      </p:sp>
    </p:spTree>
    <p:extLst>
      <p:ext uri="{BB962C8B-B14F-4D97-AF65-F5344CB8AC3E}">
        <p14:creationId xmlns:p14="http://schemas.microsoft.com/office/powerpoint/2010/main" val="1859545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7A44B23-1E21-7C2D-7C8C-CD04BFFDBAF6}"/>
              </a:ext>
            </a:extLst>
          </p:cNvPr>
          <p:cNvSpPr txBox="1"/>
          <p:nvPr/>
        </p:nvSpPr>
        <p:spPr>
          <a:xfrm>
            <a:off x="1304925" y="200025"/>
            <a:ext cx="783907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endParaRPr lang="it-IT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sanabilità</a:t>
            </a:r>
          </a:p>
          <a:p>
            <a:endParaRPr lang="it-IT" dirty="0"/>
          </a:p>
          <a:p>
            <a:r>
              <a:rPr lang="it-IT" dirty="0"/>
              <a:t>La distinzione incide sulla sanabilità:</a:t>
            </a:r>
          </a:p>
          <a:p>
            <a:endParaRPr lang="it-IT" dirty="0"/>
          </a:p>
          <a:p>
            <a:r>
              <a:rPr lang="it-IT" b="1" dirty="0"/>
              <a:t>Art. 36 DPR 380 </a:t>
            </a:r>
          </a:p>
          <a:p>
            <a:r>
              <a:rPr lang="it-IT" dirty="0"/>
              <a:t>Per interventi </a:t>
            </a:r>
            <a:r>
              <a:rPr lang="it-IT" u="sng" dirty="0"/>
              <a:t>in assenza di </a:t>
            </a:r>
            <a:r>
              <a:rPr lang="it-IT" u="sng" dirty="0" err="1"/>
              <a:t>pdc</a:t>
            </a:r>
            <a:r>
              <a:rPr lang="it-IT" u="sng" dirty="0"/>
              <a:t> o in difformità da esso</a:t>
            </a:r>
            <a:r>
              <a:rPr lang="it-IT" dirty="0"/>
              <a:t>, si può ottenere il permesso in sanatoria se l’intervento è conforme alla disciplina vigente sia al momento della realizzazione, sia al momento della domanda.</a:t>
            </a:r>
          </a:p>
          <a:p>
            <a:r>
              <a:rPr lang="it-IT" dirty="0"/>
              <a:t>Il permesso in sanatoria è subordinato al pagamento, a titolo di oblazione, del contributo di costruzione in misura doppia </a:t>
            </a:r>
          </a:p>
          <a:p>
            <a:endParaRPr lang="it-IT" dirty="0"/>
          </a:p>
          <a:p>
            <a:r>
              <a:rPr lang="it-IT" b="1" dirty="0"/>
              <a:t>Art. 37 DPR 380 </a:t>
            </a:r>
            <a:r>
              <a:rPr lang="it-IT" dirty="0"/>
              <a:t> </a:t>
            </a:r>
          </a:p>
          <a:p>
            <a:r>
              <a:rPr lang="it-IT" dirty="0"/>
              <a:t>Per interventi </a:t>
            </a:r>
            <a:r>
              <a:rPr lang="it-IT" u="sng" dirty="0"/>
              <a:t>in assenza o in difformità dalla SCIA</a:t>
            </a:r>
            <a:r>
              <a:rPr lang="it-IT" dirty="0"/>
              <a:t>, si può ottenere la sanatoria se l’intervento è conforme alla disciplina vigente sia al momento della realizzazione, sia al momento della domanda, il responsabile dell’abuso o il proprietario dell’immobile versando una somma non superiore a 5.164 euro e non inferiore a 516 euro.</a:t>
            </a:r>
          </a:p>
        </p:txBody>
      </p:sp>
    </p:spTree>
    <p:extLst>
      <p:ext uri="{BB962C8B-B14F-4D97-AF65-F5344CB8AC3E}">
        <p14:creationId xmlns:p14="http://schemas.microsoft.com/office/powerpoint/2010/main" val="2106841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1C0B4A0-6912-F37A-6D76-52D2D631744E}"/>
              </a:ext>
            </a:extLst>
          </p:cNvPr>
          <p:cNvSpPr txBox="1"/>
          <p:nvPr/>
        </p:nvSpPr>
        <p:spPr>
          <a:xfrm>
            <a:off x="1885950" y="1790701"/>
            <a:ext cx="7258050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definizioni: distanza tra costruzioni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it-IT" dirty="0"/>
              <a:t>La distinzione tra ristrutturazione edilizia e nuova costruzione ha avuto un’importanza enorme in tema di distanze tra costruzioni:</a:t>
            </a:r>
          </a:p>
          <a:p>
            <a:r>
              <a:rPr lang="it-IT" dirty="0"/>
              <a:t>contava l’essere o no una nuova costruzione </a:t>
            </a:r>
          </a:p>
          <a:p>
            <a:r>
              <a:rPr lang="it-IT" dirty="0"/>
              <a:t>(la fortuna del «cuci-scuci»)</a:t>
            </a:r>
          </a:p>
          <a:p>
            <a:endParaRPr lang="it-IT" dirty="0"/>
          </a:p>
          <a:p>
            <a:r>
              <a:rPr lang="it-IT" dirty="0"/>
              <a:t>Ora però la distinzione non sembra più incidere sulle distanze nei casi di demo-ricostruzione dell’art. 2 bis (è una categoria trasversale)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02248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67BA12-0BF4-7B8A-DED6-62EA6B67DFF6}"/>
              </a:ext>
            </a:extLst>
          </p:cNvPr>
          <p:cNvSpPr txBox="1"/>
          <p:nvPr/>
        </p:nvSpPr>
        <p:spPr>
          <a:xfrm>
            <a:off x="2466363" y="1208015"/>
            <a:ext cx="6677637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 sulla legislazione regionale</a:t>
            </a:r>
          </a:p>
          <a:p>
            <a:endParaRPr lang="it-IT" dirty="0"/>
          </a:p>
          <a:p>
            <a:r>
              <a:rPr lang="it-IT" dirty="0"/>
              <a:t>Il caso della </a:t>
            </a:r>
            <a:r>
              <a:rPr lang="it-IT" b="1" dirty="0"/>
              <a:t>ristrutturazione nelle zone agricole</a:t>
            </a:r>
          </a:p>
          <a:p>
            <a:endParaRPr lang="it-IT" dirty="0"/>
          </a:p>
          <a:p>
            <a:r>
              <a:rPr lang="it-IT" b="1" dirty="0"/>
              <a:t>Art. 44 LR 11/2004</a:t>
            </a:r>
          </a:p>
          <a:p>
            <a:endParaRPr lang="it-IT" dirty="0"/>
          </a:p>
          <a:p>
            <a:r>
              <a:rPr lang="it-IT" i="1" dirty="0"/>
              <a:t>5. Gli interventi di recupero dei fabbricati esistenti in zona agricola sono disciplinati dal PAT e dal PI ai sensi dell’articolo 43. </a:t>
            </a:r>
          </a:p>
          <a:p>
            <a:r>
              <a:rPr lang="it-IT" i="1" u="sng" dirty="0"/>
              <a:t>Sono sempre consentiti, purché eseguiti nel rispetto integrale della tipologia originaria</a:t>
            </a:r>
            <a:r>
              <a:rPr lang="it-IT" i="1" dirty="0"/>
              <a:t>, gli interventi di cui alle lettere a), b), c) e </a:t>
            </a:r>
            <a:r>
              <a:rPr lang="it-IT" i="1" u="sng" dirty="0"/>
              <a:t>d) dell’articolo 3</a:t>
            </a:r>
            <a:r>
              <a:rPr lang="it-IT" i="1" dirty="0"/>
              <a:t> del decreto del Presidente della Repubblica 6 giugno 2001, n. 380</a:t>
            </a:r>
          </a:p>
        </p:txBody>
      </p:sp>
    </p:spTree>
    <p:extLst>
      <p:ext uri="{BB962C8B-B14F-4D97-AF65-F5344CB8AC3E}">
        <p14:creationId xmlns:p14="http://schemas.microsoft.com/office/powerpoint/2010/main" val="3193002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5398073-CC69-F83C-3AC2-0B2BEFB921E5}"/>
              </a:ext>
            </a:extLst>
          </p:cNvPr>
          <p:cNvSpPr txBox="1"/>
          <p:nvPr/>
        </p:nvSpPr>
        <p:spPr>
          <a:xfrm>
            <a:off x="1476461" y="394282"/>
            <a:ext cx="857355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b="1" dirty="0"/>
          </a:p>
          <a:p>
            <a:r>
              <a:rPr lang="it-IT" b="1" dirty="0"/>
              <a:t>Contenuti della nota regionale al Comune di Spinea sugli interventi in zona agricola </a:t>
            </a:r>
          </a:p>
          <a:p>
            <a:endParaRPr lang="it-IT" dirty="0"/>
          </a:p>
          <a:p>
            <a:pPr marL="285750" indent="-285750">
              <a:buFontTx/>
              <a:buChar char="-"/>
            </a:pPr>
            <a:r>
              <a:rPr lang="it-IT" dirty="0"/>
              <a:t>L’art. 3 DPR 380 è sottratto al vaglio regionale</a:t>
            </a:r>
          </a:p>
          <a:p>
            <a:pPr lvl="1"/>
            <a:r>
              <a:rPr lang="it-IT" i="1" dirty="0"/>
              <a:t>Vero: ma il punto non è la definizione di ristrutturazione. Il punto è che cosa il legislatore regionale consente di fare nelle zone agricole: va bene la ristrutturazione, ma quando c’è il rispetto della tipologia? </a:t>
            </a:r>
          </a:p>
          <a:p>
            <a:endParaRPr lang="it-IT" dirty="0"/>
          </a:p>
          <a:p>
            <a:pPr marL="285750" indent="-285750">
              <a:buFontTx/>
              <a:buChar char="-"/>
            </a:pPr>
            <a:r>
              <a:rPr lang="it-IT" dirty="0"/>
              <a:t>I Comuni possono stabilire gli interventi ammissibili e quelli non ammissibili.</a:t>
            </a:r>
          </a:p>
          <a:p>
            <a:pPr lvl="1"/>
            <a:r>
              <a:rPr lang="it-IT" i="1" dirty="0"/>
              <a:t>Vero, nel senso che possono precisare nella pianificazione (ad es., cos’è tipologicamente importante), ma sempre  nel rispetto delle norme di legge regionale</a:t>
            </a:r>
          </a:p>
          <a:p>
            <a:endParaRPr lang="it-IT" i="1" dirty="0"/>
          </a:p>
          <a:p>
            <a:pPr marL="285750" indent="-285750">
              <a:buFontTx/>
              <a:buChar char="-"/>
            </a:pPr>
            <a:r>
              <a:rPr lang="it-IT" dirty="0"/>
              <a:t>Va esclusa la possibilità di demolire e ricostruire un edificio per una parte soltanto.</a:t>
            </a:r>
          </a:p>
          <a:p>
            <a:pPr lvl="1"/>
            <a:r>
              <a:rPr lang="it-IT" i="1" dirty="0"/>
              <a:t>Ma la questione non è di escludere la demo-ricostruzione parziale dalla nozione di ristrutturazione edilizia (la definizione di ristrutturazione dell’art. 3 DPR 380 si riferisce a un organismo edilizio anche solo in parte diverso dal precedente). </a:t>
            </a:r>
          </a:p>
          <a:p>
            <a:pPr lvl="1"/>
            <a:r>
              <a:rPr lang="it-IT" i="1" dirty="0"/>
              <a:t>La questione è se sia possibile una ricostruzione parziale in un corpo separato: dunque riguarda il rispetto della tipologia, non la nozione di ristrutturazione</a:t>
            </a:r>
          </a:p>
          <a:p>
            <a:pPr lvl="1"/>
            <a:r>
              <a:rPr lang="it-IT" i="1" dirty="0"/>
              <a:t>Discorso a parte vale poi per le costruzioni nelle fasce, per le quali quali l’obiettivo è la </a:t>
            </a:r>
            <a:r>
              <a:rPr lang="it-IT" i="1"/>
              <a:t>rimozione completa.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84571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D81793-FBCF-9833-BF15-831B6FFD6A6C}"/>
              </a:ext>
            </a:extLst>
          </p:cNvPr>
          <p:cNvSpPr txBox="1"/>
          <p:nvPr/>
        </p:nvSpPr>
        <p:spPr>
          <a:xfrm>
            <a:off x="2171700" y="1533525"/>
            <a:ext cx="697230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delle definizioni sui PRG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Le definizioni del DPR 380 incidono sui PRG </a:t>
            </a:r>
          </a:p>
          <a:p>
            <a:endParaRPr lang="it-IT" dirty="0"/>
          </a:p>
          <a:p>
            <a:r>
              <a:rPr lang="it-IT" b="1" dirty="0"/>
              <a:t>Art. 3 DPR 380</a:t>
            </a:r>
            <a:r>
              <a:rPr lang="it-IT" dirty="0"/>
              <a:t>: “</a:t>
            </a:r>
            <a:r>
              <a:rPr lang="it-IT" i="1" dirty="0"/>
              <a:t>2. Le definizioni di cui al comma 1 </a:t>
            </a:r>
            <a:r>
              <a:rPr lang="it-IT" i="1" u="sng" dirty="0"/>
              <a:t>prevalgono</a:t>
            </a:r>
            <a:r>
              <a:rPr lang="it-IT" i="1" dirty="0"/>
              <a:t> sulle disposizioni degli strumenti urbanistici generali e dei regolamenti edilizi</a:t>
            </a:r>
            <a:r>
              <a:rPr lang="it-IT" dirty="0"/>
              <a:t>”.</a:t>
            </a:r>
          </a:p>
          <a:p>
            <a:endParaRPr lang="it-IT" dirty="0"/>
          </a:p>
          <a:p>
            <a:r>
              <a:rPr lang="it-IT" dirty="0"/>
              <a:t>L’estensione della definizione di ristrutturazione edilizia incide sulle previsioni di PRG che si riferiscono a quel tipo di intervento.</a:t>
            </a:r>
          </a:p>
          <a:p>
            <a:endParaRPr lang="it-IT" dirty="0"/>
          </a:p>
          <a:p>
            <a:r>
              <a:rPr lang="it-IT" dirty="0"/>
              <a:t>Ma un PRG può comunque dettagliare gli interventi possibili in riferimento a zone e a tipologie di edifici.</a:t>
            </a:r>
          </a:p>
        </p:txBody>
      </p:sp>
    </p:spTree>
    <p:extLst>
      <p:ext uri="{BB962C8B-B14F-4D97-AF65-F5344CB8AC3E}">
        <p14:creationId xmlns:p14="http://schemas.microsoft.com/office/powerpoint/2010/main" val="2763488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998412C-DA5B-BFC9-3A90-9B7CE22963F8}"/>
              </a:ext>
            </a:extLst>
          </p:cNvPr>
          <p:cNvSpPr txBox="1"/>
          <p:nvPr/>
        </p:nvSpPr>
        <p:spPr>
          <a:xfrm>
            <a:off x="1661019" y="243281"/>
            <a:ext cx="748298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Effetti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delle definizioni sui PUA</a:t>
            </a:r>
          </a:p>
          <a:p>
            <a:endParaRPr lang="it-IT" dirty="0"/>
          </a:p>
          <a:p>
            <a:r>
              <a:rPr lang="it-IT" dirty="0"/>
              <a:t>Se è stato previsto un </a:t>
            </a:r>
            <a:r>
              <a:rPr lang="it-IT" u="sng" dirty="0"/>
              <a:t>PUA per il recupero dell’esistente </a:t>
            </a:r>
            <a:r>
              <a:rPr lang="it-IT" dirty="0"/>
              <a:t>quando per demolire e ricostruire ridistribuendo i volumi non bastava la ristrutturazione edilizia, ora si può procedere con interventi diretti senza fare il PUA?</a:t>
            </a:r>
          </a:p>
          <a:p>
            <a:endParaRPr lang="it-IT" dirty="0"/>
          </a:p>
          <a:p>
            <a:r>
              <a:rPr lang="it-IT" dirty="0"/>
              <a:t>La previsione di PRG non viene meno.</a:t>
            </a:r>
          </a:p>
          <a:p>
            <a:endParaRPr lang="it-IT" dirty="0"/>
          </a:p>
          <a:p>
            <a:r>
              <a:rPr lang="it-IT" dirty="0"/>
              <a:t>Però rileva l’art 18 bis LR 11/2004.</a:t>
            </a:r>
          </a:p>
          <a:p>
            <a:endParaRPr lang="it-IT" dirty="0"/>
          </a:p>
          <a:p>
            <a:r>
              <a:rPr lang="it-IT" b="1" dirty="0"/>
              <a:t>Art. 18 bis – Interventi in diretta attuazione degli strumenti urbanistici generali.</a:t>
            </a:r>
          </a:p>
          <a:p>
            <a:r>
              <a:rPr lang="it-IT" i="1" dirty="0"/>
              <a:t>1. </a:t>
            </a:r>
            <a:r>
              <a:rPr lang="it-IT" i="1" u="sng" dirty="0"/>
              <a:t>Sono sempre ammessi in diretta attuazione degli strumenti urbanistici generali, anche in assenza dei piani attuativi dagli stessi richiesti, gli interventi </a:t>
            </a:r>
            <a:r>
              <a:rPr lang="it-IT" i="1" dirty="0"/>
              <a:t>sul patrimonio edilizio esistente di cui alle lettere a), b), c) e </a:t>
            </a:r>
            <a:r>
              <a:rPr lang="it-IT" i="1" u="sng" dirty="0"/>
              <a:t>d), dell’articolo 3 </a:t>
            </a:r>
            <a:r>
              <a:rPr lang="it-IT" i="1" dirty="0"/>
              <a:t>del decreto del Presidente della Repubblica 6 giugno 2001, n. 380</a:t>
            </a:r>
          </a:p>
          <a:p>
            <a:endParaRPr lang="it-IT" dirty="0"/>
          </a:p>
          <a:p>
            <a:r>
              <a:rPr lang="it-IT" dirty="0"/>
              <a:t>La previsione si salda con quella sul </a:t>
            </a:r>
            <a:r>
              <a:rPr lang="it-IT" dirty="0" err="1"/>
              <a:t>pdc</a:t>
            </a:r>
            <a:r>
              <a:rPr lang="it-IT" dirty="0"/>
              <a:t> convenzionato di cui all’art. 28 bis DPR 380 (per garantire gli standard).</a:t>
            </a:r>
          </a:p>
        </p:txBody>
      </p:sp>
    </p:spTree>
    <p:extLst>
      <p:ext uri="{BB962C8B-B14F-4D97-AF65-F5344CB8AC3E}">
        <p14:creationId xmlns:p14="http://schemas.microsoft.com/office/powerpoint/2010/main" val="215620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797B19-25C0-9C32-46A1-0AE1832C3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Art. 3 DPR 380: organismo in tutto o in parte diverso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B6FD47-F2AC-8AA1-59FE-D0F6A5798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i="1" dirty="0"/>
          </a:p>
          <a:p>
            <a:pPr marL="0" indent="0">
              <a:buNone/>
            </a:pPr>
            <a:r>
              <a:rPr lang="it-IT" sz="2400" i="1" dirty="0"/>
              <a:t>d) "interventi  di  ristrutturazione  edilizia",  gli  interventi rivolti a trasformare  gli  organismi  edilizi  mediante  un  insieme sistematico di opere che possono portare ad un organismo edilizio  </a:t>
            </a:r>
            <a:r>
              <a:rPr lang="it-IT" sz="2400" i="1" u="sng" dirty="0"/>
              <a:t>in tutto o in parte </a:t>
            </a:r>
            <a:r>
              <a:rPr lang="it-IT" sz="2400" i="1" dirty="0"/>
              <a:t>diverso dal precedente. </a:t>
            </a:r>
          </a:p>
          <a:p>
            <a:pPr marL="0" indent="0">
              <a:buNone/>
            </a:pPr>
            <a:r>
              <a:rPr lang="it-IT" sz="2400" b="1" dirty="0"/>
              <a:t>(descrizione espansiva)</a:t>
            </a:r>
            <a:r>
              <a:rPr lang="it-IT" sz="2400" i="1" dirty="0"/>
              <a:t> </a:t>
            </a:r>
          </a:p>
          <a:p>
            <a:pPr marL="0" indent="0">
              <a:buNone/>
            </a:pPr>
            <a:endParaRPr lang="it-IT" sz="2400" i="1" dirty="0"/>
          </a:p>
          <a:p>
            <a:pPr marL="0" indent="0">
              <a:buNone/>
            </a:pPr>
            <a:r>
              <a:rPr lang="it-IT" sz="2400" i="1" dirty="0"/>
              <a:t>Tali interventi  comprendono il ripristino  o  la  sostituzione  di  </a:t>
            </a:r>
            <a:r>
              <a:rPr lang="it-IT" sz="2400" i="1" u="sng" dirty="0"/>
              <a:t>alcuni</a:t>
            </a:r>
            <a:r>
              <a:rPr lang="it-IT" sz="2400" i="1" dirty="0"/>
              <a:t>  elementi  costitutivi dell'edificio, l'eliminazione, la modifica e l'inserimento  di  nuovi elementi   ed   impianti.</a:t>
            </a:r>
          </a:p>
          <a:p>
            <a:pPr marL="0" indent="0">
              <a:buNone/>
            </a:pPr>
            <a:r>
              <a:rPr lang="it-IT" sz="2400" b="1" dirty="0"/>
              <a:t>(ipotesi circoscritte: ma sono «comprese» in una definizione più ampia)</a:t>
            </a:r>
          </a:p>
        </p:txBody>
      </p:sp>
    </p:spTree>
    <p:extLst>
      <p:ext uri="{BB962C8B-B14F-4D97-AF65-F5344CB8AC3E}">
        <p14:creationId xmlns:p14="http://schemas.microsoft.com/office/powerpoint/2010/main" val="318553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B0F765-30E7-5018-F297-36B577B3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Art. 3 DPR 380: demo-ricostruzione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569B1F-15B1-22B8-9C95-ADA7FFDB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sz="2400" i="1" dirty="0"/>
              <a:t>Nell'ambito    degli    interventi    di ristrutturazione edilizia sono ricompresi altresì gli </a:t>
            </a:r>
            <a:r>
              <a:rPr lang="it-IT" sz="2400" i="1" u="sng" dirty="0"/>
              <a:t>interventi  di demolizione e ricostruzione di edifici esistenti con diversi  sagoma, prospetti, sedime e caratteristiche planivolumetriche e  tipologiche</a:t>
            </a:r>
            <a:r>
              <a:rPr lang="it-IT" sz="2400" i="1" dirty="0"/>
              <a:t>, con  le  innovazioni  necessarie  per  l'adeguamento  alla  normativa antisismica, per l'applicazione della normativa  sull'accessibilità, per l'istallazione di impianti tecnologici  e  per  l'efficientamento energetico. </a:t>
            </a:r>
          </a:p>
          <a:p>
            <a:pPr marL="0" indent="0">
              <a:buNone/>
            </a:pPr>
            <a:endParaRPr lang="it-IT" sz="2400" i="1" dirty="0"/>
          </a:p>
          <a:p>
            <a:pPr marL="0" indent="0">
              <a:buNone/>
            </a:pPr>
            <a:r>
              <a:rPr lang="it-IT" sz="2400" b="1" dirty="0"/>
              <a:t>(sostituzione di volumi)</a:t>
            </a:r>
          </a:p>
        </p:txBody>
      </p:sp>
    </p:spTree>
    <p:extLst>
      <p:ext uri="{BB962C8B-B14F-4D97-AF65-F5344CB8AC3E}">
        <p14:creationId xmlns:p14="http://schemas.microsoft.com/office/powerpoint/2010/main" val="2606486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F3263E-8F2A-0BBE-E715-0BDA92C47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Art. 3 DPR 380: incrementi di volumetria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D6A7D-017A-78EE-4F6D-32BA6B7AF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sz="2400" i="1" dirty="0"/>
              <a:t>L'intervento  può  prevedere  altresì,  nei  soli  casi espressamente previsti dalla legislazione vigente o  dagli  strumenti urbanistici comunali, </a:t>
            </a:r>
            <a:r>
              <a:rPr lang="it-IT" sz="2400" i="1" u="sng" dirty="0"/>
              <a:t>incrementi </a:t>
            </a:r>
            <a:r>
              <a:rPr lang="it-IT" sz="2400" i="1" dirty="0"/>
              <a:t>di volumetria anche  per  promuovere interventi   di   rigenerazione   urbana.</a:t>
            </a:r>
          </a:p>
          <a:p>
            <a:pPr marL="0" indent="0">
              <a:buNone/>
            </a:pPr>
            <a:endParaRPr lang="it-IT" sz="2400" i="1" dirty="0"/>
          </a:p>
          <a:p>
            <a:pPr marL="0" indent="0">
              <a:buNone/>
            </a:pPr>
            <a:r>
              <a:rPr lang="it-IT" sz="2400" b="1" dirty="0"/>
              <a:t>Non è ristrutturazione più ampliamento; è ampliamento dentro la ristrutturazione</a:t>
            </a:r>
          </a:p>
        </p:txBody>
      </p:sp>
    </p:spTree>
    <p:extLst>
      <p:ext uri="{BB962C8B-B14F-4D97-AF65-F5344CB8AC3E}">
        <p14:creationId xmlns:p14="http://schemas.microsoft.com/office/powerpoint/2010/main" val="124503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CE6CE6-53B4-EE27-BE00-3FF61859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Art. 3 DPR 380: edifici crollati o demoliti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FD6B6A-A83F-721E-F514-A3FC0F0D3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r>
              <a:rPr lang="it-IT" sz="2400" i="1" dirty="0"/>
              <a:t>Costituiscono inoltre ristrutturazione edilizia  gli  interventi  volti  al  </a:t>
            </a:r>
            <a:r>
              <a:rPr lang="it-IT" sz="2400" i="1" u="sng" dirty="0"/>
              <a:t>ripristino  di edifici,  o  parti  di  essi,  eventualmente  crollati  o   demoliti</a:t>
            </a:r>
            <a:r>
              <a:rPr lang="it-IT" sz="2400" i="1" dirty="0"/>
              <a:t>, attraverso la loro ricostruzione, purché sia possibile accertarne la </a:t>
            </a:r>
            <a:r>
              <a:rPr lang="it-IT" sz="2400" i="1" u="sng" dirty="0"/>
              <a:t>preesistente consistenza</a:t>
            </a:r>
            <a:r>
              <a:rPr lang="it-IT" sz="2400" i="1" dirty="0"/>
              <a:t>.</a:t>
            </a:r>
          </a:p>
          <a:p>
            <a:pPr marL="0" indent="0">
              <a:buNone/>
            </a:pPr>
            <a:endParaRPr lang="it-IT" sz="2400" i="1" dirty="0"/>
          </a:p>
          <a:p>
            <a:pPr marL="0" indent="0">
              <a:buNone/>
            </a:pPr>
            <a:r>
              <a:rPr lang="it-IT" sz="2400" b="1" dirty="0"/>
              <a:t>Il ritorno in vita da un passato più o meno lontano</a:t>
            </a:r>
          </a:p>
        </p:txBody>
      </p:sp>
    </p:spTree>
    <p:extLst>
      <p:ext uri="{BB962C8B-B14F-4D97-AF65-F5344CB8AC3E}">
        <p14:creationId xmlns:p14="http://schemas.microsoft.com/office/powerpoint/2010/main" val="3403274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113F3F-402E-033A-DC97-68676D999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Art. 3 DPR 380: immobili vincolati e in </a:t>
            </a:r>
            <a:r>
              <a:rPr lang="it-IT" sz="2800" b="1" dirty="0" err="1"/>
              <a:t>z.t.o</a:t>
            </a:r>
            <a:r>
              <a:rPr lang="it-IT" sz="2800" b="1" dirty="0"/>
              <a:t>. A</a:t>
            </a:r>
            <a:br>
              <a:rPr lang="it-IT" sz="2800" b="1" dirty="0"/>
            </a:br>
            <a:r>
              <a:rPr lang="it-IT" sz="2800" b="1" dirty="0"/>
              <a:t>La duplicazione della nozione di ristrutturazione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FECDC2-1177-5E22-4D9C-D5445A17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850"/>
            <a:ext cx="10515600" cy="47081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sz="2000" i="1" dirty="0"/>
          </a:p>
          <a:p>
            <a:pPr marL="0" indent="0">
              <a:buNone/>
            </a:pPr>
            <a:r>
              <a:rPr lang="it-IT" sz="2000" i="1" dirty="0"/>
              <a:t>Rimane  fermo  che,  </a:t>
            </a:r>
          </a:p>
          <a:p>
            <a:pPr lvl="1"/>
            <a:r>
              <a:rPr lang="it-IT" sz="2000" i="1" dirty="0"/>
              <a:t>con  riferimento  agli immobili sottoposti a tutela ai sensi del codice dei beni culturali e del paesaggio (…),  ad eccezione degli edifici situati in aree tutelate ai sensi  </a:t>
            </a:r>
            <a:r>
              <a:rPr lang="it-IT" sz="2000" b="1" i="1" dirty="0"/>
              <a:t>((degli articoli 136, comma 1, lettere c) e d), e 142)) </a:t>
            </a:r>
            <a:r>
              <a:rPr lang="it-IT" sz="2000" i="1" dirty="0"/>
              <a:t>del medesimo  codice,</a:t>
            </a:r>
          </a:p>
          <a:p>
            <a:pPr lvl="1"/>
            <a:r>
              <a:rPr lang="it-IT" sz="2000" i="1" dirty="0"/>
              <a:t>nonché, fatte salve le  previsioni  legislative  e  degli  strumenti urbanistici, a quelli ubicati nelle zone omogenee A di cui al decreto del Ministro per i lavori pubblici 2 aprile 1968, n. 1444, o in  zone a queste assimilabili in base alla normativa  regionale  e  ai  piani urbanistici comunali, nei centri e nuclei storici consolidati e negli ulteriori ambiti di particolare pregio storico e architettonico, </a:t>
            </a:r>
          </a:p>
          <a:p>
            <a:pPr marL="0" indent="0">
              <a:buNone/>
            </a:pPr>
            <a:r>
              <a:rPr lang="it-IT" sz="2000" i="1" dirty="0"/>
              <a:t>gli interventi  di  demolizione  e  ricostruzione  e  gli  interventi  di ripristino di edifici crollati o demoliti costituiscono interventi di ristrutturazione  edilizia  </a:t>
            </a:r>
            <a:r>
              <a:rPr lang="it-IT" sz="2000" i="1" u="sng" dirty="0"/>
              <a:t>soltanto  ove  siano  mantenuti   sagoma, prospetti, sedime e caratteristiche planivolumetriche  e  tipologiche dell'edificio  preesistente  e  non  siano  previsti  incrementi   di volumetria; </a:t>
            </a:r>
          </a:p>
        </p:txBody>
      </p:sp>
    </p:spTree>
    <p:extLst>
      <p:ext uri="{BB962C8B-B14F-4D97-AF65-F5344CB8AC3E}">
        <p14:creationId xmlns:p14="http://schemas.microsoft.com/office/powerpoint/2010/main" val="171659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27ADB5-0ECB-8936-53DB-2C6025F2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D. Lgs. 42/2004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A41064-9F45-DB32-6787-7846C859B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07" y="1468073"/>
            <a:ext cx="10749793" cy="47088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dirty="0"/>
              <a:t>Articolo 136</a:t>
            </a:r>
          </a:p>
          <a:p>
            <a:pPr marL="0" indent="0">
              <a:buNone/>
            </a:pPr>
            <a:r>
              <a:rPr lang="it-IT" sz="2000" i="1" dirty="0"/>
              <a:t>1.  Sono  soggetti  alle  disposizioni di questo Titolo per il loro</a:t>
            </a:r>
          </a:p>
          <a:p>
            <a:pPr marL="0" indent="0">
              <a:buNone/>
            </a:pPr>
            <a:r>
              <a:rPr lang="it-IT" sz="2000" i="1" dirty="0"/>
              <a:t>notevole interesse pubblico:</a:t>
            </a:r>
          </a:p>
          <a:p>
            <a:pPr marL="0" indent="0">
              <a:buNone/>
            </a:pPr>
            <a:r>
              <a:rPr lang="it-IT" sz="2000" i="1" dirty="0"/>
              <a:t>c)  i complessi di cose immobili che compongono un caratteristico</a:t>
            </a:r>
          </a:p>
          <a:p>
            <a:pPr marL="0" indent="0">
              <a:buNone/>
            </a:pPr>
            <a:r>
              <a:rPr lang="it-IT" sz="2000" i="1" dirty="0"/>
              <a:t>aspetto  avente  valore estetico e tradizionale , (( inclusi i centri</a:t>
            </a:r>
          </a:p>
          <a:p>
            <a:pPr marL="0" indent="0">
              <a:buNone/>
            </a:pPr>
            <a:r>
              <a:rPr lang="it-IT" sz="2000" i="1" dirty="0"/>
              <a:t>ed i nuclei storici ));</a:t>
            </a:r>
          </a:p>
          <a:p>
            <a:pPr marL="0" indent="0">
              <a:buNone/>
            </a:pPr>
            <a:r>
              <a:rPr lang="it-IT" sz="2000" i="1" dirty="0"/>
              <a:t>    d)  le bellezze panoramiche e così pure quei punti di</a:t>
            </a:r>
          </a:p>
          <a:p>
            <a:pPr marL="0" indent="0">
              <a:buNone/>
            </a:pPr>
            <a:r>
              <a:rPr lang="it-IT" sz="2000" i="1" dirty="0"/>
              <a:t>vista  o  di belvedere, accessibili al pubblico, dai quali si goda lo</a:t>
            </a:r>
          </a:p>
          <a:p>
            <a:pPr marL="0" indent="0">
              <a:buNone/>
            </a:pPr>
            <a:r>
              <a:rPr lang="it-IT" sz="2000" i="1" dirty="0"/>
              <a:t>spettacolo di quelle bellezze. 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b="1" dirty="0"/>
              <a:t>Articolo 142</a:t>
            </a:r>
            <a:r>
              <a:rPr lang="it-IT" sz="2000" dirty="0"/>
              <a:t>     </a:t>
            </a:r>
            <a:r>
              <a:rPr lang="it-IT" sz="2000" i="1" dirty="0"/>
              <a:t>(Aree tutelate per legge)</a:t>
            </a:r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046990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2854</TotalTime>
  <Words>3361</Words>
  <Application>Microsoft Office PowerPoint</Application>
  <PresentationFormat>Widescreen</PresentationFormat>
  <Paragraphs>310</Paragraphs>
  <Slides>39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Tema di Office</vt:lpstr>
      <vt:lpstr>1_Tema di Office</vt:lpstr>
      <vt:lpstr>Ristrutturazione edilizia  e  nuova costruzione </vt:lpstr>
      <vt:lpstr>I PARTE</vt:lpstr>
      <vt:lpstr>Il punto di arrivo (per adesso): l’art. 3 DPR 380 nel testo vigente</vt:lpstr>
      <vt:lpstr>Art. 3 DPR 380: organismo in tutto o in parte diverso</vt:lpstr>
      <vt:lpstr>Art. 3 DPR 380: demo-ricostruzione</vt:lpstr>
      <vt:lpstr>Art. 3 DPR 380: incrementi di volumetria</vt:lpstr>
      <vt:lpstr>Art. 3 DPR 380: edifici crollati o demoliti</vt:lpstr>
      <vt:lpstr>Art. 3 DPR 380: immobili vincolati e in z.t.o. A La duplicazione della nozione di ristrutturazione</vt:lpstr>
      <vt:lpstr>D. Lgs. 42/2004</vt:lpstr>
      <vt:lpstr>Art. 3 DPR 380. Nuova costruzione: l’alternativa</vt:lpstr>
      <vt:lpstr>Art. 3 DPR 380. Ristrutturazione urbanistica: una scala superiore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II PARTE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Ristrutturazione edilizia  e  nuova costruzione </dc:title>
  <dc:creator>stefano bigolaro</dc:creator>
  <cp:lastModifiedBy>stefano bigolaro</cp:lastModifiedBy>
  <cp:revision>16</cp:revision>
  <dcterms:created xsi:type="dcterms:W3CDTF">2023-03-24T15:28:51Z</dcterms:created>
  <dcterms:modified xsi:type="dcterms:W3CDTF">2023-03-30T16:48:12Z</dcterms:modified>
</cp:coreProperties>
</file>