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sldIdLst>
    <p:sldId id="256" r:id="rId2"/>
    <p:sldId id="257" r:id="rId3"/>
    <p:sldId id="258" r:id="rId4"/>
    <p:sldId id="292" r:id="rId5"/>
    <p:sldId id="293" r:id="rId6"/>
    <p:sldId id="294" r:id="rId7"/>
    <p:sldId id="295" r:id="rId8"/>
    <p:sldId id="269" r:id="rId9"/>
    <p:sldId id="270" r:id="rId10"/>
    <p:sldId id="271" r:id="rId11"/>
    <p:sldId id="296" r:id="rId12"/>
    <p:sldId id="272" r:id="rId13"/>
    <p:sldId id="273" r:id="rId14"/>
    <p:sldId id="274" r:id="rId15"/>
    <p:sldId id="275" r:id="rId16"/>
    <p:sldId id="276" r:id="rId17"/>
    <p:sldId id="277" r:id="rId18"/>
    <p:sldId id="278" r:id="rId19"/>
    <p:sldId id="279" r:id="rId20"/>
    <p:sldId id="280" r:id="rId21"/>
    <p:sldId id="281" r:id="rId22"/>
    <p:sldId id="282" r:id="rId23"/>
    <p:sldId id="283" r:id="rId24"/>
    <p:sldId id="284" r:id="rId25"/>
    <p:sldId id="285" r:id="rId26"/>
    <p:sldId id="286" r:id="rId27"/>
    <p:sldId id="287" r:id="rId28"/>
    <p:sldId id="288" r:id="rId29"/>
    <p:sldId id="289" r:id="rId30"/>
    <p:sldId id="290" r:id="rId31"/>
    <p:sldId id="291" r:id="rId32"/>
    <p:sldId id="297" r:id="rId33"/>
    <p:sldId id="298" r:id="rId34"/>
    <p:sldId id="299" r:id="rId35"/>
    <p:sldId id="300" r:id="rId36"/>
    <p:sldId id="301" r:id="rId37"/>
    <p:sldId id="302" r:id="rId38"/>
    <p:sldId id="303" r:id="rId39"/>
    <p:sldId id="304" r:id="rId40"/>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7" d="100"/>
          <a:sy n="67" d="100"/>
        </p:scale>
        <p:origin x="756"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it-IT" smtClean="0"/>
              <a:t>Fare clic per modificare lo stile del titolo</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8C497F6-327E-4337-8E1A-D695F19CB022}" type="datetimeFigureOut">
              <a:rPr lang="it-IT" smtClean="0"/>
              <a:t>20/05/2022</a:t>
            </a:fld>
            <a:endParaRPr lang="it-IT"/>
          </a:p>
        </p:txBody>
      </p:sp>
      <p:sp>
        <p:nvSpPr>
          <p:cNvPr id="5" name="Footer Placeholder 4"/>
          <p:cNvSpPr>
            <a:spLocks noGrp="1"/>
          </p:cNvSpPr>
          <p:nvPr>
            <p:ph type="ftr" sz="quarter" idx="11"/>
          </p:nvPr>
        </p:nvSpPr>
        <p:spPr>
          <a:xfrm>
            <a:off x="2692397" y="5037663"/>
            <a:ext cx="5214635" cy="279400"/>
          </a:xfrm>
        </p:spPr>
        <p:txBody>
          <a:bodyPr/>
          <a:lstStyle/>
          <a:p>
            <a:endParaRPr lang="it-IT"/>
          </a:p>
        </p:txBody>
      </p:sp>
      <p:sp>
        <p:nvSpPr>
          <p:cNvPr id="6" name="Slide Number Placeholder 5"/>
          <p:cNvSpPr>
            <a:spLocks noGrp="1"/>
          </p:cNvSpPr>
          <p:nvPr>
            <p:ph type="sldNum" sz="quarter" idx="12"/>
          </p:nvPr>
        </p:nvSpPr>
        <p:spPr>
          <a:xfrm>
            <a:off x="8956900" y="5037663"/>
            <a:ext cx="551167" cy="279400"/>
          </a:xfrm>
        </p:spPr>
        <p:txBody>
          <a:bodyPr/>
          <a:lstStyle/>
          <a:p>
            <a:fld id="{8A2C9562-49E2-4B46-8C4B-60C06EADAB62}" type="slidenum">
              <a:rPr lang="it-IT" smtClean="0"/>
              <a:t>‹N›</a:t>
            </a:fld>
            <a:endParaRPr lang="it-IT"/>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185996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magine panoramica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it-IT" smtClean="0"/>
              <a:t>Fare clic per modificare lo stile del titolo</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smtClean="0"/>
              <a:t>Fare clic sull'icona per inserire un'immagine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Date Placeholder 4"/>
          <p:cNvSpPr>
            <a:spLocks noGrp="1"/>
          </p:cNvSpPr>
          <p:nvPr>
            <p:ph type="dt" sz="half" idx="10"/>
          </p:nvPr>
        </p:nvSpPr>
        <p:spPr/>
        <p:txBody>
          <a:bodyPr/>
          <a:lstStyle/>
          <a:p>
            <a:fld id="{B8C497F6-327E-4337-8E1A-D695F19CB022}" type="datetimeFigureOut">
              <a:rPr lang="it-IT" smtClean="0"/>
              <a:t>20/05/2022</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8A2C9562-49E2-4B46-8C4B-60C06EADAB62}" type="slidenum">
              <a:rPr lang="it-IT" smtClean="0"/>
              <a:t>‹N›</a:t>
            </a:fld>
            <a:endParaRPr lang="it-IT"/>
          </a:p>
        </p:txBody>
      </p:sp>
    </p:spTree>
    <p:extLst>
      <p:ext uri="{BB962C8B-B14F-4D97-AF65-F5344CB8AC3E}">
        <p14:creationId xmlns:p14="http://schemas.microsoft.com/office/powerpoint/2010/main" val="17196063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Date Placeholder 3"/>
          <p:cNvSpPr>
            <a:spLocks noGrp="1"/>
          </p:cNvSpPr>
          <p:nvPr>
            <p:ph type="dt" sz="half" idx="10"/>
          </p:nvPr>
        </p:nvSpPr>
        <p:spPr/>
        <p:txBody>
          <a:bodyPr/>
          <a:lstStyle/>
          <a:p>
            <a:fld id="{B8C497F6-327E-4337-8E1A-D695F19CB022}" type="datetimeFigureOut">
              <a:rPr lang="it-IT" smtClean="0"/>
              <a:t>20/05/2022</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8A2C9562-49E2-4B46-8C4B-60C06EADAB62}" type="slidenum">
              <a:rPr lang="it-IT" smtClean="0"/>
              <a:t>‹N›</a:t>
            </a:fld>
            <a:endParaRPr lang="it-IT"/>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457404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it-IT" smtClean="0"/>
              <a:t>Fare clic per modificare lo stile del titolo</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smtClean="0"/>
              <a:t>Fare clic per modificare stili del testo dello schema</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Date Placeholder 3"/>
          <p:cNvSpPr>
            <a:spLocks noGrp="1"/>
          </p:cNvSpPr>
          <p:nvPr>
            <p:ph type="dt" sz="half" idx="10"/>
          </p:nvPr>
        </p:nvSpPr>
        <p:spPr/>
        <p:txBody>
          <a:bodyPr/>
          <a:lstStyle/>
          <a:p>
            <a:fld id="{B8C497F6-327E-4337-8E1A-D695F19CB022}" type="datetimeFigureOut">
              <a:rPr lang="it-IT" smtClean="0"/>
              <a:t>20/05/2022</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8A2C9562-49E2-4B46-8C4B-60C06EADAB62}" type="slidenum">
              <a:rPr lang="it-IT" smtClean="0"/>
              <a:t>‹N›</a:t>
            </a:fld>
            <a:endParaRPr lang="it-IT"/>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450925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Date Placeholder 3"/>
          <p:cNvSpPr>
            <a:spLocks noGrp="1"/>
          </p:cNvSpPr>
          <p:nvPr>
            <p:ph type="dt" sz="half" idx="10"/>
          </p:nvPr>
        </p:nvSpPr>
        <p:spPr/>
        <p:txBody>
          <a:bodyPr/>
          <a:lstStyle/>
          <a:p>
            <a:fld id="{B8C497F6-327E-4337-8E1A-D695F19CB022}" type="datetimeFigureOut">
              <a:rPr lang="it-IT" smtClean="0"/>
              <a:t>20/05/2022</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8A2C9562-49E2-4B46-8C4B-60C06EADAB62}" type="slidenum">
              <a:rPr lang="it-IT" smtClean="0"/>
              <a:t>‹N›</a:t>
            </a:fld>
            <a:endParaRPr lang="it-IT"/>
          </a:p>
        </p:txBody>
      </p:sp>
    </p:spTree>
    <p:extLst>
      <p:ext uri="{BB962C8B-B14F-4D97-AF65-F5344CB8AC3E}">
        <p14:creationId xmlns:p14="http://schemas.microsoft.com/office/powerpoint/2010/main" val="37498761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cheda nome citazione">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it-IT" smtClean="0"/>
              <a:t>Fare clic per modificare lo stile del titolo</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Date Placeholder 3"/>
          <p:cNvSpPr>
            <a:spLocks noGrp="1"/>
          </p:cNvSpPr>
          <p:nvPr>
            <p:ph type="dt" sz="half" idx="10"/>
          </p:nvPr>
        </p:nvSpPr>
        <p:spPr/>
        <p:txBody>
          <a:bodyPr/>
          <a:lstStyle/>
          <a:p>
            <a:fld id="{B8C497F6-327E-4337-8E1A-D695F19CB022}" type="datetimeFigureOut">
              <a:rPr lang="it-IT" smtClean="0"/>
              <a:t>20/05/2022</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8A2C9562-49E2-4B46-8C4B-60C06EADAB62}" type="slidenum">
              <a:rPr lang="it-IT" smtClean="0"/>
              <a:t>‹N›</a:t>
            </a:fld>
            <a:endParaRPr lang="it-IT"/>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338833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ero o falso">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it-IT" smtClean="0"/>
              <a:t>Fare clic per modificare lo stile del titolo</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Date Placeholder 3"/>
          <p:cNvSpPr>
            <a:spLocks noGrp="1"/>
          </p:cNvSpPr>
          <p:nvPr>
            <p:ph type="dt" sz="half" idx="10"/>
          </p:nvPr>
        </p:nvSpPr>
        <p:spPr/>
        <p:txBody>
          <a:bodyPr/>
          <a:lstStyle/>
          <a:p>
            <a:fld id="{B8C497F6-327E-4337-8E1A-D695F19CB022}" type="datetimeFigureOut">
              <a:rPr lang="it-IT" smtClean="0"/>
              <a:t>20/05/2022</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8A2C9562-49E2-4B46-8C4B-60C06EADAB62}" type="slidenum">
              <a:rPr lang="it-IT" smtClean="0"/>
              <a:t>‹N›</a:t>
            </a:fld>
            <a:endParaRPr lang="it-IT"/>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011747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it-IT" smtClean="0"/>
              <a:t>Fare clic per modificare lo stile del titolo</a:t>
            </a:r>
            <a:endParaRPr lang="en-US" dirty="0"/>
          </a:p>
        </p:txBody>
      </p:sp>
      <p:sp>
        <p:nvSpPr>
          <p:cNvPr id="3" name="Vertical Text Placeholder 2"/>
          <p:cNvSpPr>
            <a:spLocks noGrp="1"/>
          </p:cNvSpPr>
          <p:nvPr>
            <p:ph type="body" orient="vert" idx="1"/>
          </p:nvPr>
        </p:nvSpPr>
        <p:spPr/>
        <p:txBody>
          <a:bodyPr vert="eaVert" ancho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B8C497F6-327E-4337-8E1A-D695F19CB022}" type="datetimeFigureOut">
              <a:rPr lang="it-IT" smtClean="0"/>
              <a:t>20/05/2022</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8A2C9562-49E2-4B46-8C4B-60C06EADAB62}" type="slidenum">
              <a:rPr lang="it-IT" smtClean="0"/>
              <a:t>‹N›</a:t>
            </a:fld>
            <a:endParaRPr lang="it-IT"/>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852149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it-IT" smtClean="0"/>
              <a:t>Fare clic per modificare lo stile del titolo</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B8C497F6-327E-4337-8E1A-D695F19CB022}" type="datetimeFigureOut">
              <a:rPr lang="it-IT" smtClean="0"/>
              <a:t>20/05/2022</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8A2C9562-49E2-4B46-8C4B-60C06EADAB62}" type="slidenum">
              <a:rPr lang="it-IT" smtClean="0"/>
              <a:t>‹N›</a:t>
            </a:fld>
            <a:endParaRPr lang="it-IT"/>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969942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Content Placeholder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B8C497F6-327E-4337-8E1A-D695F19CB022}" type="datetimeFigureOut">
              <a:rPr lang="it-IT" smtClean="0"/>
              <a:t>20/05/2022</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8A2C9562-49E2-4B46-8C4B-60C06EADAB62}" type="slidenum">
              <a:rPr lang="it-IT" smtClean="0"/>
              <a:t>‹N›</a:t>
            </a:fld>
            <a:endParaRPr lang="it-IT"/>
          </a:p>
        </p:txBody>
      </p:sp>
    </p:spTree>
    <p:extLst>
      <p:ext uri="{BB962C8B-B14F-4D97-AF65-F5344CB8AC3E}">
        <p14:creationId xmlns:p14="http://schemas.microsoft.com/office/powerpoint/2010/main" val="22674891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Date Placeholder 3"/>
          <p:cNvSpPr>
            <a:spLocks noGrp="1"/>
          </p:cNvSpPr>
          <p:nvPr>
            <p:ph type="dt" sz="half" idx="10"/>
          </p:nvPr>
        </p:nvSpPr>
        <p:spPr/>
        <p:txBody>
          <a:bodyPr/>
          <a:lstStyle/>
          <a:p>
            <a:fld id="{B8C497F6-327E-4337-8E1A-D695F19CB022}" type="datetimeFigureOut">
              <a:rPr lang="it-IT" smtClean="0"/>
              <a:t>20/05/2022</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8A2C9562-49E2-4B46-8C4B-60C06EADAB62}" type="slidenum">
              <a:rPr lang="it-IT" smtClean="0"/>
              <a:t>‹N›</a:t>
            </a:fld>
            <a:endParaRPr lang="it-IT"/>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499461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Date Placeholder 4"/>
          <p:cNvSpPr>
            <a:spLocks noGrp="1"/>
          </p:cNvSpPr>
          <p:nvPr>
            <p:ph type="dt" sz="half" idx="10"/>
          </p:nvPr>
        </p:nvSpPr>
        <p:spPr/>
        <p:txBody>
          <a:bodyPr/>
          <a:lstStyle/>
          <a:p>
            <a:fld id="{B8C497F6-327E-4337-8E1A-D695F19CB022}" type="datetimeFigureOut">
              <a:rPr lang="it-IT" smtClean="0"/>
              <a:t>20/05/2022</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8A2C9562-49E2-4B46-8C4B-60C06EADAB62}" type="slidenum">
              <a:rPr lang="it-IT" smtClean="0"/>
              <a:t>‹N›</a:t>
            </a:fld>
            <a:endParaRPr lang="it-IT"/>
          </a:p>
        </p:txBody>
      </p:sp>
    </p:spTree>
    <p:extLst>
      <p:ext uri="{BB962C8B-B14F-4D97-AF65-F5344CB8AC3E}">
        <p14:creationId xmlns:p14="http://schemas.microsoft.com/office/powerpoint/2010/main" val="28984251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7" name="Date Placeholder 6"/>
          <p:cNvSpPr>
            <a:spLocks noGrp="1"/>
          </p:cNvSpPr>
          <p:nvPr>
            <p:ph type="dt" sz="half" idx="10"/>
          </p:nvPr>
        </p:nvSpPr>
        <p:spPr/>
        <p:txBody>
          <a:bodyPr/>
          <a:lstStyle/>
          <a:p>
            <a:fld id="{B8C497F6-327E-4337-8E1A-D695F19CB022}" type="datetimeFigureOut">
              <a:rPr lang="it-IT" smtClean="0"/>
              <a:t>20/05/2022</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8A2C9562-49E2-4B46-8C4B-60C06EADAB62}" type="slidenum">
              <a:rPr lang="it-IT" smtClean="0"/>
              <a:t>‹N›</a:t>
            </a:fld>
            <a:endParaRPr lang="it-IT"/>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545073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Date Placeholder 2"/>
          <p:cNvSpPr>
            <a:spLocks noGrp="1"/>
          </p:cNvSpPr>
          <p:nvPr>
            <p:ph type="dt" sz="half" idx="10"/>
          </p:nvPr>
        </p:nvSpPr>
        <p:spPr/>
        <p:txBody>
          <a:bodyPr/>
          <a:lstStyle/>
          <a:p>
            <a:fld id="{B8C497F6-327E-4337-8E1A-D695F19CB022}" type="datetimeFigureOut">
              <a:rPr lang="it-IT" smtClean="0"/>
              <a:t>20/05/2022</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8A2C9562-49E2-4B46-8C4B-60C06EADAB62}" type="slidenum">
              <a:rPr lang="it-IT" smtClean="0"/>
              <a:t>‹N›</a:t>
            </a:fld>
            <a:endParaRPr lang="it-IT"/>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493052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C497F6-327E-4337-8E1A-D695F19CB022}" type="datetimeFigureOut">
              <a:rPr lang="it-IT" smtClean="0"/>
              <a:t>20/05/2022</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8A2C9562-49E2-4B46-8C4B-60C06EADAB62}" type="slidenum">
              <a:rPr lang="it-IT" smtClean="0"/>
              <a:t>‹N›</a:t>
            </a:fld>
            <a:endParaRPr lang="it-IT"/>
          </a:p>
        </p:txBody>
      </p:sp>
    </p:spTree>
    <p:extLst>
      <p:ext uri="{BB962C8B-B14F-4D97-AF65-F5344CB8AC3E}">
        <p14:creationId xmlns:p14="http://schemas.microsoft.com/office/powerpoint/2010/main" val="21558079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it-IT" smtClean="0"/>
              <a:t>Fare clic per modificare lo stile del titolo</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Date Placeholder 4"/>
          <p:cNvSpPr>
            <a:spLocks noGrp="1"/>
          </p:cNvSpPr>
          <p:nvPr>
            <p:ph type="dt" sz="half" idx="10"/>
          </p:nvPr>
        </p:nvSpPr>
        <p:spPr/>
        <p:txBody>
          <a:bodyPr/>
          <a:lstStyle/>
          <a:p>
            <a:fld id="{B8C497F6-327E-4337-8E1A-D695F19CB022}" type="datetimeFigureOut">
              <a:rPr lang="it-IT" smtClean="0"/>
              <a:t>20/05/2022</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8A2C9562-49E2-4B46-8C4B-60C06EADAB62}" type="slidenum">
              <a:rPr lang="it-IT" smtClean="0"/>
              <a:t>‹N›</a:t>
            </a:fld>
            <a:endParaRPr lang="it-IT"/>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654059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it-IT" smtClean="0"/>
              <a:t>Fare clic per modificare lo stile del titolo</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smtClean="0"/>
              <a:t>Fare clic sull'icona per inserire un'immagine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Date Placeholder 4"/>
          <p:cNvSpPr>
            <a:spLocks noGrp="1"/>
          </p:cNvSpPr>
          <p:nvPr>
            <p:ph type="dt" sz="half" idx="10"/>
          </p:nvPr>
        </p:nvSpPr>
        <p:spPr/>
        <p:txBody>
          <a:bodyPr/>
          <a:lstStyle/>
          <a:p>
            <a:fld id="{B8C497F6-327E-4337-8E1A-D695F19CB022}" type="datetimeFigureOut">
              <a:rPr lang="it-IT" smtClean="0"/>
              <a:t>20/05/2022</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8A2C9562-49E2-4B46-8C4B-60C06EADAB62}" type="slidenum">
              <a:rPr lang="it-IT" smtClean="0"/>
              <a:t>‹N›</a:t>
            </a:fld>
            <a:endParaRPr lang="it-IT"/>
          </a:p>
        </p:txBody>
      </p:sp>
    </p:spTree>
    <p:extLst>
      <p:ext uri="{BB962C8B-B14F-4D97-AF65-F5344CB8AC3E}">
        <p14:creationId xmlns:p14="http://schemas.microsoft.com/office/powerpoint/2010/main" val="28074950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it-IT" smtClean="0"/>
              <a:t>Fare clic per modificare lo stile del titolo</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8C497F6-327E-4337-8E1A-D695F19CB022}" type="datetimeFigureOut">
              <a:rPr lang="it-IT" smtClean="0"/>
              <a:t>20/05/2022</a:t>
            </a:fld>
            <a:endParaRPr lang="it-IT"/>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it-IT"/>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8A2C9562-49E2-4B46-8C4B-60C06EADAB62}" type="slidenum">
              <a:rPr lang="it-IT" smtClean="0"/>
              <a:t>‹N›</a:t>
            </a:fld>
            <a:endParaRPr lang="it-IT"/>
          </a:p>
        </p:txBody>
      </p:sp>
    </p:spTree>
    <p:extLst>
      <p:ext uri="{BB962C8B-B14F-4D97-AF65-F5344CB8AC3E}">
        <p14:creationId xmlns:p14="http://schemas.microsoft.com/office/powerpoint/2010/main" val="1552266083"/>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1371600" y="1228725"/>
            <a:ext cx="9448800" cy="2399776"/>
          </a:xfrm>
        </p:spPr>
        <p:txBody>
          <a:bodyPr>
            <a:noAutofit/>
          </a:bodyPr>
          <a:lstStyle/>
          <a:p>
            <a:r>
              <a:rPr lang="it-IT" sz="3600" b="1" dirty="0" smtClean="0"/>
              <a:t>L’ACCESSO ALLE BANCHE DATI DELL’AMMINISTRAZIONE FINANZIARIA.</a:t>
            </a:r>
            <a:endParaRPr lang="it-IT" sz="2800" dirty="0"/>
          </a:p>
        </p:txBody>
      </p:sp>
      <p:sp>
        <p:nvSpPr>
          <p:cNvPr id="3" name="Sottotitolo 2"/>
          <p:cNvSpPr>
            <a:spLocks noGrp="1"/>
          </p:cNvSpPr>
          <p:nvPr>
            <p:ph type="subTitle" idx="1"/>
          </p:nvPr>
        </p:nvSpPr>
        <p:spPr/>
        <p:txBody>
          <a:bodyPr>
            <a:normAutofit fontScale="92500" lnSpcReduction="10000"/>
          </a:bodyPr>
          <a:lstStyle/>
          <a:p>
            <a:r>
              <a:rPr lang="it-IT" sz="2400" dirty="0"/>
              <a:t>Sala del Consiglio dell’Ordine degli Avvocati di Vicenza</a:t>
            </a:r>
          </a:p>
          <a:p>
            <a:r>
              <a:rPr lang="it-IT" sz="2400" dirty="0" smtClean="0"/>
              <a:t>Vicenza, Piazzetta </a:t>
            </a:r>
            <a:r>
              <a:rPr lang="it-IT" sz="2400" dirty="0"/>
              <a:t>Gualdi </a:t>
            </a:r>
            <a:r>
              <a:rPr lang="it-IT" sz="2400" dirty="0" smtClean="0"/>
              <a:t>7 – 20/05/2022</a:t>
            </a:r>
            <a:endParaRPr lang="it-IT" sz="2400" dirty="0"/>
          </a:p>
          <a:p>
            <a:r>
              <a:rPr lang="it-IT" sz="2400" b="1" dirty="0" smtClean="0"/>
              <a:t>avv. Dario </a:t>
            </a:r>
            <a:r>
              <a:rPr lang="it-IT" sz="2400" b="1" dirty="0"/>
              <a:t>M</a:t>
            </a:r>
            <a:r>
              <a:rPr lang="it-IT" sz="2400" b="1" dirty="0" smtClean="0"/>
              <a:t>eneguzzo</a:t>
            </a:r>
            <a:endParaRPr lang="it-IT" sz="2400" b="1" dirty="0"/>
          </a:p>
        </p:txBody>
      </p:sp>
    </p:spTree>
    <p:extLst>
      <p:ext uri="{BB962C8B-B14F-4D97-AF65-F5344CB8AC3E}">
        <p14:creationId xmlns:p14="http://schemas.microsoft.com/office/powerpoint/2010/main" val="3596183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r>
              <a:rPr lang="it-IT" sz="3200" dirty="0" smtClean="0"/>
              <a:t>STRUMENTI DI ACQUISIZIONE PROBATORIA</a:t>
            </a:r>
            <a:br>
              <a:rPr lang="it-IT" sz="3200" dirty="0" smtClean="0"/>
            </a:br>
            <a:r>
              <a:rPr lang="it-IT" sz="3200" dirty="0" smtClean="0"/>
              <a:t>DEL DIRITTO PROCESSUALE CIVILE</a:t>
            </a:r>
            <a:endParaRPr lang="it-IT" sz="3200" dirty="0"/>
          </a:p>
        </p:txBody>
      </p:sp>
      <p:sp>
        <p:nvSpPr>
          <p:cNvPr id="3" name="Segnaposto contenuto 2"/>
          <p:cNvSpPr>
            <a:spLocks noGrp="1"/>
          </p:cNvSpPr>
          <p:nvPr>
            <p:ph idx="1"/>
          </p:nvPr>
        </p:nvSpPr>
        <p:spPr>
          <a:xfrm>
            <a:off x="1295401" y="2556931"/>
            <a:ext cx="9601196" cy="3529543"/>
          </a:xfrm>
        </p:spPr>
        <p:txBody>
          <a:bodyPr>
            <a:normAutofit/>
          </a:bodyPr>
          <a:lstStyle/>
          <a:p>
            <a:pPr marL="457200" indent="-457200">
              <a:buFont typeface="+mj-lt"/>
              <a:buAutoNum type="arabicPeriod"/>
            </a:pPr>
            <a:r>
              <a:rPr lang="it-IT" dirty="0"/>
              <a:t>D</a:t>
            </a:r>
            <a:r>
              <a:rPr lang="it-IT" dirty="0" smtClean="0"/>
              <a:t>isciplina </a:t>
            </a:r>
            <a:r>
              <a:rPr lang="it-IT" u="sng" dirty="0"/>
              <a:t>generale</a:t>
            </a:r>
            <a:r>
              <a:rPr lang="it-IT" dirty="0"/>
              <a:t> tesa all’esibizione di documenti </a:t>
            </a:r>
            <a:r>
              <a:rPr lang="it-IT" i="1" dirty="0"/>
              <a:t>ex</a:t>
            </a:r>
            <a:r>
              <a:rPr lang="it-IT" dirty="0"/>
              <a:t> artt. 210, 211 e 213 c.p.c.;</a:t>
            </a:r>
          </a:p>
          <a:p>
            <a:pPr marL="457200" indent="-457200">
              <a:buFont typeface="+mj-lt"/>
              <a:buAutoNum type="arabicPeriod"/>
            </a:pPr>
            <a:r>
              <a:rPr lang="it-IT" dirty="0" smtClean="0"/>
              <a:t>Disciplina </a:t>
            </a:r>
            <a:r>
              <a:rPr lang="it-IT" u="sng" dirty="0"/>
              <a:t>specifica</a:t>
            </a:r>
            <a:r>
              <a:rPr lang="it-IT" dirty="0"/>
              <a:t> in materia di ricostruzione delle finanze nella materia del diritto di famiglia, data dal combinato disposto degli artt. </a:t>
            </a:r>
            <a:r>
              <a:rPr lang="it-IT" i="1" dirty="0"/>
              <a:t>492-bis</a:t>
            </a:r>
            <a:r>
              <a:rPr lang="it-IT" dirty="0"/>
              <a:t> c.p.c. e 155-</a:t>
            </a:r>
            <a:r>
              <a:rPr lang="it-IT" i="1" dirty="0"/>
              <a:t>sexies</a:t>
            </a:r>
            <a:r>
              <a:rPr lang="it-IT" dirty="0"/>
              <a:t> </a:t>
            </a:r>
            <a:r>
              <a:rPr lang="it-IT" dirty="0" err="1"/>
              <a:t>disp</a:t>
            </a:r>
            <a:r>
              <a:rPr lang="it-IT" dirty="0"/>
              <a:t>. att. c.p.c.</a:t>
            </a:r>
          </a:p>
        </p:txBody>
      </p:sp>
    </p:spTree>
    <p:extLst>
      <p:ext uri="{BB962C8B-B14F-4D97-AF65-F5344CB8AC3E}">
        <p14:creationId xmlns:p14="http://schemas.microsoft.com/office/powerpoint/2010/main" val="366148090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r>
              <a:rPr lang="it-IT" sz="3200" dirty="0" smtClean="0"/>
              <a:t>GLI STRUMENTI DI RICERCA DI INFORMAZIONI PATRIMONIALI CON MODALITÀ TELEMATICHE</a:t>
            </a:r>
            <a:endParaRPr lang="it-IT" sz="3200" dirty="0"/>
          </a:p>
        </p:txBody>
      </p:sp>
      <p:sp>
        <p:nvSpPr>
          <p:cNvPr id="3" name="Segnaposto contenuto 2"/>
          <p:cNvSpPr>
            <a:spLocks noGrp="1"/>
          </p:cNvSpPr>
          <p:nvPr>
            <p:ph idx="1"/>
          </p:nvPr>
        </p:nvSpPr>
        <p:spPr>
          <a:xfrm>
            <a:off x="942975" y="2556931"/>
            <a:ext cx="10172700" cy="3672419"/>
          </a:xfrm>
        </p:spPr>
        <p:txBody>
          <a:bodyPr>
            <a:normAutofit lnSpcReduction="10000"/>
          </a:bodyPr>
          <a:lstStyle/>
          <a:p>
            <a:r>
              <a:rPr lang="it-IT" b="1" dirty="0" smtClean="0"/>
              <a:t>Art. 492-</a:t>
            </a:r>
            <a:r>
              <a:rPr lang="it-IT" b="1" i="1" dirty="0" smtClean="0"/>
              <a:t>bis</a:t>
            </a:r>
            <a:r>
              <a:rPr lang="it-IT" b="1" dirty="0" smtClean="0"/>
              <a:t> c.p.c.</a:t>
            </a:r>
          </a:p>
          <a:p>
            <a:pPr lvl="1"/>
            <a:r>
              <a:rPr lang="it-IT" dirty="0" smtClean="0"/>
              <a:t>Rubricato </a:t>
            </a:r>
            <a:r>
              <a:rPr lang="it-IT" i="1" dirty="0" smtClean="0"/>
              <a:t>Ricerca con modalità telematiche dei beni da pignorare</a:t>
            </a:r>
            <a:r>
              <a:rPr lang="it-IT" dirty="0" smtClean="0"/>
              <a:t>.</a:t>
            </a:r>
          </a:p>
          <a:p>
            <a:pPr lvl="1"/>
            <a:r>
              <a:rPr lang="it-IT" dirty="0" smtClean="0"/>
              <a:t>Su istanza del creditore, previa autorizzazione del Presidente del Tribunale.</a:t>
            </a:r>
          </a:p>
          <a:p>
            <a:r>
              <a:rPr lang="it-IT" b="1" dirty="0"/>
              <a:t>Art. </a:t>
            </a:r>
            <a:r>
              <a:rPr lang="it-IT" b="1" dirty="0" smtClean="0"/>
              <a:t>155-</a:t>
            </a:r>
            <a:r>
              <a:rPr lang="it-IT" b="1" i="1" dirty="0" smtClean="0"/>
              <a:t>sexies</a:t>
            </a:r>
            <a:r>
              <a:rPr lang="it-IT" b="1" dirty="0" smtClean="0"/>
              <a:t> </a:t>
            </a:r>
            <a:r>
              <a:rPr lang="it-IT" b="1" dirty="0" err="1" smtClean="0"/>
              <a:t>disp</a:t>
            </a:r>
            <a:r>
              <a:rPr lang="it-IT" b="1" dirty="0" smtClean="0"/>
              <a:t>. att. c.p.c</a:t>
            </a:r>
            <a:r>
              <a:rPr lang="it-IT" b="1" dirty="0"/>
              <a:t>.</a:t>
            </a:r>
          </a:p>
          <a:p>
            <a:pPr lvl="1"/>
            <a:r>
              <a:rPr lang="it-IT" dirty="0" smtClean="0"/>
              <a:t>Rubricato </a:t>
            </a:r>
            <a:r>
              <a:rPr lang="it-IT" i="1" dirty="0" smtClean="0"/>
              <a:t>Ulteriori casi di applicazione delle disposizioni per la ricerca </a:t>
            </a:r>
            <a:r>
              <a:rPr lang="it-IT" i="1" dirty="0"/>
              <a:t>con modalità telematiche dei beni da pignorare</a:t>
            </a:r>
            <a:r>
              <a:rPr lang="it-IT" dirty="0"/>
              <a:t>.</a:t>
            </a:r>
          </a:p>
          <a:p>
            <a:pPr lvl="1"/>
            <a:r>
              <a:rPr lang="it-IT" dirty="0" smtClean="0"/>
              <a:t>Estende l’istituto alla ricostruzione della situazione patrimoniale nei procedimenti in materia di famiglia, previa </a:t>
            </a:r>
            <a:r>
              <a:rPr lang="it-IT" dirty="0"/>
              <a:t>autorizzazione del </a:t>
            </a:r>
            <a:r>
              <a:rPr lang="it-IT" dirty="0" smtClean="0"/>
              <a:t>giudice del procedimento.</a:t>
            </a:r>
          </a:p>
          <a:p>
            <a:pPr marL="0" indent="0">
              <a:buNone/>
            </a:pPr>
            <a:r>
              <a:rPr lang="it-IT" dirty="0" smtClean="0"/>
              <a:t>Introdotti </a:t>
            </a:r>
            <a:r>
              <a:rPr lang="it-IT" dirty="0"/>
              <a:t>con </a:t>
            </a:r>
            <a:r>
              <a:rPr lang="it-IT" dirty="0" err="1"/>
              <a:t>d.l.</a:t>
            </a:r>
            <a:r>
              <a:rPr lang="it-IT" dirty="0"/>
              <a:t> 132/2014, </a:t>
            </a:r>
            <a:r>
              <a:rPr lang="it-IT" dirty="0" err="1"/>
              <a:t>conv</a:t>
            </a:r>
            <a:r>
              <a:rPr lang="it-IT" dirty="0"/>
              <a:t>. in l. 162/2014 e successivamente modificati</a:t>
            </a:r>
            <a:r>
              <a:rPr lang="it-IT" dirty="0" smtClean="0"/>
              <a:t>.</a:t>
            </a:r>
            <a:endParaRPr lang="it-IT" dirty="0"/>
          </a:p>
        </p:txBody>
      </p:sp>
    </p:spTree>
    <p:extLst>
      <p:ext uri="{BB962C8B-B14F-4D97-AF65-F5344CB8AC3E}">
        <p14:creationId xmlns:p14="http://schemas.microsoft.com/office/powerpoint/2010/main" val="21310233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r>
              <a:rPr lang="it-IT" sz="3200" dirty="0" smtClean="0"/>
              <a:t>IL DEFERIMENTO ALL’ADUNANZA PLENARIA</a:t>
            </a:r>
            <a:endParaRPr lang="it-IT" sz="3200" dirty="0"/>
          </a:p>
        </p:txBody>
      </p:sp>
      <p:sp>
        <p:nvSpPr>
          <p:cNvPr id="3" name="Segnaposto contenuto 2"/>
          <p:cNvSpPr>
            <a:spLocks noGrp="1"/>
          </p:cNvSpPr>
          <p:nvPr>
            <p:ph idx="1"/>
          </p:nvPr>
        </p:nvSpPr>
        <p:spPr>
          <a:xfrm>
            <a:off x="1295401" y="2556931"/>
            <a:ext cx="9601196" cy="3529543"/>
          </a:xfrm>
        </p:spPr>
        <p:txBody>
          <a:bodyPr>
            <a:normAutofit/>
          </a:bodyPr>
          <a:lstStyle/>
          <a:p>
            <a:pPr marL="0" indent="0">
              <a:buNone/>
            </a:pPr>
            <a:r>
              <a:rPr lang="it-IT" dirty="0" smtClean="0"/>
              <a:t>In primo grado, il TAR Salerno </a:t>
            </a:r>
            <a:r>
              <a:rPr lang="it-IT" dirty="0"/>
              <a:t>accoglieva il </a:t>
            </a:r>
            <a:r>
              <a:rPr lang="it-IT" dirty="0" smtClean="0"/>
              <a:t>ricorso del coniuge che non aveva ottenuto l’accesso, </a:t>
            </a:r>
            <a:r>
              <a:rPr lang="it-IT" dirty="0"/>
              <a:t>rilevando che in pendenza del giudizio di separazione o di divorzio l’accesso alla documentazione fiscale, reddituale, patrimoniale e finanziaria dell’altro coniuge doveva ritenersi «</a:t>
            </a:r>
            <a:r>
              <a:rPr lang="it-IT" i="1" dirty="0"/>
              <a:t>oggettivamente utile</a:t>
            </a:r>
            <a:r>
              <a:rPr lang="it-IT" dirty="0"/>
              <a:t>» al perseguimento del fine di </a:t>
            </a:r>
            <a:r>
              <a:rPr lang="it-IT" dirty="0" smtClean="0"/>
              <a:t>tutela.</a:t>
            </a:r>
          </a:p>
          <a:p>
            <a:pPr marL="0" indent="0">
              <a:buNone/>
            </a:pPr>
            <a:r>
              <a:rPr lang="it-IT" dirty="0" smtClean="0"/>
              <a:t>In grado d’appello, con l’</a:t>
            </a:r>
            <a:r>
              <a:rPr lang="it-IT" dirty="0" err="1" smtClean="0"/>
              <a:t>ord</a:t>
            </a:r>
            <a:r>
              <a:rPr lang="it-IT" dirty="0" smtClean="0"/>
              <a:t>., Sez. IV, 04 febbraio 2020, n. 890, il Consiglio di Stato rimetteva la questione all’Adunanza Plenaria, rilevando un contrasto giurisprudenziale in materia.</a:t>
            </a:r>
            <a:endParaRPr lang="it-IT" dirty="0"/>
          </a:p>
        </p:txBody>
      </p:sp>
    </p:spTree>
    <p:extLst>
      <p:ext uri="{BB962C8B-B14F-4D97-AF65-F5344CB8AC3E}">
        <p14:creationId xmlns:p14="http://schemas.microsoft.com/office/powerpoint/2010/main" val="26085528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r>
              <a:rPr lang="it-IT" sz="3200" dirty="0" smtClean="0"/>
              <a:t>ARGOMENTI </a:t>
            </a:r>
            <a:r>
              <a:rPr lang="it-IT" sz="3200" b="1" dirty="0" smtClean="0">
                <a:solidFill>
                  <a:srgbClr val="92D050"/>
                </a:solidFill>
              </a:rPr>
              <a:t>A FAVORE</a:t>
            </a:r>
            <a:r>
              <a:rPr lang="it-IT" sz="3200" dirty="0" smtClean="0"/>
              <a:t> DELL’ACCESSO AGLI ATTI</a:t>
            </a:r>
            <a:endParaRPr lang="it-IT" sz="3200" dirty="0"/>
          </a:p>
        </p:txBody>
      </p:sp>
      <p:sp>
        <p:nvSpPr>
          <p:cNvPr id="3" name="Segnaposto contenuto 2"/>
          <p:cNvSpPr>
            <a:spLocks noGrp="1"/>
          </p:cNvSpPr>
          <p:nvPr>
            <p:ph idx="1"/>
          </p:nvPr>
        </p:nvSpPr>
        <p:spPr>
          <a:xfrm>
            <a:off x="1295401" y="2556931"/>
            <a:ext cx="9601196" cy="3529543"/>
          </a:xfrm>
        </p:spPr>
        <p:txBody>
          <a:bodyPr>
            <a:normAutofit fontScale="77500" lnSpcReduction="20000"/>
          </a:bodyPr>
          <a:lstStyle/>
          <a:p>
            <a:r>
              <a:rPr lang="it-IT" dirty="0" smtClean="0"/>
              <a:t>Rapporto </a:t>
            </a:r>
            <a:r>
              <a:rPr lang="it-IT" dirty="0"/>
              <a:t>di concorrenza (anche cumulativa) e di </a:t>
            </a:r>
            <a:r>
              <a:rPr lang="it-IT" dirty="0" smtClean="0"/>
              <a:t>complementarietà tra accesso agli atti ed istituti </a:t>
            </a:r>
            <a:r>
              <a:rPr lang="it-IT" dirty="0" err="1" smtClean="0"/>
              <a:t>processualcivilistici</a:t>
            </a:r>
            <a:r>
              <a:rPr lang="it-IT" dirty="0" smtClean="0"/>
              <a:t>;</a:t>
            </a:r>
            <a:endParaRPr lang="it-IT" dirty="0"/>
          </a:p>
          <a:p>
            <a:r>
              <a:rPr lang="it-IT" dirty="0" smtClean="0"/>
              <a:t>Accesso </a:t>
            </a:r>
            <a:r>
              <a:rPr lang="it-IT" dirty="0"/>
              <a:t>agli atti </a:t>
            </a:r>
            <a:r>
              <a:rPr lang="it-IT" dirty="0" smtClean="0"/>
              <a:t>come principio </a:t>
            </a:r>
            <a:r>
              <a:rPr lang="it-IT" dirty="0"/>
              <a:t>generale dell’attività amministrativa, senza “zone franche</a:t>
            </a:r>
            <a:r>
              <a:rPr lang="it-IT" dirty="0" smtClean="0"/>
              <a:t>”;</a:t>
            </a:r>
            <a:endParaRPr lang="it-IT" dirty="0"/>
          </a:p>
          <a:p>
            <a:r>
              <a:rPr lang="it-IT" dirty="0"/>
              <a:t>T</a:t>
            </a:r>
            <a:r>
              <a:rPr lang="it-IT" dirty="0" smtClean="0"/>
              <a:t>utela </a:t>
            </a:r>
            <a:r>
              <a:rPr lang="it-IT" dirty="0"/>
              <a:t>dei diritti fondamentali dei familiari, in particolare dei figli </a:t>
            </a:r>
            <a:r>
              <a:rPr lang="it-IT" dirty="0" smtClean="0"/>
              <a:t>minorenni (art</a:t>
            </a:r>
            <a:r>
              <a:rPr lang="it-IT" dirty="0"/>
              <a:t>. 5 </a:t>
            </a:r>
            <a:r>
              <a:rPr lang="it-IT" dirty="0" err="1"/>
              <a:t>Prot</a:t>
            </a:r>
            <a:r>
              <a:rPr lang="it-IT" dirty="0"/>
              <a:t>. </a:t>
            </a:r>
            <a:r>
              <a:rPr lang="it-IT" dirty="0" err="1"/>
              <a:t>addiz</a:t>
            </a:r>
            <a:r>
              <a:rPr lang="it-IT" dirty="0"/>
              <a:t>. n. 7 </a:t>
            </a:r>
            <a:r>
              <a:rPr lang="it-IT" dirty="0" smtClean="0"/>
              <a:t>CEDU </a:t>
            </a:r>
            <a:r>
              <a:rPr lang="it-IT" dirty="0"/>
              <a:t>e artt. 29-30 </a:t>
            </a:r>
            <a:r>
              <a:rPr lang="it-IT" dirty="0" err="1"/>
              <a:t>Cost</a:t>
            </a:r>
            <a:r>
              <a:rPr lang="it-IT" dirty="0"/>
              <a:t>.), nonché del principio di uguale trattamento giuridico dei coniugi;</a:t>
            </a:r>
          </a:p>
          <a:p>
            <a:r>
              <a:rPr lang="it-IT" dirty="0" smtClean="0"/>
              <a:t>Accesso agli atti ammesso nelle altre materie anche in pendenza di un giudizio civile </a:t>
            </a:r>
            <a:r>
              <a:rPr lang="it-IT" i="1" dirty="0" smtClean="0"/>
              <a:t>(</a:t>
            </a:r>
            <a:r>
              <a:rPr lang="fr-FR" i="1" dirty="0" err="1" smtClean="0"/>
              <a:t>sentt</a:t>
            </a:r>
            <a:r>
              <a:rPr lang="fr-FR" i="1" dirty="0"/>
              <a:t>. Cons. St., </a:t>
            </a:r>
            <a:r>
              <a:rPr lang="fr-FR" i="1" dirty="0" err="1"/>
              <a:t>Sez</a:t>
            </a:r>
            <a:r>
              <a:rPr lang="fr-FR" i="1" dirty="0"/>
              <a:t>. VI, 15 novembre 2018, n. 6444; 21 </a:t>
            </a:r>
            <a:r>
              <a:rPr lang="fr-FR" i="1" dirty="0" err="1"/>
              <a:t>marzo</a:t>
            </a:r>
            <a:r>
              <a:rPr lang="fr-FR" i="1" dirty="0"/>
              <a:t> 2018, n. 1805</a:t>
            </a:r>
            <a:r>
              <a:rPr lang="it-IT" i="1" dirty="0" smtClean="0"/>
              <a:t>)</a:t>
            </a:r>
            <a:r>
              <a:rPr lang="it-IT" dirty="0" smtClean="0"/>
              <a:t>;</a:t>
            </a:r>
            <a:endParaRPr lang="it-IT" dirty="0"/>
          </a:p>
          <a:p>
            <a:r>
              <a:rPr lang="it-IT" dirty="0" smtClean="0"/>
              <a:t>Dissuasione dai </a:t>
            </a:r>
            <a:r>
              <a:rPr lang="it-IT" dirty="0"/>
              <a:t>“ricorsi al buio” e, quindi, </a:t>
            </a:r>
            <a:r>
              <a:rPr lang="it-IT" dirty="0" smtClean="0"/>
              <a:t>deflazione del </a:t>
            </a:r>
            <a:r>
              <a:rPr lang="it-IT" dirty="0"/>
              <a:t>contenzioso;</a:t>
            </a:r>
          </a:p>
          <a:p>
            <a:r>
              <a:rPr lang="it-IT" dirty="0" smtClean="0"/>
              <a:t>Superamento dell’atteggiamento non collaborativo della controparte nel giudizio civile.</a:t>
            </a:r>
          </a:p>
          <a:p>
            <a:pPr marL="0" indent="0">
              <a:buNone/>
            </a:pPr>
            <a:r>
              <a:rPr lang="it-IT" i="1" dirty="0" smtClean="0"/>
              <a:t>(</a:t>
            </a:r>
            <a:r>
              <a:rPr lang="en-US" i="1" dirty="0" smtClean="0"/>
              <a:t>Sentt</a:t>
            </a:r>
            <a:r>
              <a:rPr lang="en-US" i="1" dirty="0"/>
              <a:t>. Cons. St</a:t>
            </a:r>
            <a:r>
              <a:rPr lang="en-US" i="1" dirty="0" smtClean="0"/>
              <a:t>., </a:t>
            </a:r>
            <a:r>
              <a:rPr lang="en-US" i="1" dirty="0" err="1" smtClean="0"/>
              <a:t>Sez</a:t>
            </a:r>
            <a:r>
              <a:rPr lang="en-US" i="1" dirty="0" smtClean="0"/>
              <a:t>. IV, 14 </a:t>
            </a:r>
            <a:r>
              <a:rPr lang="en-US" i="1" dirty="0" err="1" smtClean="0"/>
              <a:t>maggio</a:t>
            </a:r>
            <a:r>
              <a:rPr lang="en-US" i="1" dirty="0" smtClean="0"/>
              <a:t> 2014, n. 2472; 29 </a:t>
            </a:r>
            <a:r>
              <a:rPr lang="en-US" i="1" dirty="0" err="1" smtClean="0"/>
              <a:t>luglio</a:t>
            </a:r>
            <a:r>
              <a:rPr lang="en-US" i="1" dirty="0" smtClean="0"/>
              <a:t> 2019, n. 5347; 27 </a:t>
            </a:r>
            <a:r>
              <a:rPr lang="en-US" i="1" dirty="0" err="1" smtClean="0"/>
              <a:t>agosto</a:t>
            </a:r>
            <a:r>
              <a:rPr lang="en-US" i="1" dirty="0" smtClean="0"/>
              <a:t> 2019, n. 5910)</a:t>
            </a:r>
            <a:endParaRPr lang="it-IT" i="1" dirty="0"/>
          </a:p>
        </p:txBody>
      </p:sp>
    </p:spTree>
    <p:extLst>
      <p:ext uri="{BB962C8B-B14F-4D97-AF65-F5344CB8AC3E}">
        <p14:creationId xmlns:p14="http://schemas.microsoft.com/office/powerpoint/2010/main" val="400153469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r>
              <a:rPr lang="it-IT" sz="3200" dirty="0" smtClean="0"/>
              <a:t>ARGOMENTI </a:t>
            </a:r>
            <a:r>
              <a:rPr lang="it-IT" sz="3200" b="1" dirty="0" smtClean="0">
                <a:solidFill>
                  <a:srgbClr val="FF0000"/>
                </a:solidFill>
              </a:rPr>
              <a:t>CONTRARI</a:t>
            </a:r>
            <a:r>
              <a:rPr lang="it-IT" sz="3200" dirty="0" smtClean="0">
                <a:solidFill>
                  <a:srgbClr val="FF0000"/>
                </a:solidFill>
              </a:rPr>
              <a:t> </a:t>
            </a:r>
            <a:r>
              <a:rPr lang="it-IT" sz="3200" dirty="0" smtClean="0"/>
              <a:t>ALL’ACCESSO AGLI ATTI</a:t>
            </a:r>
            <a:endParaRPr lang="it-IT" sz="3200" dirty="0"/>
          </a:p>
        </p:txBody>
      </p:sp>
      <p:sp>
        <p:nvSpPr>
          <p:cNvPr id="3" name="Segnaposto contenuto 2"/>
          <p:cNvSpPr>
            <a:spLocks noGrp="1"/>
          </p:cNvSpPr>
          <p:nvPr>
            <p:ph idx="1"/>
          </p:nvPr>
        </p:nvSpPr>
        <p:spPr>
          <a:xfrm>
            <a:off x="1295401" y="2556931"/>
            <a:ext cx="9601196" cy="3529543"/>
          </a:xfrm>
        </p:spPr>
        <p:txBody>
          <a:bodyPr>
            <a:normAutofit fontScale="92500" lnSpcReduction="20000"/>
          </a:bodyPr>
          <a:lstStyle/>
          <a:p>
            <a:r>
              <a:rPr lang="it-IT" dirty="0" smtClean="0"/>
              <a:t>Superfluità dell’accesso </a:t>
            </a:r>
            <a:r>
              <a:rPr lang="it-IT" dirty="0"/>
              <a:t>agli </a:t>
            </a:r>
            <a:r>
              <a:rPr lang="it-IT" dirty="0" smtClean="0"/>
              <a:t>atti a fronte degli istituti </a:t>
            </a:r>
            <a:r>
              <a:rPr lang="it-IT" dirty="0" err="1" smtClean="0"/>
              <a:t>processualcivilistici</a:t>
            </a:r>
            <a:r>
              <a:rPr lang="it-IT" dirty="0" smtClean="0"/>
              <a:t>;</a:t>
            </a:r>
            <a:endParaRPr lang="it-IT" dirty="0"/>
          </a:p>
          <a:p>
            <a:r>
              <a:rPr lang="it-IT" dirty="0" smtClean="0"/>
              <a:t>Tutela del </a:t>
            </a:r>
            <a:r>
              <a:rPr lang="it-IT" dirty="0"/>
              <a:t>diritto di difesa e </a:t>
            </a:r>
            <a:r>
              <a:rPr lang="it-IT" dirty="0" smtClean="0"/>
              <a:t>del </a:t>
            </a:r>
            <a:r>
              <a:rPr lang="it-IT" dirty="0"/>
              <a:t>contraddittorio di entrambe le parti, altrimenti il coniuge che subisca l’accesso dovrebbe difendersi quale controinteressato innanzi alla P.A</a:t>
            </a:r>
            <a:r>
              <a:rPr lang="it-IT" dirty="0" smtClean="0"/>
              <a:t>., senza che il giudice possa compiere il vaglio di ammissibilità e rilevanza;</a:t>
            </a:r>
            <a:endParaRPr lang="it-IT" dirty="0"/>
          </a:p>
          <a:p>
            <a:r>
              <a:rPr lang="it-IT" dirty="0" smtClean="0"/>
              <a:t>Rischio di </a:t>
            </a:r>
            <a:r>
              <a:rPr lang="it-IT" dirty="0"/>
              <a:t>“aggiramento” delle norme sull’acquisizione delle prove;</a:t>
            </a:r>
          </a:p>
          <a:p>
            <a:r>
              <a:rPr lang="it-IT" dirty="0" smtClean="0"/>
              <a:t>Nel contenzioso familiare, assenza della </a:t>
            </a:r>
            <a:r>
              <a:rPr lang="it-IT" dirty="0"/>
              <a:t>«</a:t>
            </a:r>
            <a:r>
              <a:rPr lang="it-IT" i="1" dirty="0"/>
              <a:t>rilevante finalità di pubblico </a:t>
            </a:r>
            <a:r>
              <a:rPr lang="it-IT" i="1" dirty="0" smtClean="0"/>
              <a:t>interesse</a:t>
            </a:r>
            <a:r>
              <a:rPr lang="it-IT" dirty="0" smtClean="0"/>
              <a:t>» e dello scopo di </a:t>
            </a:r>
            <a:r>
              <a:rPr lang="it-IT" dirty="0"/>
              <a:t>«</a:t>
            </a:r>
            <a:r>
              <a:rPr lang="it-IT" i="1" dirty="0"/>
              <a:t>favorire la partecipazione</a:t>
            </a:r>
            <a:r>
              <a:rPr lang="it-IT" dirty="0"/>
              <a:t>» del privato all’attività della P.A</a:t>
            </a:r>
            <a:r>
              <a:rPr lang="it-IT" dirty="0" smtClean="0"/>
              <a:t>. e di «</a:t>
            </a:r>
            <a:r>
              <a:rPr lang="it-IT" i="1" dirty="0" smtClean="0"/>
              <a:t>assicurarne </a:t>
            </a:r>
            <a:r>
              <a:rPr lang="it-IT" i="1" dirty="0"/>
              <a:t>l’imparzialità e la trasparenza</a:t>
            </a:r>
            <a:r>
              <a:rPr lang="it-IT" dirty="0"/>
              <a:t>» (art. 22, co. 2 l. 241/1990).</a:t>
            </a:r>
          </a:p>
          <a:p>
            <a:endParaRPr lang="it-IT" dirty="0" smtClean="0"/>
          </a:p>
          <a:p>
            <a:pPr marL="0" indent="0">
              <a:buNone/>
            </a:pPr>
            <a:r>
              <a:rPr lang="it-IT" i="1" dirty="0" smtClean="0"/>
              <a:t>(</a:t>
            </a:r>
            <a:r>
              <a:rPr lang="en-US" i="1" dirty="0"/>
              <a:t>Sent. Cons. St., </a:t>
            </a:r>
            <a:r>
              <a:rPr lang="en-US" i="1" dirty="0" err="1"/>
              <a:t>Sez</a:t>
            </a:r>
            <a:r>
              <a:rPr lang="en-US" i="1" dirty="0"/>
              <a:t>. IV, 13 </a:t>
            </a:r>
            <a:r>
              <a:rPr lang="en-US" i="1" dirty="0" err="1"/>
              <a:t>luglio</a:t>
            </a:r>
            <a:r>
              <a:rPr lang="en-US" i="1" dirty="0"/>
              <a:t> 2017, n. 3461)</a:t>
            </a:r>
            <a:endParaRPr lang="it-IT" i="1" dirty="0"/>
          </a:p>
        </p:txBody>
      </p:sp>
    </p:spTree>
    <p:extLst>
      <p:ext uri="{BB962C8B-B14F-4D97-AF65-F5344CB8AC3E}">
        <p14:creationId xmlns:p14="http://schemas.microsoft.com/office/powerpoint/2010/main" val="305013173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r>
              <a:rPr lang="it-IT" sz="3200" dirty="0" smtClean="0"/>
              <a:t>NOZIONE DI DOCUMENTO AMMINISTRATIVO</a:t>
            </a:r>
            <a:endParaRPr lang="it-IT" sz="3200" dirty="0"/>
          </a:p>
        </p:txBody>
      </p:sp>
      <p:sp>
        <p:nvSpPr>
          <p:cNvPr id="3" name="Segnaposto contenuto 2"/>
          <p:cNvSpPr>
            <a:spLocks noGrp="1"/>
          </p:cNvSpPr>
          <p:nvPr>
            <p:ph idx="1"/>
          </p:nvPr>
        </p:nvSpPr>
        <p:spPr>
          <a:xfrm>
            <a:off x="985838" y="2556931"/>
            <a:ext cx="10186987" cy="3529543"/>
          </a:xfrm>
        </p:spPr>
        <p:txBody>
          <a:bodyPr>
            <a:normAutofit fontScale="85000" lnSpcReduction="10000"/>
          </a:bodyPr>
          <a:lstStyle/>
          <a:p>
            <a:pPr marL="0" indent="0">
              <a:buNone/>
            </a:pPr>
            <a:r>
              <a:rPr lang="it-IT" b="1" dirty="0"/>
              <a:t>Art. 22, co. 1, </a:t>
            </a:r>
            <a:r>
              <a:rPr lang="it-IT" b="1" dirty="0" err="1"/>
              <a:t>lett</a:t>
            </a:r>
            <a:r>
              <a:rPr lang="it-IT" b="1" dirty="0"/>
              <a:t>. </a:t>
            </a:r>
            <a:r>
              <a:rPr lang="it-IT" b="1" i="1" dirty="0"/>
              <a:t>d</a:t>
            </a:r>
            <a:r>
              <a:rPr lang="it-IT" b="1" dirty="0"/>
              <a:t> l. 241/1990</a:t>
            </a:r>
            <a:r>
              <a:rPr lang="it-IT" dirty="0"/>
              <a:t>: </a:t>
            </a:r>
            <a:r>
              <a:rPr lang="it-IT" dirty="0" smtClean="0"/>
              <a:t>“</a:t>
            </a:r>
            <a:r>
              <a:rPr lang="it-IT" i="1" dirty="0" smtClean="0"/>
              <a:t>Ogni </a:t>
            </a:r>
            <a:r>
              <a:rPr lang="it-IT" i="1" dirty="0"/>
              <a:t>rappresentazione grafica, fotocinematografica, elettromagnetica o di qualunque altra specie del contenuto di atti, anche interni o non relativi ad uno specifico procedimento, detenuti da una pubblica amministrazione e concernenti attività di pubblico interesse, indipendentemente dalla natura pubblicistica o privatistica della loro disciplina sostanziale</a:t>
            </a:r>
            <a:r>
              <a:rPr lang="it-IT" dirty="0" smtClean="0"/>
              <a:t>”.</a:t>
            </a:r>
          </a:p>
          <a:p>
            <a:pPr marL="0" indent="0">
              <a:buNone/>
            </a:pPr>
            <a:r>
              <a:rPr lang="it-IT" b="1" dirty="0" smtClean="0"/>
              <a:t>Art</a:t>
            </a:r>
            <a:r>
              <a:rPr lang="it-IT" b="1" dirty="0"/>
              <a:t>. 1, co. 1, </a:t>
            </a:r>
            <a:r>
              <a:rPr lang="it-IT" b="1" dirty="0" err="1"/>
              <a:t>lett</a:t>
            </a:r>
            <a:r>
              <a:rPr lang="it-IT" b="1" dirty="0"/>
              <a:t>. </a:t>
            </a:r>
            <a:r>
              <a:rPr lang="it-IT" b="1" i="1" dirty="0"/>
              <a:t>a</a:t>
            </a:r>
            <a:r>
              <a:rPr lang="it-IT" b="1" dirty="0"/>
              <a:t> </a:t>
            </a:r>
            <a:r>
              <a:rPr lang="it-IT" b="1" dirty="0" err="1"/>
              <a:t>d.P.R.</a:t>
            </a:r>
            <a:r>
              <a:rPr lang="it-IT" b="1" dirty="0"/>
              <a:t> 445/2000</a:t>
            </a:r>
            <a:r>
              <a:rPr lang="it-IT" dirty="0"/>
              <a:t>: </a:t>
            </a:r>
            <a:r>
              <a:rPr lang="it-IT" dirty="0" smtClean="0"/>
              <a:t>“</a:t>
            </a:r>
            <a:r>
              <a:rPr lang="it-IT" i="1" dirty="0" smtClean="0"/>
              <a:t>Ogni </a:t>
            </a:r>
            <a:r>
              <a:rPr lang="it-IT" i="1" dirty="0"/>
              <a:t>rappresentazione, comunque formata, del contenuto di atti, anche interni, delle pubbliche amministrazioni o, comunque, utilizzati ai fini dell’attività amministrativa. </a:t>
            </a:r>
            <a:r>
              <a:rPr lang="it-IT" i="1" dirty="0" smtClean="0"/>
              <a:t>…</a:t>
            </a:r>
            <a:r>
              <a:rPr lang="it-IT" dirty="0" smtClean="0"/>
              <a:t>”.</a:t>
            </a:r>
          </a:p>
          <a:p>
            <a:pPr marL="0" indent="0">
              <a:buNone/>
            </a:pPr>
            <a:r>
              <a:rPr lang="it-IT" b="1" dirty="0" smtClean="0"/>
              <a:t>Art</a:t>
            </a:r>
            <a:r>
              <a:rPr lang="it-IT" b="1" dirty="0"/>
              <a:t>. 2, co. 2 </a:t>
            </a:r>
            <a:r>
              <a:rPr lang="it-IT" b="1" dirty="0" err="1"/>
              <a:t>d.P.R.</a:t>
            </a:r>
            <a:r>
              <a:rPr lang="it-IT" b="1" dirty="0"/>
              <a:t> 184/2006</a:t>
            </a:r>
            <a:r>
              <a:rPr lang="it-IT" dirty="0"/>
              <a:t>: “</a:t>
            </a:r>
            <a:r>
              <a:rPr lang="it-IT" i="1" dirty="0"/>
              <a:t>Il diritto di accesso si esercita con riferimento ai documenti amministrativi materialmente esistenti al momento della richiesta e detenuti alla stessa data da una pubblica amministrazione, di cui all'articolo 22, comma 1, lettera e), della legge, nei confronti dell'autorità competente a formare l'atto conclusivo o a detenerlo stabilmente. La pubblica amministrazione non è tenuta ad elaborare dati in suo possesso al fine di soddisfare le richieste di accesso</a:t>
            </a:r>
            <a:r>
              <a:rPr lang="it-IT" dirty="0"/>
              <a:t>”.</a:t>
            </a:r>
          </a:p>
        </p:txBody>
      </p:sp>
    </p:spTree>
    <p:extLst>
      <p:ext uri="{BB962C8B-B14F-4D97-AF65-F5344CB8AC3E}">
        <p14:creationId xmlns:p14="http://schemas.microsoft.com/office/powerpoint/2010/main" val="342023230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r>
              <a:rPr lang="it-IT" sz="3200" dirty="0" smtClean="0"/>
              <a:t>NATURA DELL’ACCESSO AGLI ATTI</a:t>
            </a:r>
            <a:endParaRPr lang="it-IT" sz="3200" dirty="0"/>
          </a:p>
        </p:txBody>
      </p:sp>
      <p:sp>
        <p:nvSpPr>
          <p:cNvPr id="3" name="Segnaposto contenuto 2"/>
          <p:cNvSpPr>
            <a:spLocks noGrp="1"/>
          </p:cNvSpPr>
          <p:nvPr>
            <p:ph idx="1"/>
          </p:nvPr>
        </p:nvSpPr>
        <p:spPr>
          <a:xfrm>
            <a:off x="1295401" y="2556931"/>
            <a:ext cx="9601196" cy="3529543"/>
          </a:xfrm>
        </p:spPr>
        <p:txBody>
          <a:bodyPr>
            <a:normAutofit/>
          </a:bodyPr>
          <a:lstStyle/>
          <a:p>
            <a:pPr marL="0" indent="0">
              <a:buNone/>
            </a:pPr>
            <a:r>
              <a:rPr lang="it-IT" dirty="0" smtClean="0"/>
              <a:t>NON diritto soggettivo;</a:t>
            </a:r>
          </a:p>
          <a:p>
            <a:pPr marL="0" indent="0">
              <a:buNone/>
            </a:pPr>
            <a:r>
              <a:rPr lang="it-IT" dirty="0" smtClean="0"/>
              <a:t>NON interesse legittimo;</a:t>
            </a:r>
          </a:p>
          <a:p>
            <a:pPr marL="0" indent="0">
              <a:buNone/>
            </a:pPr>
            <a:r>
              <a:rPr lang="it-IT" dirty="0"/>
              <a:t>BENSÌ </a:t>
            </a:r>
            <a:r>
              <a:rPr lang="it-IT" u="sng" dirty="0" smtClean="0"/>
              <a:t>potere</a:t>
            </a:r>
            <a:r>
              <a:rPr lang="it-IT" dirty="0" smtClean="0"/>
              <a:t> </a:t>
            </a:r>
            <a:r>
              <a:rPr lang="it-IT" dirty="0"/>
              <a:t>di natura </a:t>
            </a:r>
            <a:r>
              <a:rPr lang="it-IT" u="sng" dirty="0"/>
              <a:t>procedimentale</a:t>
            </a:r>
            <a:r>
              <a:rPr lang="it-IT" dirty="0"/>
              <a:t> </a:t>
            </a:r>
            <a:r>
              <a:rPr lang="it-IT" dirty="0" smtClean="0"/>
              <a:t>volto </a:t>
            </a:r>
            <a:r>
              <a:rPr lang="it-IT" dirty="0"/>
              <a:t>in senso </a:t>
            </a:r>
            <a:r>
              <a:rPr lang="it-IT" u="sng" dirty="0"/>
              <a:t>strumentale</a:t>
            </a:r>
            <a:r>
              <a:rPr lang="it-IT" dirty="0"/>
              <a:t> alla tutela di un interesse giuridicamente rilevante (diritti o </a:t>
            </a:r>
            <a:r>
              <a:rPr lang="it-IT" dirty="0" smtClean="0"/>
              <a:t>interessi), tutelato con apposita </a:t>
            </a:r>
            <a:r>
              <a:rPr lang="it-IT" u="sng" dirty="0" smtClean="0">
                <a:sym typeface="Wingdings" panose="05000000000000000000" pitchFamily="2" charset="2"/>
              </a:rPr>
              <a:t>azione</a:t>
            </a:r>
            <a:r>
              <a:rPr lang="it-IT" dirty="0" smtClean="0">
                <a:sym typeface="Wingdings" panose="05000000000000000000" pitchFamily="2" charset="2"/>
              </a:rPr>
              <a:t> giurisdizionale </a:t>
            </a:r>
            <a:r>
              <a:rPr lang="it-IT" i="1" dirty="0" smtClean="0">
                <a:sym typeface="Wingdings" panose="05000000000000000000" pitchFamily="2" charset="2"/>
              </a:rPr>
              <a:t>ex</a:t>
            </a:r>
            <a:r>
              <a:rPr lang="it-IT" dirty="0" smtClean="0">
                <a:sym typeface="Wingdings" panose="05000000000000000000" pitchFamily="2" charset="2"/>
              </a:rPr>
              <a:t> art. 116 </a:t>
            </a:r>
            <a:r>
              <a:rPr lang="it-IT" dirty="0" err="1" smtClean="0">
                <a:sym typeface="Wingdings" panose="05000000000000000000" pitchFamily="2" charset="2"/>
              </a:rPr>
              <a:t>c.p.a</a:t>
            </a:r>
            <a:r>
              <a:rPr lang="it-IT" dirty="0" smtClean="0">
                <a:sym typeface="Wingdings" panose="05000000000000000000" pitchFamily="2" charset="2"/>
              </a:rPr>
              <a:t>.</a:t>
            </a:r>
          </a:p>
          <a:p>
            <a:pPr marL="0" indent="0">
              <a:buNone/>
            </a:pPr>
            <a:r>
              <a:rPr lang="it-IT" i="1" dirty="0" smtClean="0">
                <a:sym typeface="Wingdings" panose="05000000000000000000" pitchFamily="2" charset="2"/>
              </a:rPr>
              <a:t>(</a:t>
            </a:r>
            <a:r>
              <a:rPr lang="en-US" i="1" dirty="0">
                <a:sym typeface="Wingdings" panose="05000000000000000000" pitchFamily="2" charset="2"/>
              </a:rPr>
              <a:t>Dec. Cons. St., Ad. </a:t>
            </a:r>
            <a:r>
              <a:rPr lang="en-US" i="1" dirty="0" err="1">
                <a:sym typeface="Wingdings" panose="05000000000000000000" pitchFamily="2" charset="2"/>
              </a:rPr>
              <a:t>Plen</a:t>
            </a:r>
            <a:r>
              <a:rPr lang="en-US" i="1" dirty="0">
                <a:sym typeface="Wingdings" panose="05000000000000000000" pitchFamily="2" charset="2"/>
              </a:rPr>
              <a:t>., 18 </a:t>
            </a:r>
            <a:r>
              <a:rPr lang="en-US" i="1" dirty="0" err="1">
                <a:sym typeface="Wingdings" panose="05000000000000000000" pitchFamily="2" charset="2"/>
              </a:rPr>
              <a:t>aprile</a:t>
            </a:r>
            <a:r>
              <a:rPr lang="en-US" i="1" dirty="0">
                <a:sym typeface="Wingdings" panose="05000000000000000000" pitchFamily="2" charset="2"/>
              </a:rPr>
              <a:t> 2006, n. 6</a:t>
            </a:r>
            <a:r>
              <a:rPr lang="it-IT" i="1" dirty="0" smtClean="0">
                <a:sym typeface="Wingdings" panose="05000000000000000000" pitchFamily="2" charset="2"/>
              </a:rPr>
              <a:t>)</a:t>
            </a:r>
            <a:endParaRPr lang="it-IT" i="1" dirty="0"/>
          </a:p>
        </p:txBody>
      </p:sp>
    </p:spTree>
    <p:extLst>
      <p:ext uri="{BB962C8B-B14F-4D97-AF65-F5344CB8AC3E}">
        <p14:creationId xmlns:p14="http://schemas.microsoft.com/office/powerpoint/2010/main" val="271430711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z="3200" dirty="0" smtClean="0"/>
              <a:t>CONFRONTO TRA ACCESSO AGLI ATTI</a:t>
            </a:r>
            <a:br>
              <a:rPr lang="it-IT" sz="3200" dirty="0" smtClean="0"/>
            </a:br>
            <a:r>
              <a:rPr lang="it-IT" sz="3200" dirty="0" smtClean="0"/>
              <a:t>E ISTITUTI DEL DIRITTO PROCESSUALE CIVILE</a:t>
            </a:r>
            <a:endParaRPr lang="it-IT" dirty="0"/>
          </a:p>
        </p:txBody>
      </p:sp>
      <p:sp>
        <p:nvSpPr>
          <p:cNvPr id="3" name="Segnaposto testo 2"/>
          <p:cNvSpPr>
            <a:spLocks noGrp="1"/>
          </p:cNvSpPr>
          <p:nvPr>
            <p:ph type="body" idx="1"/>
          </p:nvPr>
        </p:nvSpPr>
        <p:spPr/>
        <p:txBody>
          <a:bodyPr/>
          <a:lstStyle/>
          <a:p>
            <a:r>
              <a:rPr lang="it-IT" dirty="0" smtClean="0"/>
              <a:t>ACCESSO AGLI ATTI</a:t>
            </a:r>
            <a:endParaRPr lang="it-IT" dirty="0"/>
          </a:p>
        </p:txBody>
      </p:sp>
      <p:sp>
        <p:nvSpPr>
          <p:cNvPr id="4" name="Segnaposto contenuto 3"/>
          <p:cNvSpPr>
            <a:spLocks noGrp="1"/>
          </p:cNvSpPr>
          <p:nvPr>
            <p:ph sz="half" idx="2"/>
          </p:nvPr>
        </p:nvSpPr>
        <p:spPr/>
        <p:txBody>
          <a:bodyPr/>
          <a:lstStyle/>
          <a:p>
            <a:r>
              <a:rPr lang="it-IT" b="1" dirty="0" smtClean="0"/>
              <a:t>Natura sostanziale:</a:t>
            </a:r>
            <a:r>
              <a:rPr lang="it-IT" dirty="0" smtClean="0"/>
              <a:t> potere strumentale ad altra situazione giuridica soggettiva;</a:t>
            </a:r>
          </a:p>
          <a:p>
            <a:r>
              <a:rPr lang="it-IT" b="1" dirty="0" smtClean="0"/>
              <a:t>Natura processuale: </a:t>
            </a:r>
            <a:r>
              <a:rPr lang="it-IT" dirty="0" smtClean="0"/>
              <a:t>specifica azione innanzi al G.A. </a:t>
            </a:r>
            <a:r>
              <a:rPr lang="it-IT" i="1" dirty="0" smtClean="0"/>
              <a:t>ex</a:t>
            </a:r>
            <a:r>
              <a:rPr lang="it-IT" dirty="0" smtClean="0"/>
              <a:t> art. 116 </a:t>
            </a:r>
            <a:r>
              <a:rPr lang="it-IT" dirty="0" err="1" smtClean="0"/>
              <a:t>c.p.a</a:t>
            </a:r>
            <a:r>
              <a:rPr lang="it-IT" dirty="0" smtClean="0"/>
              <a:t>.</a:t>
            </a:r>
            <a:endParaRPr lang="it-IT" dirty="0"/>
          </a:p>
        </p:txBody>
      </p:sp>
      <p:sp>
        <p:nvSpPr>
          <p:cNvPr id="5" name="Segnaposto testo 4"/>
          <p:cNvSpPr>
            <a:spLocks noGrp="1"/>
          </p:cNvSpPr>
          <p:nvPr>
            <p:ph type="body" sz="quarter" idx="3"/>
          </p:nvPr>
        </p:nvSpPr>
        <p:spPr/>
        <p:txBody>
          <a:bodyPr/>
          <a:lstStyle/>
          <a:p>
            <a:r>
              <a:rPr lang="it-IT" dirty="0" smtClean="0"/>
              <a:t>ISTITUTI DEL C.P.C.</a:t>
            </a:r>
          </a:p>
        </p:txBody>
      </p:sp>
      <p:sp>
        <p:nvSpPr>
          <p:cNvPr id="6" name="Segnaposto contenuto 5"/>
          <p:cNvSpPr>
            <a:spLocks noGrp="1"/>
          </p:cNvSpPr>
          <p:nvPr>
            <p:ph sz="quarter" idx="4"/>
          </p:nvPr>
        </p:nvSpPr>
        <p:spPr>
          <a:xfrm>
            <a:off x="6180670" y="3234795"/>
            <a:ext cx="4718304" cy="2632605"/>
          </a:xfrm>
        </p:spPr>
        <p:txBody>
          <a:bodyPr>
            <a:normAutofit/>
          </a:bodyPr>
          <a:lstStyle/>
          <a:p>
            <a:r>
              <a:rPr lang="it-IT" dirty="0" smtClean="0"/>
              <a:t>Natura esclusivamente processuale;</a:t>
            </a:r>
          </a:p>
          <a:p>
            <a:r>
              <a:rPr lang="it-IT" dirty="0" smtClean="0"/>
              <a:t>Assoggettamento </a:t>
            </a:r>
            <a:r>
              <a:rPr lang="it-IT" dirty="0"/>
              <a:t>alla prudente valutazione del </a:t>
            </a:r>
            <a:r>
              <a:rPr lang="it-IT" dirty="0" smtClean="0"/>
              <a:t>giudice;</a:t>
            </a:r>
          </a:p>
          <a:p>
            <a:r>
              <a:rPr lang="it-IT" smtClean="0"/>
              <a:t>NON </a:t>
            </a:r>
            <a:r>
              <a:rPr lang="it-IT" dirty="0" smtClean="0"/>
              <a:t>impugnabilità del rigetto, tutt’al più motivo </a:t>
            </a:r>
            <a:r>
              <a:rPr lang="it-IT" dirty="0"/>
              <a:t>di impugnazione della </a:t>
            </a:r>
            <a:r>
              <a:rPr lang="it-IT" dirty="0" smtClean="0"/>
              <a:t>sentenza.</a:t>
            </a:r>
            <a:endParaRPr lang="it-IT" dirty="0"/>
          </a:p>
        </p:txBody>
      </p:sp>
    </p:spTree>
    <p:extLst>
      <p:ext uri="{BB962C8B-B14F-4D97-AF65-F5344CB8AC3E}">
        <p14:creationId xmlns:p14="http://schemas.microsoft.com/office/powerpoint/2010/main" val="200473912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r>
              <a:rPr lang="it-IT" sz="3200" dirty="0" smtClean="0"/>
              <a:t>CONCLUSIONI DELL’ADUNANZA PLENARIA</a:t>
            </a:r>
            <a:br>
              <a:rPr lang="it-IT" sz="3200" dirty="0" smtClean="0"/>
            </a:br>
            <a:r>
              <a:rPr lang="it-IT" sz="3200" dirty="0" smtClean="0"/>
              <a:t>SENT. N. 19/2020</a:t>
            </a:r>
            <a:endParaRPr lang="it-IT" sz="3200" dirty="0"/>
          </a:p>
        </p:txBody>
      </p:sp>
      <p:sp>
        <p:nvSpPr>
          <p:cNvPr id="3" name="Segnaposto contenuto 2"/>
          <p:cNvSpPr>
            <a:spLocks noGrp="1"/>
          </p:cNvSpPr>
          <p:nvPr>
            <p:ph idx="1"/>
          </p:nvPr>
        </p:nvSpPr>
        <p:spPr>
          <a:xfrm>
            <a:off x="1295401" y="2556931"/>
            <a:ext cx="9601196" cy="3529543"/>
          </a:xfrm>
        </p:spPr>
        <p:txBody>
          <a:bodyPr>
            <a:normAutofit fontScale="92500" lnSpcReduction="10000"/>
          </a:bodyPr>
          <a:lstStyle/>
          <a:p>
            <a:pPr marL="0" indent="0">
              <a:buNone/>
            </a:pPr>
            <a:r>
              <a:rPr lang="it-IT" i="1" dirty="0"/>
              <a:t>(i) </a:t>
            </a:r>
            <a:r>
              <a:rPr lang="it-IT" dirty="0" smtClean="0"/>
              <a:t>Gli atti dell’A.F. contenenti </a:t>
            </a:r>
            <a:r>
              <a:rPr lang="it-IT" dirty="0"/>
              <a:t>i dati reddituali, patrimoniali e finanziari ed inseriti nelle banche dati dell’anagrafe tributaria, ivi compreso l’archivio dei rapporti finanziari, costituiscono documenti amministrativi ai fini dell’accesso </a:t>
            </a:r>
            <a:r>
              <a:rPr lang="it-IT" dirty="0" smtClean="0"/>
              <a:t>agli atti.</a:t>
            </a:r>
            <a:endParaRPr lang="it-IT" dirty="0"/>
          </a:p>
          <a:p>
            <a:pPr marL="0" indent="0">
              <a:buNone/>
            </a:pPr>
            <a:r>
              <a:rPr lang="it-IT" i="1" dirty="0"/>
              <a:t>(ii) </a:t>
            </a:r>
            <a:r>
              <a:rPr lang="it-IT" dirty="0" smtClean="0"/>
              <a:t>L’accesso </a:t>
            </a:r>
            <a:r>
              <a:rPr lang="it-IT" dirty="0"/>
              <a:t>documentale difensivo può essere esercitato indipendentemente </a:t>
            </a:r>
            <a:r>
              <a:rPr lang="it-IT" dirty="0" smtClean="0"/>
              <a:t>dagli istituti </a:t>
            </a:r>
            <a:r>
              <a:rPr lang="it-IT" i="1" dirty="0" smtClean="0"/>
              <a:t>ex</a:t>
            </a:r>
            <a:r>
              <a:rPr lang="it-IT" dirty="0" smtClean="0"/>
              <a:t> </a:t>
            </a:r>
            <a:r>
              <a:rPr lang="it-IT" dirty="0"/>
              <a:t>artt. 210, 211 e 213 </a:t>
            </a:r>
            <a:r>
              <a:rPr lang="it-IT" dirty="0" smtClean="0"/>
              <a:t>c.p.c. …</a:t>
            </a:r>
            <a:endParaRPr lang="it-IT" dirty="0"/>
          </a:p>
          <a:p>
            <a:pPr marL="0" indent="0">
              <a:buNone/>
            </a:pPr>
            <a:r>
              <a:rPr lang="it-IT" i="1" dirty="0"/>
              <a:t>(iii) </a:t>
            </a:r>
            <a:r>
              <a:rPr lang="it-IT" dirty="0" smtClean="0"/>
              <a:t>… nonché dall’istituto </a:t>
            </a:r>
            <a:r>
              <a:rPr lang="it-IT" i="1" dirty="0" smtClean="0"/>
              <a:t>ex</a:t>
            </a:r>
            <a:r>
              <a:rPr lang="it-IT" dirty="0" smtClean="0"/>
              <a:t> artt</a:t>
            </a:r>
            <a:r>
              <a:rPr lang="it-IT" dirty="0"/>
              <a:t>. 155-</a:t>
            </a:r>
            <a:r>
              <a:rPr lang="it-IT" i="1" dirty="0"/>
              <a:t>sexies</a:t>
            </a:r>
            <a:r>
              <a:rPr lang="it-IT" dirty="0"/>
              <a:t> </a:t>
            </a:r>
            <a:r>
              <a:rPr lang="it-IT" dirty="0" err="1"/>
              <a:t>disp</a:t>
            </a:r>
            <a:r>
              <a:rPr lang="it-IT" dirty="0"/>
              <a:t>. att. </a:t>
            </a:r>
            <a:r>
              <a:rPr lang="it-IT" dirty="0" smtClean="0"/>
              <a:t>c.p.c. </a:t>
            </a:r>
            <a:r>
              <a:rPr lang="it-IT" dirty="0"/>
              <a:t>e 492-</a:t>
            </a:r>
            <a:r>
              <a:rPr lang="it-IT" i="1" dirty="0"/>
              <a:t>bis</a:t>
            </a:r>
            <a:r>
              <a:rPr lang="it-IT" dirty="0"/>
              <a:t> </a:t>
            </a:r>
            <a:r>
              <a:rPr lang="it-IT" dirty="0" smtClean="0"/>
              <a:t>c.p.c. e, </a:t>
            </a:r>
            <a:r>
              <a:rPr lang="it-IT" dirty="0"/>
              <a:t>più in generale, dalla previsione e dall’esercizio dei poteri istruttori d’ufficio del giudice civile nei procedimenti in materia di </a:t>
            </a:r>
            <a:r>
              <a:rPr lang="it-IT" dirty="0" smtClean="0"/>
              <a:t>famiglia</a:t>
            </a:r>
            <a:r>
              <a:rPr lang="it-IT" dirty="0"/>
              <a:t>.</a:t>
            </a:r>
          </a:p>
          <a:p>
            <a:pPr marL="0" indent="0">
              <a:buNone/>
            </a:pPr>
            <a:r>
              <a:rPr lang="it-IT" i="1" dirty="0"/>
              <a:t>(iv) </a:t>
            </a:r>
            <a:r>
              <a:rPr lang="it-IT" dirty="0" smtClean="0"/>
              <a:t>Il privato istante ha diritto anche all’estrazione </a:t>
            </a:r>
            <a:r>
              <a:rPr lang="it-IT" dirty="0"/>
              <a:t>di </a:t>
            </a:r>
            <a:r>
              <a:rPr lang="it-IT" dirty="0" smtClean="0"/>
              <a:t>copia</a:t>
            </a:r>
            <a:r>
              <a:rPr lang="it-IT" dirty="0"/>
              <a:t>.</a:t>
            </a:r>
            <a:endParaRPr lang="it-IT" i="1" dirty="0"/>
          </a:p>
        </p:txBody>
      </p:sp>
    </p:spTree>
    <p:extLst>
      <p:ext uri="{BB962C8B-B14F-4D97-AF65-F5344CB8AC3E}">
        <p14:creationId xmlns:p14="http://schemas.microsoft.com/office/powerpoint/2010/main" val="217470246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noAutofit/>
          </a:bodyPr>
          <a:lstStyle/>
          <a:p>
            <a:r>
              <a:rPr lang="it-IT" sz="3000" b="1" dirty="0" smtClean="0"/>
              <a:t>3.</a:t>
            </a:r>
            <a:r>
              <a:rPr lang="it-IT" sz="3000" b="1" dirty="0"/>
              <a:t/>
            </a:r>
            <a:br>
              <a:rPr lang="it-IT" sz="3000" b="1" dirty="0"/>
            </a:br>
            <a:r>
              <a:rPr lang="it-IT" sz="3000" b="1" dirty="0"/>
              <a:t>La </a:t>
            </a:r>
            <a:r>
              <a:rPr lang="it-IT" sz="3000" b="1" dirty="0" err="1"/>
              <a:t>sent</a:t>
            </a:r>
            <a:r>
              <a:rPr lang="it-IT" sz="3000" b="1" dirty="0"/>
              <a:t>. </a:t>
            </a:r>
            <a:r>
              <a:rPr lang="it-IT" sz="3000" b="1" dirty="0" err="1"/>
              <a:t>Cons</a:t>
            </a:r>
            <a:r>
              <a:rPr lang="it-IT" sz="3000" b="1" dirty="0"/>
              <a:t>. St., Ad. </a:t>
            </a:r>
            <a:r>
              <a:rPr lang="it-IT" sz="3000" b="1" dirty="0" err="1"/>
              <a:t>Plen</a:t>
            </a:r>
            <a:r>
              <a:rPr lang="it-IT" sz="3000" b="1" dirty="0"/>
              <a:t>., </a:t>
            </a:r>
            <a:r>
              <a:rPr lang="es-ES" sz="3000" b="1" dirty="0"/>
              <a:t>18 marzo 2021, n. 4</a:t>
            </a:r>
            <a:r>
              <a:rPr lang="it-IT" sz="3000" b="1" dirty="0" smtClean="0"/>
              <a:t>.</a:t>
            </a:r>
            <a:endParaRPr lang="it-IT" sz="3000" b="1" dirty="0"/>
          </a:p>
        </p:txBody>
      </p:sp>
    </p:spTree>
    <p:extLst>
      <p:ext uri="{BB962C8B-B14F-4D97-AF65-F5344CB8AC3E}">
        <p14:creationId xmlns:p14="http://schemas.microsoft.com/office/powerpoint/2010/main" val="210492796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noAutofit/>
          </a:bodyPr>
          <a:lstStyle/>
          <a:p>
            <a:r>
              <a:rPr lang="it-IT" sz="3200" b="1" dirty="0" smtClean="0"/>
              <a:t>1.</a:t>
            </a:r>
            <a:br>
              <a:rPr lang="it-IT" sz="3200" b="1" dirty="0" smtClean="0"/>
            </a:br>
            <a:r>
              <a:rPr lang="it-IT" sz="3200" b="1" dirty="0" smtClean="0"/>
              <a:t>Il diritto di accesso agli atti: profili generali.</a:t>
            </a:r>
            <a:endParaRPr lang="it-IT" sz="3200" b="1" dirty="0"/>
          </a:p>
        </p:txBody>
      </p:sp>
    </p:spTree>
    <p:extLst>
      <p:ext uri="{BB962C8B-B14F-4D97-AF65-F5344CB8AC3E}">
        <p14:creationId xmlns:p14="http://schemas.microsoft.com/office/powerpoint/2010/main" val="204088115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r>
              <a:rPr lang="it-IT" sz="3200" dirty="0" smtClean="0"/>
              <a:t>IL CASO DI SPECIE</a:t>
            </a:r>
            <a:endParaRPr lang="it-IT" sz="3200" dirty="0"/>
          </a:p>
        </p:txBody>
      </p:sp>
      <p:sp>
        <p:nvSpPr>
          <p:cNvPr id="3" name="Segnaposto contenuto 2"/>
          <p:cNvSpPr>
            <a:spLocks noGrp="1"/>
          </p:cNvSpPr>
          <p:nvPr>
            <p:ph idx="1"/>
          </p:nvPr>
        </p:nvSpPr>
        <p:spPr>
          <a:xfrm>
            <a:off x="1295401" y="2556931"/>
            <a:ext cx="9601196" cy="3529543"/>
          </a:xfrm>
        </p:spPr>
        <p:txBody>
          <a:bodyPr>
            <a:normAutofit fontScale="92500" lnSpcReduction="10000"/>
          </a:bodyPr>
          <a:lstStyle/>
          <a:p>
            <a:pPr marL="0" indent="0">
              <a:buNone/>
            </a:pPr>
            <a:r>
              <a:rPr lang="it-IT" dirty="0"/>
              <a:t>Nel caso di specie, una società avanzava all’Agenzia delle Entrate istanza di accesso agli atti al fine di ottenere copia di alcuni documenti relativi alla posizione fiscale di altra società, con la quale aveva instaurato una causa civile per sentir dichiarare il proprio diritto di prelazione su di un immobile commerciale: il sospetto era che dietro una cessione di partecipazioni societarie, si celasse una vendita che aggirava la prelazione.</a:t>
            </a:r>
          </a:p>
          <a:p>
            <a:pPr marL="0" indent="0">
              <a:buNone/>
            </a:pPr>
            <a:r>
              <a:rPr lang="it-IT" dirty="0"/>
              <a:t>L’Agenzia delle Entrate negava l’accesso, poiché il G.O. aveva a sua volta denegato l’ordine di esibizione </a:t>
            </a:r>
            <a:r>
              <a:rPr lang="it-IT" i="1" dirty="0"/>
              <a:t>ex</a:t>
            </a:r>
            <a:r>
              <a:rPr lang="it-IT" dirty="0"/>
              <a:t> art. 210 c.p.c. avanzato dalla società, perciò l’A.F. qualificava l’accesso agli atti come tentativo di aggirare il diniego giudiziario; inoltre, aggiungeva che i documenti richiesti non sarebbero stati indispensabili alla società per difendersi in </a:t>
            </a:r>
            <a:r>
              <a:rPr lang="it-IT" dirty="0" smtClean="0"/>
              <a:t>giudizio.</a:t>
            </a:r>
          </a:p>
          <a:p>
            <a:pPr marL="0" indent="0">
              <a:buNone/>
            </a:pPr>
            <a:endParaRPr lang="it-IT" dirty="0"/>
          </a:p>
        </p:txBody>
      </p:sp>
    </p:spTree>
    <p:extLst>
      <p:ext uri="{BB962C8B-B14F-4D97-AF65-F5344CB8AC3E}">
        <p14:creationId xmlns:p14="http://schemas.microsoft.com/office/powerpoint/2010/main" val="180507526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r>
              <a:rPr lang="it-IT" sz="3200" dirty="0" smtClean="0"/>
              <a:t>IL DEFERIMENTO ALL’ADUNANZA PLENARIA</a:t>
            </a:r>
            <a:endParaRPr lang="it-IT" sz="3200" dirty="0"/>
          </a:p>
        </p:txBody>
      </p:sp>
      <p:sp>
        <p:nvSpPr>
          <p:cNvPr id="3" name="Segnaposto contenuto 2"/>
          <p:cNvSpPr>
            <a:spLocks noGrp="1"/>
          </p:cNvSpPr>
          <p:nvPr>
            <p:ph idx="1"/>
          </p:nvPr>
        </p:nvSpPr>
        <p:spPr>
          <a:xfrm>
            <a:off x="1042988" y="2556931"/>
            <a:ext cx="10244137" cy="3529543"/>
          </a:xfrm>
        </p:spPr>
        <p:txBody>
          <a:bodyPr>
            <a:normAutofit fontScale="92500" lnSpcReduction="20000"/>
          </a:bodyPr>
          <a:lstStyle/>
          <a:p>
            <a:pPr marL="0" indent="0">
              <a:buNone/>
            </a:pPr>
            <a:r>
              <a:rPr lang="it-IT" dirty="0" smtClean="0"/>
              <a:t>In primo grado, il TAR </a:t>
            </a:r>
            <a:r>
              <a:rPr lang="it-IT" dirty="0"/>
              <a:t>(</a:t>
            </a:r>
            <a:r>
              <a:rPr lang="it-IT" i="1" dirty="0"/>
              <a:t>omissis</a:t>
            </a:r>
            <a:r>
              <a:rPr lang="it-IT" dirty="0"/>
              <a:t>) accoglieva il ricorso della società, riconoscendo l’ammissibilità dell’accesso agli atti anche in pendenza di una causa civile.</a:t>
            </a:r>
            <a:endParaRPr lang="it-IT" dirty="0" smtClean="0"/>
          </a:p>
          <a:p>
            <a:pPr marL="0" indent="0">
              <a:buNone/>
            </a:pPr>
            <a:r>
              <a:rPr lang="it-IT" dirty="0" smtClean="0"/>
              <a:t>In grado d’appello, con l’</a:t>
            </a:r>
            <a:r>
              <a:rPr lang="it-IT" dirty="0" err="1" smtClean="0"/>
              <a:t>ord</a:t>
            </a:r>
            <a:r>
              <a:rPr lang="it-IT" dirty="0" smtClean="0"/>
              <a:t>., Sez. IV, 20 luglio 2020, n. </a:t>
            </a:r>
            <a:r>
              <a:rPr lang="it-IT" dirty="0"/>
              <a:t>(</a:t>
            </a:r>
            <a:r>
              <a:rPr lang="it-IT" i="1" dirty="0"/>
              <a:t>omissis</a:t>
            </a:r>
            <a:r>
              <a:rPr lang="it-IT" dirty="0"/>
              <a:t>), </a:t>
            </a:r>
            <a:r>
              <a:rPr lang="it-IT" dirty="0" smtClean="0"/>
              <a:t>il Consiglio di Stato rimetteva la questione all’Adunanza Plenaria, rilevando un contrasto giurisprudenziale:</a:t>
            </a:r>
          </a:p>
          <a:p>
            <a:pPr marL="457200" indent="-457200">
              <a:buFont typeface="+mj-lt"/>
              <a:buAutoNum type="arabicPeriod"/>
            </a:pPr>
            <a:r>
              <a:rPr lang="it-IT" dirty="0"/>
              <a:t>Secondo un primo </a:t>
            </a:r>
            <a:r>
              <a:rPr lang="it-IT" dirty="0" smtClean="0"/>
              <a:t>orientamento, </a:t>
            </a:r>
            <a:r>
              <a:rPr lang="it-IT" dirty="0"/>
              <a:t>è sufficiente per l’accoglimento dell’accesso agli atti che la documentazione richiesta abbia “attinenza” con il </a:t>
            </a:r>
            <a:r>
              <a:rPr lang="it-IT" dirty="0" smtClean="0"/>
              <a:t>processo. </a:t>
            </a:r>
            <a:r>
              <a:rPr lang="it-IT" i="1" dirty="0" smtClean="0"/>
              <a:t>(</a:t>
            </a:r>
            <a:r>
              <a:rPr lang="fr-FR" i="1" dirty="0" err="1"/>
              <a:t>Sentt</a:t>
            </a:r>
            <a:r>
              <a:rPr lang="fr-FR" i="1" dirty="0"/>
              <a:t>. Cons. St., </a:t>
            </a:r>
            <a:r>
              <a:rPr lang="fr-FR" i="1" dirty="0" err="1"/>
              <a:t>Sez</a:t>
            </a:r>
            <a:r>
              <a:rPr lang="fr-FR" i="1" dirty="0"/>
              <a:t>. VI, 15 novembre 2018, n. 6444; </a:t>
            </a:r>
            <a:r>
              <a:rPr lang="fr-FR" i="1" dirty="0" err="1"/>
              <a:t>Sez</a:t>
            </a:r>
            <a:r>
              <a:rPr lang="fr-FR" i="1" dirty="0"/>
              <a:t>. IV, 29 </a:t>
            </a:r>
            <a:r>
              <a:rPr lang="fr-FR" i="1" dirty="0" err="1"/>
              <a:t>gennaio</a:t>
            </a:r>
            <a:r>
              <a:rPr lang="fr-FR" i="1" dirty="0"/>
              <a:t> 2014 n. 461</a:t>
            </a:r>
            <a:r>
              <a:rPr lang="it-IT" i="1" dirty="0" smtClean="0"/>
              <a:t>)</a:t>
            </a:r>
            <a:endParaRPr lang="it-IT" dirty="0"/>
          </a:p>
          <a:p>
            <a:pPr marL="457200" indent="-457200">
              <a:buFont typeface="+mj-lt"/>
              <a:buAutoNum type="arabicPeriod"/>
            </a:pPr>
            <a:r>
              <a:rPr lang="it-IT" dirty="0"/>
              <a:t>Altro </a:t>
            </a:r>
            <a:r>
              <a:rPr lang="it-IT" dirty="0" smtClean="0"/>
              <a:t>orientamento vorrebbe invece </a:t>
            </a:r>
            <a:r>
              <a:rPr lang="it-IT" dirty="0"/>
              <a:t>che il privato dimostrasse il collegamento necessario fra la documentazione richiesta e la necessità di difendersi in un preciso giudizio</a:t>
            </a:r>
            <a:r>
              <a:rPr lang="it-IT" dirty="0" smtClean="0"/>
              <a:t>. </a:t>
            </a:r>
            <a:r>
              <a:rPr lang="it-IT" i="1" dirty="0"/>
              <a:t>(</a:t>
            </a:r>
            <a:r>
              <a:rPr lang="it-IT" i="1" dirty="0" err="1"/>
              <a:t>Sentt</a:t>
            </a:r>
            <a:r>
              <a:rPr lang="it-IT" i="1" dirty="0"/>
              <a:t>. </a:t>
            </a:r>
            <a:r>
              <a:rPr lang="it-IT" i="1" dirty="0" err="1"/>
              <a:t>Cons</a:t>
            </a:r>
            <a:r>
              <a:rPr lang="it-IT" i="1" dirty="0"/>
              <a:t>. St., Sez. IV, 14 maggio 2014, n. 2472; Sez. VI, 15 marzo 2013, n. 1568)</a:t>
            </a:r>
            <a:endParaRPr lang="it-IT" dirty="0"/>
          </a:p>
        </p:txBody>
      </p:sp>
    </p:spTree>
    <p:extLst>
      <p:ext uri="{BB962C8B-B14F-4D97-AF65-F5344CB8AC3E}">
        <p14:creationId xmlns:p14="http://schemas.microsoft.com/office/powerpoint/2010/main" val="206177163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r>
              <a:rPr lang="it-IT" sz="3200" dirty="0" smtClean="0"/>
              <a:t>ACCESSO AGLI ATTI</a:t>
            </a:r>
            <a:br>
              <a:rPr lang="it-IT" sz="3200" dirty="0" smtClean="0"/>
            </a:br>
            <a:r>
              <a:rPr lang="it-IT" sz="3200" dirty="0" smtClean="0"/>
              <a:t>CD. DOCUMENTALE</a:t>
            </a:r>
            <a:endParaRPr lang="it-IT" sz="3200" dirty="0"/>
          </a:p>
        </p:txBody>
      </p:sp>
      <p:sp>
        <p:nvSpPr>
          <p:cNvPr id="3" name="Segnaposto contenuto 2"/>
          <p:cNvSpPr>
            <a:spLocks noGrp="1"/>
          </p:cNvSpPr>
          <p:nvPr>
            <p:ph idx="1"/>
          </p:nvPr>
        </p:nvSpPr>
        <p:spPr>
          <a:xfrm>
            <a:off x="1295401" y="2556931"/>
            <a:ext cx="9601196" cy="3529543"/>
          </a:xfrm>
        </p:spPr>
        <p:txBody>
          <a:bodyPr>
            <a:normAutofit fontScale="92500" lnSpcReduction="10000"/>
          </a:bodyPr>
          <a:lstStyle/>
          <a:p>
            <a:r>
              <a:rPr lang="it-IT" b="1" dirty="0" smtClean="0"/>
              <a:t>Artt. 22 ss. l. 241/1990.</a:t>
            </a:r>
          </a:p>
          <a:p>
            <a:r>
              <a:rPr lang="it-IT" b="1" dirty="0" smtClean="0">
                <a:sym typeface="Wingdings" panose="05000000000000000000" pitchFamily="2" charset="2"/>
              </a:rPr>
              <a:t>Legittimazione attiva.</a:t>
            </a:r>
            <a:r>
              <a:rPr lang="it-IT" dirty="0" smtClean="0">
                <a:sym typeface="Wingdings" panose="05000000000000000000" pitchFamily="2" charset="2"/>
              </a:rPr>
              <a:t> </a:t>
            </a:r>
          </a:p>
          <a:p>
            <a:pPr marL="0" indent="0">
              <a:buNone/>
            </a:pPr>
            <a:r>
              <a:rPr lang="it-IT" dirty="0" smtClean="0">
                <a:sym typeface="Wingdings" panose="05000000000000000000" pitchFamily="2" charset="2"/>
              </a:rPr>
              <a:t>Tutti </a:t>
            </a:r>
            <a:r>
              <a:rPr lang="it-IT" dirty="0">
                <a:sym typeface="Wingdings" panose="05000000000000000000" pitchFamily="2" charset="2"/>
              </a:rPr>
              <a:t>i soggetti privati, compresi quelli portatori di interessi pubblici o diffusi (art. 22, co. 1, </a:t>
            </a:r>
            <a:r>
              <a:rPr lang="it-IT" dirty="0" err="1">
                <a:sym typeface="Wingdings" panose="05000000000000000000" pitchFamily="2" charset="2"/>
              </a:rPr>
              <a:t>lett</a:t>
            </a:r>
            <a:r>
              <a:rPr lang="it-IT" dirty="0">
                <a:sym typeface="Wingdings" panose="05000000000000000000" pitchFamily="2" charset="2"/>
              </a:rPr>
              <a:t>. </a:t>
            </a:r>
            <a:r>
              <a:rPr lang="it-IT" i="1" dirty="0">
                <a:sym typeface="Wingdings" panose="05000000000000000000" pitchFamily="2" charset="2"/>
              </a:rPr>
              <a:t>b</a:t>
            </a:r>
            <a:r>
              <a:rPr lang="it-IT" dirty="0">
                <a:sym typeface="Wingdings" panose="05000000000000000000" pitchFamily="2" charset="2"/>
              </a:rPr>
              <a:t> l. 241/1990</a:t>
            </a:r>
            <a:r>
              <a:rPr lang="it-IT" dirty="0" smtClean="0">
                <a:sym typeface="Wingdings" panose="05000000000000000000" pitchFamily="2" charset="2"/>
              </a:rPr>
              <a:t>).</a:t>
            </a:r>
          </a:p>
          <a:p>
            <a:r>
              <a:rPr lang="it-IT" b="1" dirty="0" smtClean="0"/>
              <a:t>Legittimazione passiva.</a:t>
            </a:r>
          </a:p>
          <a:p>
            <a:pPr marL="0" indent="0">
              <a:buNone/>
            </a:pPr>
            <a:r>
              <a:rPr lang="it-IT" dirty="0" smtClean="0"/>
              <a:t>La </a:t>
            </a:r>
            <a:r>
              <a:rPr lang="it-IT" dirty="0"/>
              <a:t>nozione di P.A. è estesa a tutti i soggetti di diritto pubblico e </a:t>
            </a:r>
            <a:r>
              <a:rPr lang="it-IT" dirty="0" smtClean="0"/>
              <a:t>di </a:t>
            </a:r>
            <a:r>
              <a:rPr lang="it-IT" dirty="0"/>
              <a:t>diritto privato limitatamente alla loro attività di pubblico interesse disciplinata dal diritto nazionale o comunitario </a:t>
            </a:r>
            <a:r>
              <a:rPr lang="it-IT" dirty="0" smtClean="0"/>
              <a:t>(</a:t>
            </a:r>
            <a:r>
              <a:rPr lang="it-IT" dirty="0">
                <a:sym typeface="Wingdings" panose="05000000000000000000" pitchFamily="2" charset="2"/>
              </a:rPr>
              <a:t>art. 22, co. 1</a:t>
            </a:r>
            <a:r>
              <a:rPr lang="it-IT" dirty="0" smtClean="0"/>
              <a:t>, </a:t>
            </a:r>
            <a:r>
              <a:rPr lang="it-IT" dirty="0" err="1"/>
              <a:t>lett</a:t>
            </a:r>
            <a:r>
              <a:rPr lang="it-IT" dirty="0"/>
              <a:t>. </a:t>
            </a:r>
            <a:r>
              <a:rPr lang="it-IT" i="1" dirty="0" smtClean="0"/>
              <a:t>e</a:t>
            </a:r>
            <a:r>
              <a:rPr lang="it-IT" dirty="0">
                <a:sym typeface="Wingdings" panose="05000000000000000000" pitchFamily="2" charset="2"/>
              </a:rPr>
              <a:t> l. 241/1990</a:t>
            </a:r>
            <a:r>
              <a:rPr lang="it-IT" dirty="0" smtClean="0"/>
              <a:t>), </a:t>
            </a:r>
            <a:r>
              <a:rPr lang="it-IT" dirty="0"/>
              <a:t>ivi compresi le aziende autonome e speciali, gli enti pubblici e i gestori di pubblici servizi (art. 23 </a:t>
            </a:r>
            <a:r>
              <a:rPr lang="it-IT" dirty="0">
                <a:sym typeface="Wingdings" panose="05000000000000000000" pitchFamily="2" charset="2"/>
              </a:rPr>
              <a:t>l. 241/1990</a:t>
            </a:r>
            <a:r>
              <a:rPr lang="it-IT" dirty="0" smtClean="0"/>
              <a:t>).</a:t>
            </a:r>
            <a:endParaRPr lang="it-IT" dirty="0"/>
          </a:p>
        </p:txBody>
      </p:sp>
    </p:spTree>
    <p:extLst>
      <p:ext uri="{BB962C8B-B14F-4D97-AF65-F5344CB8AC3E}">
        <p14:creationId xmlns:p14="http://schemas.microsoft.com/office/powerpoint/2010/main" val="136758367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r>
              <a:rPr lang="it-IT" sz="3200" dirty="0" smtClean="0"/>
              <a:t>(</a:t>
            </a:r>
            <a:r>
              <a:rPr lang="it-IT" sz="3200" i="1" dirty="0" smtClean="0"/>
              <a:t>Segue</a:t>
            </a:r>
            <a:r>
              <a:rPr lang="it-IT" sz="3200" dirty="0" smtClean="0"/>
              <a:t>)</a:t>
            </a:r>
            <a:endParaRPr lang="it-IT" sz="3200" dirty="0"/>
          </a:p>
        </p:txBody>
      </p:sp>
      <p:sp>
        <p:nvSpPr>
          <p:cNvPr id="3" name="Segnaposto contenuto 2"/>
          <p:cNvSpPr>
            <a:spLocks noGrp="1"/>
          </p:cNvSpPr>
          <p:nvPr>
            <p:ph idx="1"/>
          </p:nvPr>
        </p:nvSpPr>
        <p:spPr>
          <a:xfrm>
            <a:off x="1295401" y="2556931"/>
            <a:ext cx="9601196" cy="3529543"/>
          </a:xfrm>
        </p:spPr>
        <p:txBody>
          <a:bodyPr>
            <a:normAutofit lnSpcReduction="10000"/>
          </a:bodyPr>
          <a:lstStyle/>
          <a:p>
            <a:r>
              <a:rPr lang="it-IT" b="1" dirty="0" smtClean="0"/>
              <a:t>Oggetto dell’accesso agli atti.</a:t>
            </a:r>
          </a:p>
          <a:p>
            <a:pPr marL="0" indent="0">
              <a:buNone/>
            </a:pPr>
            <a:r>
              <a:rPr lang="it-IT" dirty="0" smtClean="0">
                <a:sym typeface="Wingdings" panose="05000000000000000000" pitchFamily="2" charset="2"/>
              </a:rPr>
              <a:t>Documento amministrativo (art</a:t>
            </a:r>
            <a:r>
              <a:rPr lang="it-IT" dirty="0">
                <a:sym typeface="Wingdings" panose="05000000000000000000" pitchFamily="2" charset="2"/>
              </a:rPr>
              <a:t>. 22, co. 1, </a:t>
            </a:r>
            <a:r>
              <a:rPr lang="it-IT" dirty="0" err="1">
                <a:sym typeface="Wingdings" panose="05000000000000000000" pitchFamily="2" charset="2"/>
              </a:rPr>
              <a:t>lett</a:t>
            </a:r>
            <a:r>
              <a:rPr lang="it-IT" dirty="0">
                <a:sym typeface="Wingdings" panose="05000000000000000000" pitchFamily="2" charset="2"/>
              </a:rPr>
              <a:t>. </a:t>
            </a:r>
            <a:r>
              <a:rPr lang="it-IT" i="1" dirty="0" smtClean="0">
                <a:sym typeface="Wingdings" panose="05000000000000000000" pitchFamily="2" charset="2"/>
              </a:rPr>
              <a:t>d</a:t>
            </a:r>
            <a:r>
              <a:rPr lang="it-IT" dirty="0" smtClean="0">
                <a:sym typeface="Wingdings" panose="05000000000000000000" pitchFamily="2" charset="2"/>
              </a:rPr>
              <a:t> </a:t>
            </a:r>
            <a:r>
              <a:rPr lang="it-IT" dirty="0">
                <a:sym typeface="Wingdings" panose="05000000000000000000" pitchFamily="2" charset="2"/>
              </a:rPr>
              <a:t>l. 241/1990</a:t>
            </a:r>
            <a:r>
              <a:rPr lang="it-IT" dirty="0" smtClean="0">
                <a:sym typeface="Wingdings" panose="05000000000000000000" pitchFamily="2" charset="2"/>
              </a:rPr>
              <a:t>).</a:t>
            </a:r>
            <a:endParaRPr lang="it-IT" b="1" dirty="0" smtClean="0"/>
          </a:p>
          <a:p>
            <a:r>
              <a:rPr lang="it-IT" b="1" dirty="0" smtClean="0">
                <a:sym typeface="Wingdings" panose="05000000000000000000" pitchFamily="2" charset="2"/>
              </a:rPr>
              <a:t>Requisito dell’interesse.</a:t>
            </a:r>
            <a:r>
              <a:rPr lang="it-IT" dirty="0" smtClean="0">
                <a:sym typeface="Wingdings" panose="05000000000000000000" pitchFamily="2" charset="2"/>
              </a:rPr>
              <a:t> </a:t>
            </a:r>
          </a:p>
          <a:p>
            <a:pPr marL="0" indent="0">
              <a:buNone/>
            </a:pPr>
            <a:r>
              <a:rPr lang="it-IT" dirty="0" smtClean="0">
                <a:sym typeface="Wingdings" panose="05000000000000000000" pitchFamily="2" charset="2"/>
              </a:rPr>
              <a:t>È necessario </a:t>
            </a:r>
            <a:r>
              <a:rPr lang="it-IT" dirty="0">
                <a:sym typeface="Wingdings" panose="05000000000000000000" pitchFamily="2" charset="2"/>
              </a:rPr>
              <a:t>un </a:t>
            </a:r>
            <a:r>
              <a:rPr lang="it-IT" u="sng" dirty="0">
                <a:sym typeface="Wingdings" panose="05000000000000000000" pitchFamily="2" charset="2"/>
              </a:rPr>
              <a:t>interesse diretto, concreto e attuale</a:t>
            </a:r>
            <a:r>
              <a:rPr lang="it-IT" dirty="0">
                <a:sym typeface="Wingdings" panose="05000000000000000000" pitchFamily="2" charset="2"/>
              </a:rPr>
              <a:t> all’ostensione </a:t>
            </a:r>
            <a:r>
              <a:rPr lang="it-IT" dirty="0" smtClean="0">
                <a:sym typeface="Wingdings" panose="05000000000000000000" pitchFamily="2" charset="2"/>
              </a:rPr>
              <a:t>(</a:t>
            </a:r>
            <a:r>
              <a:rPr lang="it-IT" dirty="0">
                <a:sym typeface="Wingdings" panose="05000000000000000000" pitchFamily="2" charset="2"/>
              </a:rPr>
              <a:t>art. 22, co. 1, </a:t>
            </a:r>
            <a:r>
              <a:rPr lang="it-IT" dirty="0" err="1">
                <a:sym typeface="Wingdings" panose="05000000000000000000" pitchFamily="2" charset="2"/>
              </a:rPr>
              <a:t>lett</a:t>
            </a:r>
            <a:r>
              <a:rPr lang="it-IT" dirty="0">
                <a:sym typeface="Wingdings" panose="05000000000000000000" pitchFamily="2" charset="2"/>
              </a:rPr>
              <a:t>. </a:t>
            </a:r>
            <a:r>
              <a:rPr lang="it-IT" i="1" dirty="0">
                <a:sym typeface="Wingdings" panose="05000000000000000000" pitchFamily="2" charset="2"/>
              </a:rPr>
              <a:t>b</a:t>
            </a:r>
            <a:r>
              <a:rPr lang="it-IT" dirty="0">
                <a:sym typeface="Wingdings" panose="05000000000000000000" pitchFamily="2" charset="2"/>
              </a:rPr>
              <a:t> l. 241/1990</a:t>
            </a:r>
            <a:r>
              <a:rPr lang="it-IT" dirty="0" smtClean="0">
                <a:sym typeface="Wingdings" panose="05000000000000000000" pitchFamily="2" charset="2"/>
              </a:rPr>
              <a:t>).</a:t>
            </a:r>
          </a:p>
          <a:p>
            <a:r>
              <a:rPr lang="it-IT" b="1" dirty="0" smtClean="0"/>
              <a:t>Requisito della situazione giuridica soggettiva.</a:t>
            </a:r>
          </a:p>
          <a:p>
            <a:pPr marL="0" indent="0">
              <a:buNone/>
            </a:pPr>
            <a:r>
              <a:rPr lang="it-IT" dirty="0" smtClean="0"/>
              <a:t>Riferibilità </a:t>
            </a:r>
            <a:r>
              <a:rPr lang="it-IT" dirty="0"/>
              <a:t>di detto interesse ad una </a:t>
            </a:r>
            <a:r>
              <a:rPr lang="it-IT" u="sng" dirty="0"/>
              <a:t>situazione</a:t>
            </a:r>
            <a:r>
              <a:rPr lang="it-IT" dirty="0"/>
              <a:t> giuridicamente </a:t>
            </a:r>
            <a:r>
              <a:rPr lang="it-IT" u="sng" dirty="0" smtClean="0"/>
              <a:t>tutelata</a:t>
            </a:r>
            <a:r>
              <a:rPr lang="it-IT" dirty="0" smtClean="0"/>
              <a:t> e </a:t>
            </a:r>
            <a:r>
              <a:rPr lang="it-IT" u="sng" dirty="0" smtClean="0"/>
              <a:t>collegata</a:t>
            </a:r>
            <a:r>
              <a:rPr lang="it-IT" dirty="0" smtClean="0"/>
              <a:t> al documento richiesto (</a:t>
            </a:r>
            <a:r>
              <a:rPr lang="it-IT" dirty="0" smtClean="0">
                <a:sym typeface="Wingdings" panose="05000000000000000000" pitchFamily="2" charset="2"/>
              </a:rPr>
              <a:t>art</a:t>
            </a:r>
            <a:r>
              <a:rPr lang="it-IT" dirty="0">
                <a:sym typeface="Wingdings" panose="05000000000000000000" pitchFamily="2" charset="2"/>
              </a:rPr>
              <a:t>. 22, co. 1</a:t>
            </a:r>
            <a:r>
              <a:rPr lang="it-IT" dirty="0" smtClean="0"/>
              <a:t>, </a:t>
            </a:r>
            <a:r>
              <a:rPr lang="it-IT" dirty="0" err="1"/>
              <a:t>lett</a:t>
            </a:r>
            <a:r>
              <a:rPr lang="it-IT" dirty="0"/>
              <a:t>. </a:t>
            </a:r>
            <a:r>
              <a:rPr lang="it-IT" i="1" dirty="0" smtClean="0"/>
              <a:t>d</a:t>
            </a:r>
            <a:r>
              <a:rPr lang="it-IT" dirty="0" smtClean="0">
                <a:sym typeface="Wingdings" panose="05000000000000000000" pitchFamily="2" charset="2"/>
              </a:rPr>
              <a:t> </a:t>
            </a:r>
            <a:r>
              <a:rPr lang="it-IT" dirty="0">
                <a:sym typeface="Wingdings" panose="05000000000000000000" pitchFamily="2" charset="2"/>
              </a:rPr>
              <a:t>l. 241/1990</a:t>
            </a:r>
            <a:r>
              <a:rPr lang="it-IT" dirty="0" smtClean="0"/>
              <a:t>).</a:t>
            </a:r>
            <a:endParaRPr lang="it-IT" dirty="0"/>
          </a:p>
        </p:txBody>
      </p:sp>
    </p:spTree>
    <p:extLst>
      <p:ext uri="{BB962C8B-B14F-4D97-AF65-F5344CB8AC3E}">
        <p14:creationId xmlns:p14="http://schemas.microsoft.com/office/powerpoint/2010/main" val="117913758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r>
              <a:rPr lang="it-IT" sz="3200" dirty="0" smtClean="0"/>
              <a:t>ATTI SOTTRATTI ALL’ACCESSO</a:t>
            </a:r>
            <a:endParaRPr lang="it-IT" sz="3200" dirty="0"/>
          </a:p>
        </p:txBody>
      </p:sp>
      <p:sp>
        <p:nvSpPr>
          <p:cNvPr id="3" name="Segnaposto contenuto 2"/>
          <p:cNvSpPr>
            <a:spLocks noGrp="1"/>
          </p:cNvSpPr>
          <p:nvPr>
            <p:ph idx="1"/>
          </p:nvPr>
        </p:nvSpPr>
        <p:spPr>
          <a:xfrm>
            <a:off x="942975" y="2556931"/>
            <a:ext cx="10429875" cy="3686707"/>
          </a:xfrm>
        </p:spPr>
        <p:txBody>
          <a:bodyPr>
            <a:normAutofit fontScale="92500"/>
          </a:bodyPr>
          <a:lstStyle/>
          <a:p>
            <a:r>
              <a:rPr lang="it-IT" b="1" dirty="0" smtClean="0"/>
              <a:t>Art. 24, co. 1, 2, 3, 5 e 6 l. 241/1990.</a:t>
            </a:r>
            <a:endParaRPr lang="it-IT" b="1" dirty="0"/>
          </a:p>
          <a:p>
            <a:pPr marL="0" indent="0">
              <a:buNone/>
            </a:pPr>
            <a:r>
              <a:rPr lang="it-IT" dirty="0" smtClean="0">
                <a:sym typeface="Wingdings" panose="05000000000000000000" pitchFamily="2" charset="2"/>
              </a:rPr>
              <a:t>Per quanto qui di interesse, l’art</a:t>
            </a:r>
            <a:r>
              <a:rPr lang="it-IT" dirty="0">
                <a:sym typeface="Wingdings" panose="05000000000000000000" pitchFamily="2" charset="2"/>
              </a:rPr>
              <a:t>. 24, co. 1, </a:t>
            </a:r>
            <a:r>
              <a:rPr lang="it-IT" dirty="0" err="1">
                <a:sym typeface="Wingdings" panose="05000000000000000000" pitchFamily="2" charset="2"/>
              </a:rPr>
              <a:t>lett</a:t>
            </a:r>
            <a:r>
              <a:rPr lang="it-IT" dirty="0">
                <a:sym typeface="Wingdings" panose="05000000000000000000" pitchFamily="2" charset="2"/>
              </a:rPr>
              <a:t>. </a:t>
            </a:r>
            <a:r>
              <a:rPr lang="it-IT" i="1" dirty="0">
                <a:sym typeface="Wingdings" panose="05000000000000000000" pitchFamily="2" charset="2"/>
              </a:rPr>
              <a:t>b</a:t>
            </a:r>
            <a:r>
              <a:rPr lang="it-IT" dirty="0">
                <a:sym typeface="Wingdings" panose="05000000000000000000" pitchFamily="2" charset="2"/>
              </a:rPr>
              <a:t> l. </a:t>
            </a:r>
            <a:r>
              <a:rPr lang="it-IT" dirty="0" smtClean="0">
                <a:sym typeface="Wingdings" panose="05000000000000000000" pitchFamily="2" charset="2"/>
              </a:rPr>
              <a:t>241/1990 </a:t>
            </a:r>
            <a:r>
              <a:rPr lang="it-IT" dirty="0">
                <a:sym typeface="Wingdings" panose="05000000000000000000" pitchFamily="2" charset="2"/>
              </a:rPr>
              <a:t>esclude l’accesso “</a:t>
            </a:r>
            <a:r>
              <a:rPr lang="it-IT" i="1" dirty="0">
                <a:sym typeface="Wingdings" panose="05000000000000000000" pitchFamily="2" charset="2"/>
              </a:rPr>
              <a:t>b) nei procedimenti tributari, per i quali restano ferme le particolari norme che li regolano</a:t>
            </a:r>
            <a:r>
              <a:rPr lang="it-IT" dirty="0" smtClean="0">
                <a:sym typeface="Wingdings" panose="05000000000000000000" pitchFamily="2" charset="2"/>
              </a:rPr>
              <a:t>”.</a:t>
            </a:r>
          </a:p>
          <a:p>
            <a:pPr marL="0" indent="0">
              <a:buNone/>
            </a:pPr>
            <a:r>
              <a:rPr lang="it-IT" dirty="0" smtClean="0">
                <a:sym typeface="Wingdings" panose="05000000000000000000" pitchFamily="2" charset="2"/>
              </a:rPr>
              <a:t>La </a:t>
            </a:r>
            <a:r>
              <a:rPr lang="it-IT" dirty="0">
                <a:sym typeface="Wingdings" panose="05000000000000000000" pitchFamily="2" charset="2"/>
              </a:rPr>
              <a:t>preclusione opera solo se vi è un procedimento tributario in </a:t>
            </a:r>
            <a:r>
              <a:rPr lang="it-IT" dirty="0" smtClean="0">
                <a:sym typeface="Wingdings" panose="05000000000000000000" pitchFamily="2" charset="2"/>
              </a:rPr>
              <a:t>corso </a:t>
            </a:r>
            <a:r>
              <a:rPr lang="it-IT" i="1" dirty="0" smtClean="0">
                <a:sym typeface="Wingdings" panose="05000000000000000000" pitchFamily="2" charset="2"/>
              </a:rPr>
              <a:t>(</a:t>
            </a:r>
            <a:r>
              <a:rPr lang="it-IT" i="1" dirty="0" err="1" smtClean="0">
                <a:sym typeface="Wingdings" panose="05000000000000000000" pitchFamily="2" charset="2"/>
              </a:rPr>
              <a:t>sent</a:t>
            </a:r>
            <a:r>
              <a:rPr lang="it-IT" i="1" dirty="0">
                <a:sym typeface="Wingdings" panose="05000000000000000000" pitchFamily="2" charset="2"/>
              </a:rPr>
              <a:t>. </a:t>
            </a:r>
            <a:r>
              <a:rPr lang="it-IT" i="1" dirty="0" err="1">
                <a:sym typeface="Wingdings" panose="05000000000000000000" pitchFamily="2" charset="2"/>
              </a:rPr>
              <a:t>Cons</a:t>
            </a:r>
            <a:r>
              <a:rPr lang="it-IT" i="1" dirty="0">
                <a:sym typeface="Wingdings" panose="05000000000000000000" pitchFamily="2" charset="2"/>
              </a:rPr>
              <a:t>. St., Sez. VII, 18 marzo 2022, n. </a:t>
            </a:r>
            <a:r>
              <a:rPr lang="it-IT" i="1" dirty="0" smtClean="0">
                <a:sym typeface="Wingdings" panose="05000000000000000000" pitchFamily="2" charset="2"/>
              </a:rPr>
              <a:t>1979).</a:t>
            </a:r>
            <a:endParaRPr lang="it-IT" dirty="0">
              <a:sym typeface="Wingdings" panose="05000000000000000000" pitchFamily="2" charset="2"/>
            </a:endParaRPr>
          </a:p>
          <a:p>
            <a:pPr marL="0" indent="0">
              <a:buNone/>
            </a:pPr>
            <a:r>
              <a:rPr lang="it-IT" dirty="0" smtClean="0">
                <a:sym typeface="Wingdings" panose="05000000000000000000" pitchFamily="2" charset="2"/>
              </a:rPr>
              <a:t>Cessa </a:t>
            </a:r>
            <a:r>
              <a:rPr lang="it-IT" dirty="0">
                <a:sym typeface="Wingdings" panose="05000000000000000000" pitchFamily="2" charset="2"/>
              </a:rPr>
              <a:t>una volta che il procedimento tributario sia stato concluso con l’adozione dell’avviso di </a:t>
            </a:r>
            <a:r>
              <a:rPr lang="it-IT" dirty="0" smtClean="0">
                <a:sym typeface="Wingdings" panose="05000000000000000000" pitchFamily="2" charset="2"/>
              </a:rPr>
              <a:t>accertamento </a:t>
            </a:r>
            <a:r>
              <a:rPr lang="it-IT" i="1" dirty="0" smtClean="0">
                <a:sym typeface="Wingdings" panose="05000000000000000000" pitchFamily="2" charset="2"/>
              </a:rPr>
              <a:t>(</a:t>
            </a:r>
            <a:r>
              <a:rPr lang="it-IT" dirty="0" smtClean="0">
                <a:sym typeface="Wingdings" panose="05000000000000000000" pitchFamily="2" charset="2"/>
              </a:rPr>
              <a:t>ex </a:t>
            </a:r>
            <a:r>
              <a:rPr lang="it-IT" dirty="0" err="1">
                <a:sym typeface="Wingdings" panose="05000000000000000000" pitchFamily="2" charset="2"/>
              </a:rPr>
              <a:t>multis</a:t>
            </a:r>
            <a:r>
              <a:rPr lang="it-IT" dirty="0">
                <a:sym typeface="Wingdings" panose="05000000000000000000" pitchFamily="2" charset="2"/>
              </a:rPr>
              <a:t>, </a:t>
            </a:r>
            <a:r>
              <a:rPr lang="it-IT" i="1" dirty="0" err="1">
                <a:sym typeface="Wingdings" panose="05000000000000000000" pitchFamily="2" charset="2"/>
              </a:rPr>
              <a:t>sent</a:t>
            </a:r>
            <a:r>
              <a:rPr lang="it-IT" i="1" dirty="0">
                <a:sym typeface="Wingdings" panose="05000000000000000000" pitchFamily="2" charset="2"/>
              </a:rPr>
              <a:t>. TAR Lazio – Roma, Sez. II, 21 ottobre 2021, n. </a:t>
            </a:r>
            <a:r>
              <a:rPr lang="it-IT" i="1" dirty="0" smtClean="0">
                <a:sym typeface="Wingdings" panose="05000000000000000000" pitchFamily="2" charset="2"/>
              </a:rPr>
              <a:t>10842).</a:t>
            </a:r>
            <a:endParaRPr lang="it-IT" dirty="0">
              <a:sym typeface="Wingdings" panose="05000000000000000000" pitchFamily="2" charset="2"/>
            </a:endParaRPr>
          </a:p>
          <a:p>
            <a:pPr marL="0" indent="0">
              <a:buNone/>
            </a:pPr>
            <a:r>
              <a:rPr lang="it-IT" dirty="0" smtClean="0">
                <a:sym typeface="Wingdings" panose="05000000000000000000" pitchFamily="2" charset="2"/>
              </a:rPr>
              <a:t>Gli </a:t>
            </a:r>
            <a:r>
              <a:rPr lang="it-IT" dirty="0">
                <a:sym typeface="Wingdings" panose="05000000000000000000" pitchFamily="2" charset="2"/>
              </a:rPr>
              <a:t>atti della fase esecutiva che ne segue sono </a:t>
            </a:r>
            <a:r>
              <a:rPr lang="it-IT" dirty="0" smtClean="0">
                <a:sym typeface="Wingdings" panose="05000000000000000000" pitchFamily="2" charset="2"/>
              </a:rPr>
              <a:t>accessibili </a:t>
            </a:r>
            <a:r>
              <a:rPr lang="it-IT" i="1" dirty="0" smtClean="0">
                <a:sym typeface="Wingdings" panose="05000000000000000000" pitchFamily="2" charset="2"/>
              </a:rPr>
              <a:t>(</a:t>
            </a:r>
            <a:r>
              <a:rPr lang="it-IT" i="1" dirty="0" err="1" smtClean="0">
                <a:sym typeface="Wingdings" panose="05000000000000000000" pitchFamily="2" charset="2"/>
              </a:rPr>
              <a:t>sent</a:t>
            </a:r>
            <a:r>
              <a:rPr lang="it-IT" i="1" dirty="0">
                <a:sym typeface="Wingdings" panose="05000000000000000000" pitchFamily="2" charset="2"/>
              </a:rPr>
              <a:t>. TAR Piemonte, Sez. I, 03 dicembre 2021, n. 1112)</a:t>
            </a:r>
            <a:r>
              <a:rPr lang="it-IT" dirty="0" smtClean="0">
                <a:sym typeface="Wingdings" panose="05000000000000000000" pitchFamily="2" charset="2"/>
              </a:rPr>
              <a:t>.</a:t>
            </a:r>
          </a:p>
        </p:txBody>
      </p:sp>
    </p:spTree>
    <p:extLst>
      <p:ext uri="{BB962C8B-B14F-4D97-AF65-F5344CB8AC3E}">
        <p14:creationId xmlns:p14="http://schemas.microsoft.com/office/powerpoint/2010/main" val="261400301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r>
              <a:rPr lang="it-IT" sz="3200" dirty="0" smtClean="0"/>
              <a:t>ACCESSO AGLI ATTI</a:t>
            </a:r>
            <a:br>
              <a:rPr lang="it-IT" sz="3200" dirty="0" smtClean="0"/>
            </a:br>
            <a:r>
              <a:rPr lang="it-IT" sz="3200" dirty="0" smtClean="0"/>
              <a:t>CD. DEFENSIONALE</a:t>
            </a:r>
            <a:endParaRPr lang="it-IT" sz="3200" dirty="0"/>
          </a:p>
        </p:txBody>
      </p:sp>
      <p:sp>
        <p:nvSpPr>
          <p:cNvPr id="3" name="Segnaposto contenuto 2"/>
          <p:cNvSpPr>
            <a:spLocks noGrp="1"/>
          </p:cNvSpPr>
          <p:nvPr>
            <p:ph idx="1"/>
          </p:nvPr>
        </p:nvSpPr>
        <p:spPr>
          <a:xfrm>
            <a:off x="1295401" y="2556931"/>
            <a:ext cx="9601196" cy="3529543"/>
          </a:xfrm>
        </p:spPr>
        <p:txBody>
          <a:bodyPr>
            <a:normAutofit/>
          </a:bodyPr>
          <a:lstStyle/>
          <a:p>
            <a:r>
              <a:rPr lang="it-IT" b="1" smtClean="0"/>
              <a:t>Art</a:t>
            </a:r>
            <a:r>
              <a:rPr lang="it-IT" b="1" dirty="0" smtClean="0"/>
              <a:t>. 24, co. 7 l. 241/1990.</a:t>
            </a:r>
          </a:p>
          <a:p>
            <a:pPr marL="0" indent="0">
              <a:buNone/>
            </a:pPr>
            <a:r>
              <a:rPr lang="it-IT" dirty="0" smtClean="0">
                <a:sym typeface="Wingdings" panose="05000000000000000000" pitchFamily="2" charset="2"/>
              </a:rPr>
              <a:t>Autonoma </a:t>
            </a:r>
            <a:r>
              <a:rPr lang="it-IT" dirty="0">
                <a:sym typeface="Wingdings" panose="05000000000000000000" pitchFamily="2" charset="2"/>
              </a:rPr>
              <a:t>funzione </a:t>
            </a:r>
            <a:r>
              <a:rPr lang="it-IT" dirty="0" smtClean="0">
                <a:sym typeface="Wingdings" panose="05000000000000000000" pitchFamily="2" charset="2"/>
              </a:rPr>
              <a:t>dell’accesso </a:t>
            </a:r>
            <a:r>
              <a:rPr lang="it-IT" i="1" dirty="0" smtClean="0">
                <a:sym typeface="Wingdings" panose="05000000000000000000" pitchFamily="2" charset="2"/>
              </a:rPr>
              <a:t>(</a:t>
            </a:r>
            <a:r>
              <a:rPr lang="en-US" i="1" dirty="0">
                <a:sym typeface="Wingdings" panose="05000000000000000000" pitchFamily="2" charset="2"/>
              </a:rPr>
              <a:t>sent. C.G.A.R.S., 26 </a:t>
            </a:r>
            <a:r>
              <a:rPr lang="en-US" i="1" dirty="0" err="1">
                <a:sym typeface="Wingdings" panose="05000000000000000000" pitchFamily="2" charset="2"/>
              </a:rPr>
              <a:t>aprile</a:t>
            </a:r>
            <a:r>
              <a:rPr lang="en-US" i="1" dirty="0">
                <a:sym typeface="Wingdings" panose="05000000000000000000" pitchFamily="2" charset="2"/>
              </a:rPr>
              <a:t> 2022, n. 515</a:t>
            </a:r>
            <a:r>
              <a:rPr lang="it-IT" i="1" dirty="0" smtClean="0">
                <a:sym typeface="Wingdings" panose="05000000000000000000" pitchFamily="2" charset="2"/>
              </a:rPr>
              <a:t>)</a:t>
            </a:r>
            <a:r>
              <a:rPr lang="it-IT" dirty="0" smtClean="0">
                <a:sym typeface="Wingdings" panose="05000000000000000000" pitchFamily="2" charset="2"/>
              </a:rPr>
              <a:t>.</a:t>
            </a:r>
            <a:endParaRPr lang="it-IT" dirty="0">
              <a:sym typeface="Wingdings" panose="05000000000000000000" pitchFamily="2" charset="2"/>
            </a:endParaRPr>
          </a:p>
          <a:p>
            <a:pPr marL="0" indent="0">
              <a:buNone/>
            </a:pPr>
            <a:r>
              <a:rPr lang="it-IT" dirty="0" smtClean="0"/>
              <a:t>Si </a:t>
            </a:r>
            <a:r>
              <a:rPr lang="it-IT" dirty="0"/>
              <a:t>aggiunge e non si sostituisce a quello ordinario, secondo tre livelli di protezione dei dati </a:t>
            </a:r>
            <a:r>
              <a:rPr lang="it-IT" dirty="0" smtClean="0"/>
              <a:t>personali </a:t>
            </a:r>
            <a:r>
              <a:rPr lang="it-IT" i="1" dirty="0" smtClean="0"/>
              <a:t>(</a:t>
            </a:r>
            <a:r>
              <a:rPr lang="it-IT" i="1" dirty="0" err="1" smtClean="0"/>
              <a:t>sent</a:t>
            </a:r>
            <a:r>
              <a:rPr lang="it-IT" i="1" dirty="0"/>
              <a:t>. </a:t>
            </a:r>
            <a:r>
              <a:rPr lang="it-IT" i="1" dirty="0" err="1"/>
              <a:t>Cons</a:t>
            </a:r>
            <a:r>
              <a:rPr lang="it-IT" i="1" dirty="0"/>
              <a:t>. St., Sez. VI, 04 maggio 2021, n. 3492).</a:t>
            </a:r>
            <a:endParaRPr lang="it-IT" dirty="0"/>
          </a:p>
        </p:txBody>
      </p:sp>
    </p:spTree>
    <p:extLst>
      <p:ext uri="{BB962C8B-B14F-4D97-AF65-F5344CB8AC3E}">
        <p14:creationId xmlns:p14="http://schemas.microsoft.com/office/powerpoint/2010/main" val="331691537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r>
              <a:rPr lang="it-IT" sz="3200" dirty="0" smtClean="0"/>
              <a:t>I LIVELLO:</a:t>
            </a:r>
            <a:br>
              <a:rPr lang="it-IT" sz="3200" dirty="0" smtClean="0"/>
            </a:br>
            <a:r>
              <a:rPr lang="it-IT" sz="3200" dirty="0" smtClean="0"/>
              <a:t>RAGIONI DI DIFESA VS. RISERVATEZZA</a:t>
            </a:r>
            <a:endParaRPr lang="it-IT" sz="3200" dirty="0"/>
          </a:p>
        </p:txBody>
      </p:sp>
      <p:sp>
        <p:nvSpPr>
          <p:cNvPr id="3" name="Segnaposto contenuto 2"/>
          <p:cNvSpPr>
            <a:spLocks noGrp="1"/>
          </p:cNvSpPr>
          <p:nvPr>
            <p:ph idx="1"/>
          </p:nvPr>
        </p:nvSpPr>
        <p:spPr>
          <a:xfrm>
            <a:off x="1295401" y="2556931"/>
            <a:ext cx="9601196" cy="3529543"/>
          </a:xfrm>
        </p:spPr>
        <p:txBody>
          <a:bodyPr>
            <a:normAutofit/>
          </a:bodyPr>
          <a:lstStyle/>
          <a:p>
            <a:pPr marL="457200" indent="-457200">
              <a:buFont typeface="+mj-lt"/>
              <a:buAutoNum type="arabicPeriod"/>
            </a:pPr>
            <a:r>
              <a:rPr lang="it-IT" dirty="0" smtClean="0"/>
              <a:t>In </a:t>
            </a:r>
            <a:r>
              <a:rPr lang="it-IT" dirty="0"/>
              <a:t>generale, deve comunque essere garantito ai richiedenti l’accesso ai documenti amministrativi la cui conoscenza sia necessaria per curare o per difendere i propri interessi giuridici, con tendenziale prevalenza sulle ragioni di riservatezza del </a:t>
            </a:r>
            <a:r>
              <a:rPr lang="it-IT" dirty="0" smtClean="0"/>
              <a:t>controinteressato.</a:t>
            </a:r>
          </a:p>
          <a:p>
            <a:pPr marL="0" indent="0">
              <a:buNone/>
            </a:pPr>
            <a:r>
              <a:rPr lang="it-IT" i="1" dirty="0"/>
              <a:t>(</a:t>
            </a:r>
            <a:r>
              <a:rPr lang="it-IT" i="1" dirty="0" err="1"/>
              <a:t>Sent</a:t>
            </a:r>
            <a:r>
              <a:rPr lang="it-IT" i="1" dirty="0"/>
              <a:t>. TAR Lazio – Roma, Sez. III-</a:t>
            </a:r>
            <a:r>
              <a:rPr lang="it-IT" dirty="0"/>
              <a:t>quater</a:t>
            </a:r>
            <a:r>
              <a:rPr lang="it-IT" i="1" dirty="0"/>
              <a:t>, 02 maggio 2022, n. 5391</a:t>
            </a:r>
            <a:r>
              <a:rPr lang="it-IT" i="1" dirty="0" smtClean="0"/>
              <a:t>)</a:t>
            </a:r>
            <a:endParaRPr lang="it-IT" dirty="0"/>
          </a:p>
        </p:txBody>
      </p:sp>
    </p:spTree>
    <p:extLst>
      <p:ext uri="{BB962C8B-B14F-4D97-AF65-F5344CB8AC3E}">
        <p14:creationId xmlns:p14="http://schemas.microsoft.com/office/powerpoint/2010/main" val="195947903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r>
              <a:rPr lang="it-IT" sz="3200" dirty="0"/>
              <a:t>I</a:t>
            </a:r>
            <a:r>
              <a:rPr lang="it-IT" sz="3200" dirty="0" smtClean="0"/>
              <a:t>I LIVELLO:</a:t>
            </a:r>
            <a:br>
              <a:rPr lang="it-IT" sz="3200" dirty="0" smtClean="0"/>
            </a:br>
            <a:r>
              <a:rPr lang="it-IT" sz="3200" dirty="0" smtClean="0"/>
              <a:t>I DATI </a:t>
            </a:r>
            <a:r>
              <a:rPr lang="it-IT" sz="3200" strike="sngStrike" dirty="0" smtClean="0"/>
              <a:t>SENSIBILI</a:t>
            </a:r>
            <a:r>
              <a:rPr lang="it-IT" sz="3200" dirty="0" smtClean="0"/>
              <a:t> PARTICOLARI</a:t>
            </a:r>
            <a:endParaRPr lang="it-IT" sz="3200" dirty="0"/>
          </a:p>
        </p:txBody>
      </p:sp>
      <p:sp>
        <p:nvSpPr>
          <p:cNvPr id="3" name="Segnaposto contenuto 2"/>
          <p:cNvSpPr>
            <a:spLocks noGrp="1"/>
          </p:cNvSpPr>
          <p:nvPr>
            <p:ph idx="1"/>
          </p:nvPr>
        </p:nvSpPr>
        <p:spPr>
          <a:xfrm>
            <a:off x="1295401" y="2556931"/>
            <a:ext cx="9601196" cy="3529543"/>
          </a:xfrm>
        </p:spPr>
        <p:txBody>
          <a:bodyPr>
            <a:normAutofit/>
          </a:bodyPr>
          <a:lstStyle/>
          <a:p>
            <a:pPr marL="457200" indent="-457200">
              <a:buFont typeface="+mj-lt"/>
              <a:buAutoNum type="arabicPeriod" startAt="2"/>
            </a:pPr>
            <a:r>
              <a:rPr lang="it-IT" dirty="0"/>
              <a:t>N</a:t>
            </a:r>
            <a:r>
              <a:rPr lang="it-IT" dirty="0" smtClean="0"/>
              <a:t>el </a:t>
            </a:r>
            <a:r>
              <a:rPr lang="it-IT" dirty="0"/>
              <a:t>caso di documenti contenenti </a:t>
            </a:r>
            <a:r>
              <a:rPr lang="it-IT" u="sng" dirty="0"/>
              <a:t>dati sensibili e giudiziari</a:t>
            </a:r>
            <a:r>
              <a:rPr lang="it-IT" dirty="0"/>
              <a:t>, l’accesso è consentito nei limiti in cui sia strettamente </a:t>
            </a:r>
            <a:r>
              <a:rPr lang="it-IT" dirty="0" smtClean="0"/>
              <a:t>indispensabile.</a:t>
            </a:r>
          </a:p>
          <a:p>
            <a:pPr marL="0" indent="0">
              <a:buNone/>
            </a:pPr>
            <a:r>
              <a:rPr lang="it-IT" dirty="0" smtClean="0"/>
              <a:t>Con </a:t>
            </a:r>
            <a:r>
              <a:rPr lang="it-IT" dirty="0"/>
              <a:t>il regolamento europeo sulla privacy, cd. GDPR, n. </a:t>
            </a:r>
            <a:r>
              <a:rPr lang="it-IT" dirty="0" smtClean="0"/>
              <a:t>2016/679/UE, </a:t>
            </a:r>
            <a:r>
              <a:rPr lang="it-IT" dirty="0"/>
              <a:t>e il relativo decreto di recepimento, d.lgs. 101/2018, la categoria dei dati sensibili non esiste più ed è stata sostituita da quella dei </a:t>
            </a:r>
            <a:r>
              <a:rPr lang="it-IT" u="sng" dirty="0"/>
              <a:t>dati particolari</a:t>
            </a:r>
            <a:r>
              <a:rPr lang="it-IT" dirty="0"/>
              <a:t>.</a:t>
            </a:r>
            <a:endParaRPr lang="it-IT" dirty="0" smtClean="0"/>
          </a:p>
          <a:p>
            <a:pPr marL="0" indent="0">
              <a:buNone/>
            </a:pPr>
            <a:r>
              <a:rPr lang="it-IT" i="1" dirty="0"/>
              <a:t>(</a:t>
            </a:r>
            <a:r>
              <a:rPr lang="it-IT" dirty="0"/>
              <a:t>Ex </a:t>
            </a:r>
            <a:r>
              <a:rPr lang="it-IT" dirty="0" err="1"/>
              <a:t>multis</a:t>
            </a:r>
            <a:r>
              <a:rPr lang="it-IT" dirty="0"/>
              <a:t>, </a:t>
            </a:r>
            <a:r>
              <a:rPr lang="it-IT" i="1" dirty="0" err="1"/>
              <a:t>sent</a:t>
            </a:r>
            <a:r>
              <a:rPr lang="it-IT" i="1" dirty="0"/>
              <a:t>. TAR Lombardia – Milano, Sez. I, 24 gennaio 2022, n. 145)</a:t>
            </a:r>
            <a:endParaRPr lang="it-IT" dirty="0"/>
          </a:p>
        </p:txBody>
      </p:sp>
    </p:spTree>
    <p:extLst>
      <p:ext uri="{BB962C8B-B14F-4D97-AF65-F5344CB8AC3E}">
        <p14:creationId xmlns:p14="http://schemas.microsoft.com/office/powerpoint/2010/main" val="269929880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r>
              <a:rPr lang="it-IT" sz="3200" dirty="0" smtClean="0"/>
              <a:t>III LIVELLO:</a:t>
            </a:r>
            <a:br>
              <a:rPr lang="it-IT" sz="3200" dirty="0" smtClean="0"/>
            </a:br>
            <a:r>
              <a:rPr lang="it-IT" sz="3200" dirty="0" smtClean="0"/>
              <a:t>I DATI SU VITA SESSUALE E SALUTE</a:t>
            </a:r>
            <a:endParaRPr lang="it-IT" sz="3200" dirty="0"/>
          </a:p>
        </p:txBody>
      </p:sp>
      <p:sp>
        <p:nvSpPr>
          <p:cNvPr id="3" name="Segnaposto contenuto 2"/>
          <p:cNvSpPr>
            <a:spLocks noGrp="1"/>
          </p:cNvSpPr>
          <p:nvPr>
            <p:ph idx="1"/>
          </p:nvPr>
        </p:nvSpPr>
        <p:spPr>
          <a:xfrm>
            <a:off x="1295401" y="2556931"/>
            <a:ext cx="9601196" cy="3529543"/>
          </a:xfrm>
        </p:spPr>
        <p:txBody>
          <a:bodyPr>
            <a:normAutofit/>
          </a:bodyPr>
          <a:lstStyle/>
          <a:p>
            <a:pPr marL="457200" indent="-457200">
              <a:buFont typeface="+mj-lt"/>
              <a:buAutoNum type="arabicPeriod" startAt="3"/>
            </a:pPr>
            <a:r>
              <a:rPr lang="it-IT" dirty="0"/>
              <a:t>N</a:t>
            </a:r>
            <a:r>
              <a:rPr lang="it-IT" dirty="0" smtClean="0"/>
              <a:t>el </a:t>
            </a:r>
            <a:r>
              <a:rPr lang="it-IT" dirty="0"/>
              <a:t>caso di </a:t>
            </a:r>
            <a:r>
              <a:rPr lang="it-IT" u="sng" dirty="0"/>
              <a:t>dati idonei a rivelare lo stato di salute e la vita sessuale</a:t>
            </a:r>
            <a:r>
              <a:rPr lang="it-IT" dirty="0"/>
              <a:t>, cd. </a:t>
            </a:r>
            <a:r>
              <a:rPr lang="it-IT" u="sng" dirty="0"/>
              <a:t>dati sensibilissimi o </a:t>
            </a:r>
            <a:r>
              <a:rPr lang="it-IT" u="sng" dirty="0" err="1"/>
              <a:t>supersensibili</a:t>
            </a:r>
            <a:r>
              <a:rPr lang="it-IT" dirty="0"/>
              <a:t>, l’accesso è consentito nei termini previsti dall’art. 60 del Codice della privacy, ovvero solo se la situazione giuridica soggettiva di chi richiede l’ostensione è di rango almeno pari ai diritti dell'interessato, cioè consiste in un diritto della personalità o in un altro diritto o libertà fondamentale, ad esempio la difesa in un procedimento penale, ove è a rischio la libertà personale.</a:t>
            </a:r>
            <a:endParaRPr lang="it-IT" dirty="0" smtClean="0"/>
          </a:p>
          <a:p>
            <a:pPr marL="0" indent="0">
              <a:buNone/>
            </a:pPr>
            <a:r>
              <a:rPr lang="it-IT" i="1" dirty="0"/>
              <a:t>(</a:t>
            </a:r>
            <a:r>
              <a:rPr lang="it-IT" i="1" dirty="0" err="1"/>
              <a:t>Sent</a:t>
            </a:r>
            <a:r>
              <a:rPr lang="it-IT" i="1" dirty="0"/>
              <a:t>. TAR Sicilia – Palermo, Sez. I, 03 febbraio 2022, n. 411)</a:t>
            </a:r>
            <a:endParaRPr lang="it-IT" dirty="0"/>
          </a:p>
        </p:txBody>
      </p:sp>
    </p:spTree>
    <p:extLst>
      <p:ext uri="{BB962C8B-B14F-4D97-AF65-F5344CB8AC3E}">
        <p14:creationId xmlns:p14="http://schemas.microsoft.com/office/powerpoint/2010/main" val="359077432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r>
              <a:rPr lang="it-IT" sz="3200" dirty="0" smtClean="0"/>
              <a:t>CONCLUSIONI DELL’ADUNANZA PLENARIA</a:t>
            </a:r>
            <a:br>
              <a:rPr lang="it-IT" sz="3200" dirty="0" smtClean="0"/>
            </a:br>
            <a:r>
              <a:rPr lang="it-IT" sz="3200" dirty="0" smtClean="0"/>
              <a:t>SENT. N. 4/2021</a:t>
            </a:r>
            <a:endParaRPr lang="it-IT" sz="3200" dirty="0"/>
          </a:p>
        </p:txBody>
      </p:sp>
      <p:sp>
        <p:nvSpPr>
          <p:cNvPr id="3" name="Segnaposto contenuto 2"/>
          <p:cNvSpPr>
            <a:spLocks noGrp="1"/>
          </p:cNvSpPr>
          <p:nvPr>
            <p:ph idx="1"/>
          </p:nvPr>
        </p:nvSpPr>
        <p:spPr>
          <a:xfrm>
            <a:off x="1295401" y="2556931"/>
            <a:ext cx="9601196" cy="3529543"/>
          </a:xfrm>
        </p:spPr>
        <p:txBody>
          <a:bodyPr>
            <a:normAutofit/>
          </a:bodyPr>
          <a:lstStyle/>
          <a:p>
            <a:pPr marL="0" indent="0">
              <a:buNone/>
            </a:pPr>
            <a:r>
              <a:rPr lang="it-IT" i="1" dirty="0" smtClean="0"/>
              <a:t>(a) </a:t>
            </a:r>
            <a:r>
              <a:rPr lang="it-IT" dirty="0" smtClean="0"/>
              <a:t>In </a:t>
            </a:r>
            <a:r>
              <a:rPr lang="it-IT" dirty="0"/>
              <a:t>materia di accesso </a:t>
            </a:r>
            <a:r>
              <a:rPr lang="it-IT" dirty="0" smtClean="0"/>
              <a:t>defensionale </a:t>
            </a:r>
            <a:r>
              <a:rPr lang="it-IT" i="1" dirty="0" smtClean="0"/>
              <a:t>ex</a:t>
            </a:r>
            <a:r>
              <a:rPr lang="it-IT" dirty="0" smtClean="0"/>
              <a:t> art</a:t>
            </a:r>
            <a:r>
              <a:rPr lang="it-IT" dirty="0"/>
              <a:t>. 24, </a:t>
            </a:r>
            <a:r>
              <a:rPr lang="it-IT" dirty="0" smtClean="0"/>
              <a:t>co. 7 l</a:t>
            </a:r>
            <a:r>
              <a:rPr lang="it-IT" dirty="0"/>
              <a:t>. </a:t>
            </a:r>
            <a:r>
              <a:rPr lang="it-IT" dirty="0" smtClean="0"/>
              <a:t>241/1990, non è </a:t>
            </a:r>
            <a:r>
              <a:rPr lang="it-IT" dirty="0"/>
              <a:t>sufficiente nell’istanza di accesso un generico riferimento a non meglio precisate esigenze probatorie e difensive, siano esse riferite a un processo già pendente oppure ancora instaurando, poiché l’ostensione del documento richiesto passa attraverso un rigoroso, motivato, vaglio sul </a:t>
            </a:r>
            <a:r>
              <a:rPr lang="it-IT" u="sng" dirty="0"/>
              <a:t>nesso di strumentalità necessaria tra la documentazione richiesta e la situazione finale che l’istante intende curare o </a:t>
            </a:r>
            <a:r>
              <a:rPr lang="it-IT" u="sng" dirty="0" smtClean="0"/>
              <a:t>tutelare</a:t>
            </a:r>
            <a:r>
              <a:rPr lang="it-IT" dirty="0" smtClean="0"/>
              <a:t>.</a:t>
            </a:r>
          </a:p>
          <a:p>
            <a:pPr marL="0" indent="0">
              <a:buNone/>
            </a:pPr>
            <a:endParaRPr lang="it-IT" i="1" dirty="0"/>
          </a:p>
        </p:txBody>
      </p:sp>
    </p:spTree>
    <p:extLst>
      <p:ext uri="{BB962C8B-B14F-4D97-AF65-F5344CB8AC3E}">
        <p14:creationId xmlns:p14="http://schemas.microsoft.com/office/powerpoint/2010/main" val="1188460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r>
              <a:rPr lang="it-IT" sz="3200" dirty="0" smtClean="0"/>
              <a:t>DAL PRINCIPIO DI SEGRETEZZA DELL’AZIONE AMMINISTRATIVA ALLA CD. CASA DI VETRO</a:t>
            </a:r>
            <a:endParaRPr lang="it-IT" sz="3200" dirty="0"/>
          </a:p>
        </p:txBody>
      </p:sp>
      <p:sp>
        <p:nvSpPr>
          <p:cNvPr id="3" name="Segnaposto contenuto 2"/>
          <p:cNvSpPr>
            <a:spLocks noGrp="1"/>
          </p:cNvSpPr>
          <p:nvPr>
            <p:ph idx="1"/>
          </p:nvPr>
        </p:nvSpPr>
        <p:spPr>
          <a:xfrm>
            <a:off x="1295401" y="2556931"/>
            <a:ext cx="9601196" cy="3529543"/>
          </a:xfrm>
        </p:spPr>
        <p:txBody>
          <a:bodyPr>
            <a:normAutofit lnSpcReduction="10000"/>
          </a:bodyPr>
          <a:lstStyle/>
          <a:p>
            <a:r>
              <a:rPr lang="it-IT" b="1" dirty="0" smtClean="0"/>
              <a:t>R.D. </a:t>
            </a:r>
            <a:r>
              <a:rPr lang="it-IT" b="1" dirty="0"/>
              <a:t>30 dicembre 1923, n. </a:t>
            </a:r>
            <a:r>
              <a:rPr lang="it-IT" b="1" dirty="0" smtClean="0"/>
              <a:t>2960.</a:t>
            </a:r>
          </a:p>
          <a:p>
            <a:pPr marL="0" indent="0">
              <a:buNone/>
            </a:pPr>
            <a:r>
              <a:rPr lang="it-IT" dirty="0" smtClean="0"/>
              <a:t>L’impiegato in prova deve rendere solenne </a:t>
            </a:r>
            <a:r>
              <a:rPr lang="it-IT" u="sng" dirty="0" smtClean="0"/>
              <a:t>promessa di segretezza</a:t>
            </a:r>
            <a:r>
              <a:rPr lang="it-IT" dirty="0" smtClean="0"/>
              <a:t> (art. 5, co. 1, I periodo </a:t>
            </a:r>
            <a:r>
              <a:rPr lang="it-IT" dirty="0" err="1" smtClean="0"/>
              <a:t>r.d.</a:t>
            </a:r>
            <a:r>
              <a:rPr lang="it-IT" dirty="0" smtClean="0"/>
              <a:t> cit.). Il pubblico dipendente di ruolo deve compiere </a:t>
            </a:r>
            <a:r>
              <a:rPr lang="it-IT" u="sng" dirty="0" smtClean="0"/>
              <a:t>giuramento di serbare il segreto d’ufficio</a:t>
            </a:r>
            <a:r>
              <a:rPr lang="it-IT" dirty="0" smtClean="0"/>
              <a:t> (</a:t>
            </a:r>
            <a:r>
              <a:rPr lang="pl-PL" dirty="0"/>
              <a:t>art. 6, co. 2, I </a:t>
            </a:r>
            <a:r>
              <a:rPr lang="pl-PL" dirty="0" smtClean="0"/>
              <a:t>alinea</a:t>
            </a:r>
            <a:r>
              <a:rPr lang="it-IT" dirty="0" smtClean="0"/>
              <a:t> </a:t>
            </a:r>
            <a:r>
              <a:rPr lang="it-IT" dirty="0" err="1" smtClean="0"/>
              <a:t>r.d.</a:t>
            </a:r>
            <a:r>
              <a:rPr lang="it-IT" dirty="0" smtClean="0"/>
              <a:t> cit.).</a:t>
            </a:r>
          </a:p>
          <a:p>
            <a:pPr marL="0" indent="0">
              <a:buNone/>
            </a:pPr>
            <a:r>
              <a:rPr lang="it-IT" u="sng" dirty="0" smtClean="0"/>
              <a:t>Sanzioni disciplinari</a:t>
            </a:r>
            <a:r>
              <a:rPr lang="it-IT" dirty="0" smtClean="0"/>
              <a:t>: se senza danno, riduzione </a:t>
            </a:r>
            <a:r>
              <a:rPr lang="it-IT" dirty="0"/>
              <a:t>dello stipendio non superiore al quinto, per la durata massima di sei </a:t>
            </a:r>
            <a:r>
              <a:rPr lang="it-IT" dirty="0" smtClean="0"/>
              <a:t>mesi; se con danno, sospensione </a:t>
            </a:r>
            <a:r>
              <a:rPr lang="it-IT" dirty="0"/>
              <a:t>dal grado con privazione dello stipendio da uno a sei mesi ed allontanamento dal </a:t>
            </a:r>
            <a:r>
              <a:rPr lang="it-IT" dirty="0" smtClean="0"/>
              <a:t>servizio.</a:t>
            </a:r>
          </a:p>
          <a:p>
            <a:pPr marL="0" indent="0">
              <a:buNone/>
            </a:pPr>
            <a:r>
              <a:rPr lang="it-IT" u="sng" dirty="0" smtClean="0"/>
              <a:t>Sanzioni penali</a:t>
            </a:r>
            <a:r>
              <a:rPr lang="it-IT" dirty="0" smtClean="0"/>
              <a:t>: art. 177 c.p. Codice Zanardelli 1889, poi art. 326 c.p. Codice Rocco del 1930.</a:t>
            </a:r>
          </a:p>
        </p:txBody>
      </p:sp>
    </p:spTree>
    <p:extLst>
      <p:ext uri="{BB962C8B-B14F-4D97-AF65-F5344CB8AC3E}">
        <p14:creationId xmlns:p14="http://schemas.microsoft.com/office/powerpoint/2010/main" val="297253276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r>
              <a:rPr lang="it-IT" sz="3200" dirty="0" smtClean="0"/>
              <a:t>CONCLUSIONI DELL’ADUNANZA PLENARIA</a:t>
            </a:r>
            <a:br>
              <a:rPr lang="it-IT" sz="3200" dirty="0" smtClean="0"/>
            </a:br>
            <a:r>
              <a:rPr lang="it-IT" sz="3200" dirty="0" smtClean="0"/>
              <a:t>SENT. N. 4/2021</a:t>
            </a:r>
            <a:endParaRPr lang="it-IT" sz="3200" dirty="0"/>
          </a:p>
        </p:txBody>
      </p:sp>
      <p:sp>
        <p:nvSpPr>
          <p:cNvPr id="3" name="Segnaposto contenuto 2"/>
          <p:cNvSpPr>
            <a:spLocks noGrp="1"/>
          </p:cNvSpPr>
          <p:nvPr>
            <p:ph idx="1"/>
          </p:nvPr>
        </p:nvSpPr>
        <p:spPr>
          <a:xfrm>
            <a:off x="1028700" y="2556931"/>
            <a:ext cx="10201275" cy="3529543"/>
          </a:xfrm>
        </p:spPr>
        <p:txBody>
          <a:bodyPr>
            <a:normAutofit/>
          </a:bodyPr>
          <a:lstStyle/>
          <a:p>
            <a:pPr marL="0" indent="0">
              <a:buNone/>
            </a:pPr>
            <a:r>
              <a:rPr lang="it-IT" i="1" dirty="0" smtClean="0"/>
              <a:t>(b) </a:t>
            </a:r>
            <a:r>
              <a:rPr lang="it-IT" dirty="0" smtClean="0"/>
              <a:t>Né la P.A. detentrice </a:t>
            </a:r>
            <a:r>
              <a:rPr lang="it-IT" dirty="0"/>
              <a:t>del documento </a:t>
            </a:r>
            <a:r>
              <a:rPr lang="it-IT" dirty="0" smtClean="0"/>
              <a:t>né </a:t>
            </a:r>
            <a:r>
              <a:rPr lang="it-IT" dirty="0"/>
              <a:t>il </a:t>
            </a:r>
            <a:r>
              <a:rPr lang="it-IT" dirty="0" smtClean="0"/>
              <a:t>G.A. </a:t>
            </a:r>
            <a:r>
              <a:rPr lang="it-IT" dirty="0" err="1" smtClean="0"/>
              <a:t>adìto</a:t>
            </a:r>
            <a:r>
              <a:rPr lang="it-IT" dirty="0" smtClean="0"/>
              <a:t> </a:t>
            </a:r>
            <a:r>
              <a:rPr lang="it-IT" dirty="0"/>
              <a:t>nel giudizio di accesso </a:t>
            </a:r>
            <a:r>
              <a:rPr lang="it-IT" i="1" dirty="0" smtClean="0"/>
              <a:t>ex</a:t>
            </a:r>
            <a:r>
              <a:rPr lang="it-IT" dirty="0" smtClean="0"/>
              <a:t> art</a:t>
            </a:r>
            <a:r>
              <a:rPr lang="it-IT" dirty="0"/>
              <a:t>. 116 </a:t>
            </a:r>
            <a:r>
              <a:rPr lang="it-IT" dirty="0" err="1"/>
              <a:t>c.p.a</a:t>
            </a:r>
            <a:r>
              <a:rPr lang="it-IT" dirty="0"/>
              <a:t>. </a:t>
            </a:r>
            <a:r>
              <a:rPr lang="it-IT" dirty="0" smtClean="0"/>
              <a:t>possono svolgere </a:t>
            </a:r>
            <a:r>
              <a:rPr lang="it-IT" i="1" dirty="0"/>
              <a:t>ex ante </a:t>
            </a:r>
            <a:r>
              <a:rPr lang="it-IT" dirty="0"/>
              <a:t>alcuna ultronea </a:t>
            </a:r>
            <a:r>
              <a:rPr lang="it-IT" u="sng" dirty="0"/>
              <a:t>valutazione sull’ammissibilità, sull’influenza o sulla decisività del documento</a:t>
            </a:r>
            <a:r>
              <a:rPr lang="it-IT" dirty="0"/>
              <a:t> richiesto nell’eventuale giudizio instaurato, poiché un simile apprezzamento compete, se del caso, </a:t>
            </a:r>
            <a:r>
              <a:rPr lang="it-IT" u="sng" dirty="0"/>
              <a:t>solo all’autorità giudiziaria investita </a:t>
            </a:r>
            <a:r>
              <a:rPr lang="it-IT" u="sng" dirty="0" smtClean="0"/>
              <a:t>della questione</a:t>
            </a:r>
            <a:r>
              <a:rPr lang="it-IT" dirty="0" smtClean="0"/>
              <a:t>, </a:t>
            </a:r>
            <a:r>
              <a:rPr lang="it-IT" dirty="0"/>
              <a:t>salvo il caso di una evidente, assoluta, mancanza di collegamento tra il documento e le esigenze difensive e, quindi, in ipotesi di </a:t>
            </a:r>
            <a:r>
              <a:rPr lang="it-IT" u="sng" dirty="0"/>
              <a:t>esercizio pretestuoso o temerario </a:t>
            </a:r>
            <a:r>
              <a:rPr lang="it-IT" dirty="0"/>
              <a:t>dell’accesso difensivo stesso per la radicale assenza dei presupposti legittimanti previsti dalla l. </a:t>
            </a:r>
            <a:r>
              <a:rPr lang="it-IT" dirty="0" smtClean="0"/>
              <a:t>241/1990.</a:t>
            </a:r>
            <a:endParaRPr lang="it-IT" dirty="0"/>
          </a:p>
        </p:txBody>
      </p:sp>
    </p:spTree>
    <p:extLst>
      <p:ext uri="{BB962C8B-B14F-4D97-AF65-F5344CB8AC3E}">
        <p14:creationId xmlns:p14="http://schemas.microsoft.com/office/powerpoint/2010/main" val="155314537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r>
              <a:rPr lang="it-IT" sz="3200" dirty="0" smtClean="0"/>
              <a:t>GIURISPRUDENZA SUCCESSIVA</a:t>
            </a:r>
            <a:endParaRPr lang="it-IT" sz="3200" dirty="0"/>
          </a:p>
        </p:txBody>
      </p:sp>
      <p:sp>
        <p:nvSpPr>
          <p:cNvPr id="3" name="Segnaposto contenuto 2"/>
          <p:cNvSpPr>
            <a:spLocks noGrp="1"/>
          </p:cNvSpPr>
          <p:nvPr>
            <p:ph idx="1"/>
          </p:nvPr>
        </p:nvSpPr>
        <p:spPr>
          <a:xfrm>
            <a:off x="957263" y="2556931"/>
            <a:ext cx="10272712" cy="3529543"/>
          </a:xfrm>
        </p:spPr>
        <p:txBody>
          <a:bodyPr>
            <a:normAutofit fontScale="85000" lnSpcReduction="10000"/>
          </a:bodyPr>
          <a:lstStyle/>
          <a:p>
            <a:r>
              <a:rPr lang="it-IT" b="1" dirty="0" smtClean="0"/>
              <a:t>Quanto alla P.A.</a:t>
            </a:r>
          </a:p>
          <a:p>
            <a:pPr marL="0" indent="0">
              <a:buNone/>
            </a:pPr>
            <a:r>
              <a:rPr lang="it-IT" i="1" dirty="0"/>
              <a:t>(</a:t>
            </a:r>
            <a:r>
              <a:rPr lang="it-IT" i="1" dirty="0" err="1"/>
              <a:t>Sent</a:t>
            </a:r>
            <a:r>
              <a:rPr lang="it-IT" i="1" dirty="0"/>
              <a:t>. TAR Lazio – Roma, Sez. IV, 06 maggio 2022, n. 5714)</a:t>
            </a:r>
            <a:endParaRPr lang="it-IT" i="1" dirty="0" smtClean="0"/>
          </a:p>
          <a:p>
            <a:r>
              <a:rPr lang="it-IT" b="1" dirty="0" smtClean="0"/>
              <a:t>Quanto al G.A.</a:t>
            </a:r>
          </a:p>
          <a:p>
            <a:pPr marL="0" indent="0">
              <a:buNone/>
            </a:pPr>
            <a:r>
              <a:rPr lang="it-IT" i="1" dirty="0"/>
              <a:t>(</a:t>
            </a:r>
            <a:r>
              <a:rPr lang="it-IT" i="1" dirty="0" err="1"/>
              <a:t>Sent</a:t>
            </a:r>
            <a:r>
              <a:rPr lang="it-IT" i="1" dirty="0"/>
              <a:t>. </a:t>
            </a:r>
            <a:r>
              <a:rPr lang="it-IT" i="1" dirty="0" err="1"/>
              <a:t>Cons</a:t>
            </a:r>
            <a:r>
              <a:rPr lang="it-IT" i="1" dirty="0"/>
              <a:t>. St., Sez. V, 05 aprile 2022, n. 2530)</a:t>
            </a:r>
            <a:endParaRPr lang="it-IT" i="1" dirty="0" smtClean="0"/>
          </a:p>
          <a:p>
            <a:r>
              <a:rPr lang="it-IT" b="1" dirty="0" smtClean="0"/>
              <a:t>Quanto all’accoglibilità di un’istanza di accesso agli atti a seguito di diniego giudiziario su un’istanza istruttoria.</a:t>
            </a:r>
          </a:p>
          <a:p>
            <a:pPr marL="0" indent="0">
              <a:buNone/>
            </a:pPr>
            <a:r>
              <a:rPr lang="it-IT" i="1" dirty="0" smtClean="0"/>
              <a:t>(</a:t>
            </a:r>
            <a:r>
              <a:rPr lang="fr-FR" i="1" dirty="0"/>
              <a:t>Sent. Cons. St., </a:t>
            </a:r>
            <a:r>
              <a:rPr lang="fr-FR" i="1" dirty="0" err="1"/>
              <a:t>Sez</a:t>
            </a:r>
            <a:r>
              <a:rPr lang="fr-FR" i="1" dirty="0"/>
              <a:t>. IV, 14 </a:t>
            </a:r>
            <a:r>
              <a:rPr lang="fr-FR" i="1" dirty="0" err="1"/>
              <a:t>dicembre</a:t>
            </a:r>
            <a:r>
              <a:rPr lang="fr-FR" i="1" dirty="0"/>
              <a:t> 2021, n. 8327</a:t>
            </a:r>
            <a:r>
              <a:rPr lang="it-IT" i="1" dirty="0" smtClean="0"/>
              <a:t>)</a:t>
            </a:r>
          </a:p>
          <a:p>
            <a:pPr marL="0" indent="0">
              <a:buNone/>
            </a:pPr>
            <a:r>
              <a:rPr lang="it-IT" dirty="0"/>
              <a:t>Cfr. </a:t>
            </a:r>
            <a:r>
              <a:rPr lang="it-IT" smtClean="0"/>
              <a:t>anche provvedimento </a:t>
            </a:r>
            <a:r>
              <a:rPr lang="it-IT" dirty="0"/>
              <a:t>del </a:t>
            </a:r>
            <a:r>
              <a:rPr lang="it-IT" dirty="0" smtClean="0"/>
              <a:t>Direttore </a:t>
            </a:r>
            <a:r>
              <a:rPr lang="it-IT" dirty="0"/>
              <a:t>dell’Agenzia delle Entrate, </a:t>
            </a:r>
            <a:r>
              <a:rPr lang="it-IT" dirty="0" err="1"/>
              <a:t>prot</a:t>
            </a:r>
            <a:r>
              <a:rPr lang="it-IT" dirty="0"/>
              <a:t>. n. 280693/2020 del 04.08.2020, </a:t>
            </a:r>
            <a:r>
              <a:rPr lang="it-IT" i="1" dirty="0" smtClean="0"/>
              <a:t>Disposizioni </a:t>
            </a:r>
            <a:r>
              <a:rPr lang="it-IT" i="1" dirty="0"/>
              <a:t>in materia di accesso documentale, accesso civico semplice e accesso civico </a:t>
            </a:r>
            <a:r>
              <a:rPr lang="it-IT" i="1" dirty="0" smtClean="0"/>
              <a:t>generalizzato</a:t>
            </a:r>
            <a:r>
              <a:rPr lang="it-IT" dirty="0" smtClean="0"/>
              <a:t>.</a:t>
            </a:r>
          </a:p>
        </p:txBody>
      </p:sp>
    </p:spTree>
    <p:extLst>
      <p:ext uri="{BB962C8B-B14F-4D97-AF65-F5344CB8AC3E}">
        <p14:creationId xmlns:p14="http://schemas.microsoft.com/office/powerpoint/2010/main" val="71004658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noAutofit/>
          </a:bodyPr>
          <a:lstStyle/>
          <a:p>
            <a:r>
              <a:rPr lang="it-IT" sz="3000" b="1" dirty="0" smtClean="0"/>
              <a:t>4.</a:t>
            </a:r>
            <a:r>
              <a:rPr lang="it-IT" sz="3000" b="1" dirty="0"/>
              <a:t/>
            </a:r>
            <a:br>
              <a:rPr lang="it-IT" sz="3000" b="1" dirty="0"/>
            </a:br>
            <a:r>
              <a:rPr lang="it-IT" sz="3000" b="1" dirty="0" smtClean="0"/>
              <a:t>Oltre l’Adunanza Plenaria… e l’accesso civico?</a:t>
            </a:r>
            <a:endParaRPr lang="it-IT" sz="3000" b="1" dirty="0"/>
          </a:p>
        </p:txBody>
      </p:sp>
    </p:spTree>
    <p:extLst>
      <p:ext uri="{BB962C8B-B14F-4D97-AF65-F5344CB8AC3E}">
        <p14:creationId xmlns:p14="http://schemas.microsoft.com/office/powerpoint/2010/main" val="410949029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r>
              <a:rPr lang="it-IT" sz="3200" dirty="0" smtClean="0"/>
              <a:t>GENESI DELL’ACCESSO CIVICO</a:t>
            </a:r>
            <a:endParaRPr lang="it-IT" sz="3200" dirty="0"/>
          </a:p>
        </p:txBody>
      </p:sp>
      <p:sp>
        <p:nvSpPr>
          <p:cNvPr id="3" name="Segnaposto contenuto 2"/>
          <p:cNvSpPr>
            <a:spLocks noGrp="1"/>
          </p:cNvSpPr>
          <p:nvPr>
            <p:ph idx="1"/>
          </p:nvPr>
        </p:nvSpPr>
        <p:spPr>
          <a:xfrm>
            <a:off x="1295401" y="2556931"/>
            <a:ext cx="9601196" cy="3529543"/>
          </a:xfrm>
        </p:spPr>
        <p:txBody>
          <a:bodyPr>
            <a:normAutofit lnSpcReduction="10000"/>
          </a:bodyPr>
          <a:lstStyle/>
          <a:p>
            <a:r>
              <a:rPr lang="it-IT" b="1" dirty="0" smtClean="0"/>
              <a:t>L. 06 novembre 2012, n. 190.</a:t>
            </a:r>
          </a:p>
          <a:p>
            <a:pPr marL="0" indent="0">
              <a:buNone/>
            </a:pPr>
            <a:r>
              <a:rPr lang="it-IT" dirty="0" smtClean="0"/>
              <a:t>Delega </a:t>
            </a:r>
            <a:r>
              <a:rPr lang="it-IT" dirty="0"/>
              <a:t>al </a:t>
            </a:r>
            <a:r>
              <a:rPr lang="it-IT" dirty="0" smtClean="0"/>
              <a:t>Governo affinché riveda </a:t>
            </a:r>
            <a:r>
              <a:rPr lang="it-IT" dirty="0"/>
              <a:t>la materia degli obblighi di pubblicità in capo alla P.A., al fine di promuovere </a:t>
            </a:r>
            <a:r>
              <a:rPr lang="it-IT" u="sng" dirty="0"/>
              <a:t>la trasparenza, la prevenzione, il contrasto della corruzione e della cattiva </a:t>
            </a:r>
            <a:r>
              <a:rPr lang="it-IT" u="sng" dirty="0" smtClean="0"/>
              <a:t>amministrazione</a:t>
            </a:r>
            <a:r>
              <a:rPr lang="it-IT" dirty="0" smtClean="0"/>
              <a:t> (art. 1, co. 35-36 l. cit.).</a:t>
            </a:r>
          </a:p>
          <a:p>
            <a:r>
              <a:rPr lang="it-IT" b="1" dirty="0" smtClean="0"/>
              <a:t>D.lgs. 14 marzo 2013, n. 33.</a:t>
            </a:r>
          </a:p>
          <a:p>
            <a:pPr marL="0" indent="0">
              <a:buNone/>
            </a:pPr>
            <a:r>
              <a:rPr lang="it-IT" dirty="0" smtClean="0"/>
              <a:t>Art. 1, co. 1 d.lgs. </a:t>
            </a:r>
            <a:r>
              <a:rPr lang="it-IT" dirty="0"/>
              <a:t>cit.: </a:t>
            </a:r>
            <a:r>
              <a:rPr lang="it-IT" dirty="0" smtClean="0"/>
              <a:t>«</a:t>
            </a:r>
            <a:r>
              <a:rPr lang="it-IT" i="1" dirty="0" smtClean="0"/>
              <a:t>La </a:t>
            </a:r>
            <a:r>
              <a:rPr lang="it-IT" i="1" dirty="0"/>
              <a:t>trasparenza è intesa come accessibilità totale delle informazioni concernenti l'organizzazione e l'attività delle pubbliche amministrazioni, allo scopo di </a:t>
            </a:r>
            <a:r>
              <a:rPr lang="it-IT" i="1" u="sng" dirty="0"/>
              <a:t>favorire forme diffuse di controllo sul perseguimento delle funzioni istituzionali e sull'utilizzo delle risorse </a:t>
            </a:r>
            <a:r>
              <a:rPr lang="it-IT" i="1" u="sng" dirty="0" smtClean="0"/>
              <a:t>pubbliche</a:t>
            </a:r>
            <a:r>
              <a:rPr lang="it-IT" dirty="0" smtClean="0"/>
              <a:t>».</a:t>
            </a:r>
            <a:endParaRPr lang="it-IT" i="1" dirty="0" smtClean="0"/>
          </a:p>
        </p:txBody>
      </p:sp>
    </p:spTree>
    <p:extLst>
      <p:ext uri="{BB962C8B-B14F-4D97-AF65-F5344CB8AC3E}">
        <p14:creationId xmlns:p14="http://schemas.microsoft.com/office/powerpoint/2010/main" val="194784043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r>
              <a:rPr lang="it-IT" sz="3200" dirty="0" smtClean="0"/>
              <a:t>ACCESSO CIVICO SEMPLICE</a:t>
            </a:r>
            <a:endParaRPr lang="it-IT" sz="3200" dirty="0"/>
          </a:p>
        </p:txBody>
      </p:sp>
      <p:sp>
        <p:nvSpPr>
          <p:cNvPr id="3" name="Segnaposto contenuto 2"/>
          <p:cNvSpPr>
            <a:spLocks noGrp="1"/>
          </p:cNvSpPr>
          <p:nvPr>
            <p:ph idx="1"/>
          </p:nvPr>
        </p:nvSpPr>
        <p:spPr>
          <a:xfrm>
            <a:off x="1295401" y="2556931"/>
            <a:ext cx="9601196" cy="3529543"/>
          </a:xfrm>
        </p:spPr>
        <p:txBody>
          <a:bodyPr>
            <a:normAutofit/>
          </a:bodyPr>
          <a:lstStyle/>
          <a:p>
            <a:r>
              <a:rPr lang="it-IT" b="1" dirty="0" smtClean="0"/>
              <a:t>Art. 5, co. 1 d.lgs. 33/2013: l’accesso civico semplice.</a:t>
            </a:r>
          </a:p>
          <a:p>
            <a:pPr marL="0" indent="0">
              <a:buNone/>
            </a:pPr>
            <a:r>
              <a:rPr lang="it-IT" dirty="0" smtClean="0"/>
              <a:t>Laddove </a:t>
            </a:r>
            <a:r>
              <a:rPr lang="it-IT" dirty="0"/>
              <a:t>l’ordinamento imponga alla P.A. di pubblicare documenti, informazioni o dati, ma questa non ottemperi all’obbligo di pubblicazione, qualunque cittadino può richiedere quegli stessi documenti, informazioni o dati, senza alcuna limitazione quanto alla legittimazione soggettiva e senza obbligo di motivazione. </a:t>
            </a:r>
          </a:p>
        </p:txBody>
      </p:sp>
    </p:spTree>
    <p:extLst>
      <p:ext uri="{BB962C8B-B14F-4D97-AF65-F5344CB8AC3E}">
        <p14:creationId xmlns:p14="http://schemas.microsoft.com/office/powerpoint/2010/main" val="94000448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r>
              <a:rPr lang="it-IT" sz="3200" dirty="0" smtClean="0"/>
              <a:t>GENESI DELL’ACCESSO CIVICO GENERALIZZATO</a:t>
            </a:r>
            <a:endParaRPr lang="it-IT" sz="3200" dirty="0"/>
          </a:p>
        </p:txBody>
      </p:sp>
      <p:sp>
        <p:nvSpPr>
          <p:cNvPr id="3" name="Segnaposto contenuto 2"/>
          <p:cNvSpPr>
            <a:spLocks noGrp="1"/>
          </p:cNvSpPr>
          <p:nvPr>
            <p:ph idx="1"/>
          </p:nvPr>
        </p:nvSpPr>
        <p:spPr>
          <a:xfrm>
            <a:off x="1295401" y="2556931"/>
            <a:ext cx="9601196" cy="3529543"/>
          </a:xfrm>
        </p:spPr>
        <p:txBody>
          <a:bodyPr>
            <a:normAutofit fontScale="92500" lnSpcReduction="20000"/>
          </a:bodyPr>
          <a:lstStyle/>
          <a:p>
            <a:r>
              <a:rPr lang="it-IT" b="1" dirty="0" smtClean="0"/>
              <a:t>L. 07 agosto 2015, n. 124.</a:t>
            </a:r>
          </a:p>
          <a:p>
            <a:pPr marL="0" indent="0">
              <a:buNone/>
            </a:pPr>
            <a:r>
              <a:rPr lang="it-IT" dirty="0" smtClean="0"/>
              <a:t>Delega </a:t>
            </a:r>
            <a:r>
              <a:rPr lang="it-IT" dirty="0"/>
              <a:t>al Governo affinché si </a:t>
            </a:r>
            <a:r>
              <a:rPr lang="it-IT" dirty="0" smtClean="0"/>
              <a:t>introduca </a:t>
            </a:r>
            <a:r>
              <a:rPr lang="it-IT" dirty="0"/>
              <a:t>il riconoscimento della libertà di informazione attraverso il diritto di accesso, anche per via telematica, di chiunque, indipendentemente dalla titolarità di situazioni giuridicamente rilevanti, ai dati e ai documenti detenuti dalle PP.AA., salvi i casi di segreto o di divieto di divulgazione previsti dall'ordinamento e nel rispetto dei limiti relativi alla tutela di interessi pubblici e privati </a:t>
            </a:r>
            <a:r>
              <a:rPr lang="it-IT" dirty="0" smtClean="0"/>
              <a:t>(art. 7, co</a:t>
            </a:r>
            <a:r>
              <a:rPr lang="it-IT" dirty="0"/>
              <a:t>. 1, </a:t>
            </a:r>
            <a:r>
              <a:rPr lang="it-IT" dirty="0" err="1"/>
              <a:t>lett</a:t>
            </a:r>
            <a:r>
              <a:rPr lang="it-IT" dirty="0"/>
              <a:t>. </a:t>
            </a:r>
            <a:r>
              <a:rPr lang="it-IT" i="1" dirty="0"/>
              <a:t>h</a:t>
            </a:r>
            <a:r>
              <a:rPr lang="it-IT" dirty="0" smtClean="0"/>
              <a:t> l. cit.)</a:t>
            </a:r>
          </a:p>
          <a:p>
            <a:r>
              <a:rPr lang="it-IT" b="1" dirty="0" smtClean="0"/>
              <a:t>D.lgs</a:t>
            </a:r>
            <a:r>
              <a:rPr lang="it-IT" b="1" dirty="0"/>
              <a:t>. 25 maggio 2016, n. 97.</a:t>
            </a:r>
            <a:endParaRPr lang="it-IT" b="1" dirty="0" smtClean="0"/>
          </a:p>
          <a:p>
            <a:pPr marL="0" indent="0">
              <a:buNone/>
            </a:pPr>
            <a:r>
              <a:rPr lang="it-IT" dirty="0" smtClean="0"/>
              <a:t>L’art</a:t>
            </a:r>
            <a:r>
              <a:rPr lang="it-IT" dirty="0"/>
              <a:t>. 6 d.lgs. </a:t>
            </a:r>
            <a:r>
              <a:rPr lang="it-IT" dirty="0" smtClean="0"/>
              <a:t>97/2016 riscrive </a:t>
            </a:r>
            <a:r>
              <a:rPr lang="it-IT" dirty="0"/>
              <a:t>l’art. 5 d.lgs. 33/2013 e </a:t>
            </a:r>
            <a:r>
              <a:rPr lang="it-IT" dirty="0" smtClean="0"/>
              <a:t>introduce </a:t>
            </a:r>
            <a:r>
              <a:rPr lang="it-IT" dirty="0"/>
              <a:t>i successivi artt. 5-</a:t>
            </a:r>
            <a:r>
              <a:rPr lang="it-IT" i="1" dirty="0"/>
              <a:t>bis</a:t>
            </a:r>
            <a:r>
              <a:rPr lang="it-IT" dirty="0"/>
              <a:t> e 5-</a:t>
            </a:r>
            <a:r>
              <a:rPr lang="it-IT" i="1" dirty="0"/>
              <a:t>ter</a:t>
            </a:r>
            <a:r>
              <a:rPr lang="it-IT" dirty="0"/>
              <a:t>.</a:t>
            </a:r>
            <a:endParaRPr lang="it-IT" i="1" dirty="0" smtClean="0"/>
          </a:p>
        </p:txBody>
      </p:sp>
    </p:spTree>
    <p:extLst>
      <p:ext uri="{BB962C8B-B14F-4D97-AF65-F5344CB8AC3E}">
        <p14:creationId xmlns:p14="http://schemas.microsoft.com/office/powerpoint/2010/main" val="79585890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r>
              <a:rPr lang="it-IT" sz="3200" dirty="0" smtClean="0"/>
              <a:t>ACCESSO CIVICO GENERALIZZATO</a:t>
            </a:r>
            <a:endParaRPr lang="it-IT" sz="3200" dirty="0"/>
          </a:p>
        </p:txBody>
      </p:sp>
      <p:sp>
        <p:nvSpPr>
          <p:cNvPr id="3" name="Segnaposto contenuto 2"/>
          <p:cNvSpPr>
            <a:spLocks noGrp="1"/>
          </p:cNvSpPr>
          <p:nvPr>
            <p:ph idx="1"/>
          </p:nvPr>
        </p:nvSpPr>
        <p:spPr>
          <a:xfrm>
            <a:off x="1295401" y="2556931"/>
            <a:ext cx="9601196" cy="3529543"/>
          </a:xfrm>
        </p:spPr>
        <p:txBody>
          <a:bodyPr>
            <a:normAutofit/>
          </a:bodyPr>
          <a:lstStyle/>
          <a:p>
            <a:r>
              <a:rPr lang="it-IT" b="1" dirty="0" smtClean="0"/>
              <a:t>Art. 5, co. 2 d.lgs. 33/2013: l’accesso civico generalizzato.</a:t>
            </a:r>
          </a:p>
          <a:p>
            <a:pPr marL="0" indent="0">
              <a:buNone/>
            </a:pPr>
            <a:r>
              <a:rPr lang="it-IT" dirty="0"/>
              <a:t>Allo scopo di favorire forme diffuse di controllo sul perseguimento delle funzioni istituzionali e </a:t>
            </a:r>
            <a:r>
              <a:rPr lang="it-IT" dirty="0" smtClean="0"/>
              <a:t>sull’utilizzo </a:t>
            </a:r>
            <a:r>
              <a:rPr lang="it-IT" dirty="0"/>
              <a:t>delle risorse pubbliche e di promuovere la partecipazione al dibattito pubblico, chiunque ha diritto di accedere ai dati e ai documenti detenuti dalle </a:t>
            </a:r>
            <a:r>
              <a:rPr lang="it-IT" dirty="0" smtClean="0"/>
              <a:t>PP.AA., </a:t>
            </a:r>
            <a:r>
              <a:rPr lang="it-IT" dirty="0"/>
              <a:t>ulteriori rispetto a quelli oggetto di pubblicazione ai sensi del </a:t>
            </a:r>
            <a:r>
              <a:rPr lang="it-IT" dirty="0" smtClean="0"/>
              <a:t>d.lgs. 33/2013, </a:t>
            </a:r>
            <a:r>
              <a:rPr lang="it-IT" dirty="0"/>
              <a:t>nel rispetto dei limiti relativi alla tutela di interessi giuridicamente rilevanti secondo quanto previsto </a:t>
            </a:r>
            <a:r>
              <a:rPr lang="it-IT" dirty="0" smtClean="0"/>
              <a:t>dal successivo art. 5-</a:t>
            </a:r>
            <a:r>
              <a:rPr lang="it-IT" i="1" dirty="0" smtClean="0"/>
              <a:t>bis</a:t>
            </a:r>
            <a:r>
              <a:rPr lang="it-IT" dirty="0" smtClean="0"/>
              <a:t>.</a:t>
            </a:r>
            <a:endParaRPr lang="it-IT" dirty="0"/>
          </a:p>
        </p:txBody>
      </p:sp>
    </p:spTree>
    <p:extLst>
      <p:ext uri="{BB962C8B-B14F-4D97-AF65-F5344CB8AC3E}">
        <p14:creationId xmlns:p14="http://schemas.microsoft.com/office/powerpoint/2010/main" val="338054229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r>
              <a:rPr lang="it-IT" sz="3200" dirty="0" smtClean="0"/>
              <a:t>ESCLUSIONI E LIMITI</a:t>
            </a:r>
            <a:br>
              <a:rPr lang="it-IT" sz="3200" dirty="0" smtClean="0"/>
            </a:br>
            <a:r>
              <a:rPr lang="it-IT" sz="3200" dirty="0" smtClean="0"/>
              <a:t>ALL’ACCESSO CIVICO GENERALIZZATO</a:t>
            </a:r>
            <a:endParaRPr lang="it-IT" sz="3200" dirty="0"/>
          </a:p>
        </p:txBody>
      </p:sp>
      <p:sp>
        <p:nvSpPr>
          <p:cNvPr id="3" name="Segnaposto contenuto 2"/>
          <p:cNvSpPr>
            <a:spLocks noGrp="1"/>
          </p:cNvSpPr>
          <p:nvPr>
            <p:ph idx="1"/>
          </p:nvPr>
        </p:nvSpPr>
        <p:spPr>
          <a:xfrm>
            <a:off x="1000124" y="2556931"/>
            <a:ext cx="10258425" cy="3700994"/>
          </a:xfrm>
        </p:spPr>
        <p:txBody>
          <a:bodyPr>
            <a:normAutofit fontScale="85000" lnSpcReduction="20000"/>
          </a:bodyPr>
          <a:lstStyle/>
          <a:p>
            <a:r>
              <a:rPr lang="it-IT" b="1" dirty="0" smtClean="0"/>
              <a:t>Art. 5-</a:t>
            </a:r>
            <a:r>
              <a:rPr lang="it-IT" b="1" i="1" dirty="0" smtClean="0"/>
              <a:t>bis</a:t>
            </a:r>
            <a:r>
              <a:rPr lang="it-IT" b="1" dirty="0" smtClean="0"/>
              <a:t> d.lgs. 33/2013: esclusioni e limiti all’accesso civico generalizzato.</a:t>
            </a:r>
          </a:p>
          <a:p>
            <a:pPr marL="0" indent="0">
              <a:buNone/>
            </a:pPr>
            <a:r>
              <a:rPr lang="it-IT" dirty="0" smtClean="0"/>
              <a:t>Rifiutato </a:t>
            </a:r>
            <a:r>
              <a:rPr lang="it-IT" dirty="0"/>
              <a:t>se il diniego è necessario per evitare un pregiudizio concreto alla tutela di uno </a:t>
            </a:r>
            <a:r>
              <a:rPr lang="it-IT" dirty="0" smtClean="0"/>
              <a:t>dei seguenti </a:t>
            </a:r>
            <a:r>
              <a:rPr lang="it-IT" dirty="0"/>
              <a:t>interessi </a:t>
            </a:r>
            <a:r>
              <a:rPr lang="it-IT" dirty="0" smtClean="0"/>
              <a:t>pubblici: a</a:t>
            </a:r>
            <a:r>
              <a:rPr lang="it-IT" dirty="0"/>
              <a:t>) </a:t>
            </a:r>
            <a:r>
              <a:rPr lang="it-IT" dirty="0" smtClean="0"/>
              <a:t>sicurezza </a:t>
            </a:r>
            <a:r>
              <a:rPr lang="it-IT" dirty="0"/>
              <a:t>pubblica e </a:t>
            </a:r>
            <a:r>
              <a:rPr lang="it-IT" dirty="0" smtClean="0"/>
              <a:t>ordine pubblico; b</a:t>
            </a:r>
            <a:r>
              <a:rPr lang="it-IT" dirty="0"/>
              <a:t>) </a:t>
            </a:r>
            <a:r>
              <a:rPr lang="it-IT" dirty="0" smtClean="0"/>
              <a:t>sicurezza nazionale; c</a:t>
            </a:r>
            <a:r>
              <a:rPr lang="it-IT" dirty="0"/>
              <a:t>) </a:t>
            </a:r>
            <a:r>
              <a:rPr lang="it-IT" dirty="0" smtClean="0"/>
              <a:t>difesa </a:t>
            </a:r>
            <a:r>
              <a:rPr lang="it-IT" dirty="0"/>
              <a:t>e </a:t>
            </a:r>
            <a:r>
              <a:rPr lang="it-IT" dirty="0" smtClean="0"/>
              <a:t>questioni militari; d</a:t>
            </a:r>
            <a:r>
              <a:rPr lang="it-IT" dirty="0"/>
              <a:t>) </a:t>
            </a:r>
            <a:r>
              <a:rPr lang="it-IT" dirty="0" smtClean="0"/>
              <a:t>relazioni internazionali; e</a:t>
            </a:r>
            <a:r>
              <a:rPr lang="it-IT" dirty="0"/>
              <a:t>) </a:t>
            </a:r>
            <a:r>
              <a:rPr lang="it-IT" dirty="0" smtClean="0"/>
              <a:t>politica </a:t>
            </a:r>
            <a:r>
              <a:rPr lang="it-IT" dirty="0"/>
              <a:t>e </a:t>
            </a:r>
            <a:r>
              <a:rPr lang="it-IT" dirty="0" smtClean="0"/>
              <a:t>stabilità </a:t>
            </a:r>
            <a:r>
              <a:rPr lang="it-IT" dirty="0"/>
              <a:t>finanziaria ed economica dello </a:t>
            </a:r>
            <a:r>
              <a:rPr lang="it-IT" dirty="0" smtClean="0"/>
              <a:t>Stato; f</a:t>
            </a:r>
            <a:r>
              <a:rPr lang="it-IT" dirty="0"/>
              <a:t>) </a:t>
            </a:r>
            <a:r>
              <a:rPr lang="it-IT" dirty="0" smtClean="0"/>
              <a:t>conduzione </a:t>
            </a:r>
            <a:r>
              <a:rPr lang="it-IT" dirty="0"/>
              <a:t>di indagini sui reati e </a:t>
            </a:r>
            <a:r>
              <a:rPr lang="it-IT" dirty="0" smtClean="0"/>
              <a:t>loro perseguimento; g</a:t>
            </a:r>
            <a:r>
              <a:rPr lang="it-IT" dirty="0"/>
              <a:t>) </a:t>
            </a:r>
            <a:r>
              <a:rPr lang="it-IT" dirty="0" smtClean="0"/>
              <a:t>regolare </a:t>
            </a:r>
            <a:r>
              <a:rPr lang="it-IT" dirty="0"/>
              <a:t>svolgimento di attività ispettive</a:t>
            </a:r>
            <a:r>
              <a:rPr lang="it-IT" dirty="0" smtClean="0"/>
              <a:t>.</a:t>
            </a:r>
            <a:endParaRPr lang="it-IT" dirty="0"/>
          </a:p>
          <a:p>
            <a:pPr marL="0" indent="0">
              <a:buNone/>
            </a:pPr>
            <a:r>
              <a:rPr lang="it-IT" dirty="0" smtClean="0"/>
              <a:t>Oppure ad uno </a:t>
            </a:r>
            <a:r>
              <a:rPr lang="it-IT" dirty="0"/>
              <a:t>dei seguenti interessi privati</a:t>
            </a:r>
            <a:r>
              <a:rPr lang="it-IT" dirty="0" smtClean="0"/>
              <a:t>: a</a:t>
            </a:r>
            <a:r>
              <a:rPr lang="it-IT" dirty="0"/>
              <a:t>) </a:t>
            </a:r>
            <a:r>
              <a:rPr lang="it-IT" dirty="0" smtClean="0"/>
              <a:t>protezione </a:t>
            </a:r>
            <a:r>
              <a:rPr lang="it-IT" dirty="0"/>
              <a:t>dei dati personali, in conformità con la disciplina legislativa in </a:t>
            </a:r>
            <a:r>
              <a:rPr lang="it-IT" dirty="0" smtClean="0"/>
              <a:t>materia; b</a:t>
            </a:r>
            <a:r>
              <a:rPr lang="it-IT" dirty="0"/>
              <a:t>) </a:t>
            </a:r>
            <a:r>
              <a:rPr lang="it-IT" dirty="0" smtClean="0"/>
              <a:t>libertà </a:t>
            </a:r>
            <a:r>
              <a:rPr lang="it-IT" dirty="0"/>
              <a:t>e </a:t>
            </a:r>
            <a:r>
              <a:rPr lang="it-IT" dirty="0" smtClean="0"/>
              <a:t>segretezza </a:t>
            </a:r>
            <a:r>
              <a:rPr lang="it-IT" dirty="0"/>
              <a:t>della </a:t>
            </a:r>
            <a:r>
              <a:rPr lang="it-IT" dirty="0" smtClean="0"/>
              <a:t>corrispondenza; c</a:t>
            </a:r>
            <a:r>
              <a:rPr lang="it-IT" dirty="0"/>
              <a:t>) </a:t>
            </a:r>
            <a:r>
              <a:rPr lang="it-IT" dirty="0" smtClean="0"/>
              <a:t>interessi </a:t>
            </a:r>
            <a:r>
              <a:rPr lang="it-IT" dirty="0"/>
              <a:t>economici e commerciali di una persona fisica o giuridica, ivi compresi la proprietà intellettuale, il diritto d'autore e i segreti commerciali</a:t>
            </a:r>
            <a:r>
              <a:rPr lang="it-IT" dirty="0" smtClean="0"/>
              <a:t>.</a:t>
            </a:r>
          </a:p>
          <a:p>
            <a:pPr marL="0" indent="0">
              <a:buNone/>
            </a:pPr>
            <a:r>
              <a:rPr lang="it-IT" dirty="0" smtClean="0"/>
              <a:t>È altresì escluso </a:t>
            </a:r>
            <a:r>
              <a:rPr lang="it-IT" dirty="0"/>
              <a:t>nei casi di segreto di Stato e negli altri casi di divieti di accesso o divulgazione previsti dalla legge, ivi compresi i casi in cui l'accesso è subordinato dalla disciplina vigente al rispetto di specifiche condizioni, modalità o limiti, inclusi quelli di cui </a:t>
            </a:r>
            <a:r>
              <a:rPr lang="it-IT" dirty="0" smtClean="0"/>
              <a:t>all'art. </a:t>
            </a:r>
            <a:r>
              <a:rPr lang="it-IT" dirty="0"/>
              <a:t>24, </a:t>
            </a:r>
            <a:r>
              <a:rPr lang="it-IT" dirty="0" smtClean="0"/>
              <a:t>co. 1 l. 241/1990</a:t>
            </a:r>
            <a:r>
              <a:rPr lang="it-IT" dirty="0"/>
              <a:t>.</a:t>
            </a:r>
          </a:p>
        </p:txBody>
      </p:sp>
    </p:spTree>
    <p:extLst>
      <p:ext uri="{BB962C8B-B14F-4D97-AF65-F5344CB8AC3E}">
        <p14:creationId xmlns:p14="http://schemas.microsoft.com/office/powerpoint/2010/main" val="286284728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r>
              <a:rPr lang="it-IT" sz="3200" dirty="0" smtClean="0"/>
              <a:t>COME CONVIVONO LE DIVERSE IPOTESI</a:t>
            </a:r>
            <a:br>
              <a:rPr lang="it-IT" sz="3200" dirty="0" smtClean="0"/>
            </a:br>
            <a:r>
              <a:rPr lang="it-IT" sz="3200" dirty="0" smtClean="0"/>
              <a:t>DI ACCESSO AGLI ATTI?</a:t>
            </a:r>
            <a:endParaRPr lang="it-IT" sz="3200" dirty="0"/>
          </a:p>
        </p:txBody>
      </p:sp>
      <p:sp>
        <p:nvSpPr>
          <p:cNvPr id="3" name="Segnaposto contenuto 2"/>
          <p:cNvSpPr>
            <a:spLocks noGrp="1"/>
          </p:cNvSpPr>
          <p:nvPr>
            <p:ph idx="1"/>
          </p:nvPr>
        </p:nvSpPr>
        <p:spPr>
          <a:xfrm>
            <a:off x="1295401" y="2556931"/>
            <a:ext cx="9601196" cy="3529543"/>
          </a:xfrm>
        </p:spPr>
        <p:txBody>
          <a:bodyPr>
            <a:normAutofit fontScale="92500" lnSpcReduction="20000"/>
          </a:bodyPr>
          <a:lstStyle/>
          <a:p>
            <a:pPr marL="0" indent="0">
              <a:buNone/>
            </a:pPr>
            <a:r>
              <a:rPr lang="it-IT" dirty="0" smtClean="0"/>
              <a:t>Le </a:t>
            </a:r>
            <a:r>
              <a:rPr lang="it-IT" dirty="0"/>
              <a:t>varie discipline dell’accesso agli atti convivono e coesistono, ciascuna con il proprio ambito di applicabilità, come confermato dall’art. 5, co. 11 d.lgs. 33/2013 </a:t>
            </a:r>
            <a:r>
              <a:rPr lang="it-IT" i="1" dirty="0" smtClean="0"/>
              <a:t>(</a:t>
            </a:r>
            <a:r>
              <a:rPr lang="it-IT" i="1" dirty="0" err="1" smtClean="0"/>
              <a:t>sent</a:t>
            </a:r>
            <a:r>
              <a:rPr lang="it-IT" i="1" dirty="0"/>
              <a:t>. TAR Lazio – Roma, Sez. III-quater, 13 maggio 2022, n. 5958)</a:t>
            </a:r>
            <a:r>
              <a:rPr lang="it-IT" dirty="0" smtClean="0"/>
              <a:t>.</a:t>
            </a:r>
            <a:endParaRPr lang="it-IT" dirty="0"/>
          </a:p>
          <a:p>
            <a:pPr marL="0" indent="0">
              <a:buNone/>
            </a:pPr>
            <a:r>
              <a:rPr lang="it-IT" dirty="0"/>
              <a:t>Se l’istanza di accesso agli atti del privato non cita una particolare disciplina, la P.A. ha il dovere di esaminarla secondo tutte quelle possibili; se invece il privato ha fatto riferimento ad un tipo di accesso in particolare, la P.A. dovrà pronunciarsi solo alla luce di quella specifica normativa </a:t>
            </a:r>
            <a:r>
              <a:rPr lang="it-IT" i="1" dirty="0" smtClean="0"/>
              <a:t>(</a:t>
            </a:r>
            <a:r>
              <a:rPr lang="en-US" i="1" dirty="0" smtClean="0"/>
              <a:t>sent</a:t>
            </a:r>
            <a:r>
              <a:rPr lang="en-US" i="1" dirty="0"/>
              <a:t>. Cons. St., Ad. </a:t>
            </a:r>
            <a:r>
              <a:rPr lang="en-US" i="1" dirty="0" err="1"/>
              <a:t>Plen</a:t>
            </a:r>
            <a:r>
              <a:rPr lang="en-US" i="1" dirty="0"/>
              <a:t>., 02 </a:t>
            </a:r>
            <a:r>
              <a:rPr lang="en-US" i="1" dirty="0" err="1"/>
              <a:t>aprile</a:t>
            </a:r>
            <a:r>
              <a:rPr lang="en-US" i="1" dirty="0"/>
              <a:t> 2020, n. 10</a:t>
            </a:r>
            <a:r>
              <a:rPr lang="it-IT" i="1" dirty="0" smtClean="0"/>
              <a:t>)</a:t>
            </a:r>
            <a:r>
              <a:rPr lang="it-IT" dirty="0" smtClean="0"/>
              <a:t>.</a:t>
            </a:r>
            <a:endParaRPr lang="it-IT" dirty="0"/>
          </a:p>
          <a:p>
            <a:pPr marL="0" indent="0">
              <a:buNone/>
            </a:pPr>
            <a:r>
              <a:rPr lang="it-IT" dirty="0" smtClean="0"/>
              <a:t>Qualsiasi </a:t>
            </a:r>
            <a:r>
              <a:rPr lang="it-IT" dirty="0"/>
              <a:t>sia la disciplina dell’accesso agli atti invocata, l’istanza sarà denegata ove ne fosse riconosciuto il carattere emulativo, cioè se preordinata da parte del cittadino ad esercitare un sindacato privo di ogni plausibile addentellato rispetto agli ordinari canoni dell’agire amministrativo </a:t>
            </a:r>
            <a:r>
              <a:rPr lang="it-IT" i="1" dirty="0" smtClean="0"/>
              <a:t>(</a:t>
            </a:r>
            <a:r>
              <a:rPr lang="it-IT" i="1" dirty="0" err="1" smtClean="0"/>
              <a:t>sent</a:t>
            </a:r>
            <a:r>
              <a:rPr lang="it-IT" i="1" dirty="0"/>
              <a:t>. </a:t>
            </a:r>
            <a:r>
              <a:rPr lang="it-IT" i="1" dirty="0" err="1"/>
              <a:t>Cons</a:t>
            </a:r>
            <a:r>
              <a:rPr lang="it-IT" i="1" dirty="0"/>
              <a:t>. St., Sez. III, 21 marzo 2022, n. 2019)</a:t>
            </a:r>
            <a:r>
              <a:rPr lang="it-IT" dirty="0" smtClean="0"/>
              <a:t>.</a:t>
            </a:r>
            <a:endParaRPr lang="it-IT" dirty="0"/>
          </a:p>
          <a:p>
            <a:pPr marL="0" indent="0">
              <a:buNone/>
            </a:pPr>
            <a:endParaRPr lang="it-IT" dirty="0"/>
          </a:p>
        </p:txBody>
      </p:sp>
    </p:spTree>
    <p:extLst>
      <p:ext uri="{BB962C8B-B14F-4D97-AF65-F5344CB8AC3E}">
        <p14:creationId xmlns:p14="http://schemas.microsoft.com/office/powerpoint/2010/main" val="224534461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r>
              <a:rPr lang="it-IT" sz="3200" dirty="0" smtClean="0"/>
              <a:t>È AMMESSO L’ACCESSO CIVICO</a:t>
            </a:r>
            <a:br>
              <a:rPr lang="it-IT" sz="3200" dirty="0" smtClean="0"/>
            </a:br>
            <a:r>
              <a:rPr lang="it-IT" sz="3200" dirty="0" smtClean="0"/>
              <a:t>NEI CONFRONTI DELL’A.F.?</a:t>
            </a:r>
            <a:endParaRPr lang="it-IT" sz="3200" dirty="0"/>
          </a:p>
        </p:txBody>
      </p:sp>
      <p:sp>
        <p:nvSpPr>
          <p:cNvPr id="3" name="Segnaposto contenuto 2"/>
          <p:cNvSpPr>
            <a:spLocks noGrp="1"/>
          </p:cNvSpPr>
          <p:nvPr>
            <p:ph idx="1"/>
          </p:nvPr>
        </p:nvSpPr>
        <p:spPr>
          <a:xfrm>
            <a:off x="1295401" y="2556931"/>
            <a:ext cx="9601196" cy="3529543"/>
          </a:xfrm>
        </p:spPr>
        <p:txBody>
          <a:bodyPr>
            <a:normAutofit fontScale="92500" lnSpcReduction="10000"/>
          </a:bodyPr>
          <a:lstStyle/>
          <a:p>
            <a:r>
              <a:rPr lang="it-IT" b="1" dirty="0"/>
              <a:t>Parere su istanza di accesso civico del Presidente del Garante per la protezione dei dati personali, Registro dei provvedimenti n. 365 del 15 ottobre </a:t>
            </a:r>
            <a:r>
              <a:rPr lang="it-IT" b="1" dirty="0" smtClean="0"/>
              <a:t>2021.</a:t>
            </a:r>
          </a:p>
          <a:p>
            <a:pPr marL="0" indent="0">
              <a:buNone/>
            </a:pPr>
            <a:r>
              <a:rPr lang="it-IT" dirty="0" smtClean="0"/>
              <a:t>In </a:t>
            </a:r>
            <a:r>
              <a:rPr lang="it-IT" dirty="0"/>
              <a:t>linea generale, la richiesta di accesso alle dichiarazioni dei redditi presentate dai contribuenti all’A.F. dovrebbe essere oggetto di diniego, considerato che i dati e i documenti che si ricevono a titolo di accesso civico generalizzato divengono pubblici e chiunque ha diritto di conoscerli, di fruirne gratuitamente, e di utilizzarli e riutilizzarli, per cui è verosimile che si rischi un pregiudizio concreto alla protezione dei dati personali, che integra una legittima causa di esclusione dall’accesso civico </a:t>
            </a:r>
            <a:r>
              <a:rPr lang="it-IT" i="1" dirty="0"/>
              <a:t>ex</a:t>
            </a:r>
            <a:r>
              <a:rPr lang="it-IT" dirty="0"/>
              <a:t> art. 5-</a:t>
            </a:r>
            <a:r>
              <a:rPr lang="it-IT" i="1" dirty="0"/>
              <a:t>bis</a:t>
            </a:r>
            <a:r>
              <a:rPr lang="it-IT" dirty="0"/>
              <a:t>, co. 2, </a:t>
            </a:r>
            <a:r>
              <a:rPr lang="it-IT" dirty="0" err="1"/>
              <a:t>lett</a:t>
            </a:r>
            <a:r>
              <a:rPr lang="it-IT" dirty="0"/>
              <a:t>. </a:t>
            </a:r>
            <a:r>
              <a:rPr lang="it-IT" i="1" dirty="0"/>
              <a:t>a</a:t>
            </a:r>
            <a:r>
              <a:rPr lang="it-IT" dirty="0"/>
              <a:t> d.lgs. </a:t>
            </a:r>
            <a:r>
              <a:rPr lang="it-IT" dirty="0" smtClean="0"/>
              <a:t>33/2013.</a:t>
            </a:r>
            <a:endParaRPr lang="it-IT" dirty="0"/>
          </a:p>
          <a:p>
            <a:pPr marL="0" indent="0">
              <a:buNone/>
            </a:pPr>
            <a:endParaRPr lang="it-IT" dirty="0"/>
          </a:p>
        </p:txBody>
      </p:sp>
    </p:spTree>
    <p:extLst>
      <p:ext uri="{BB962C8B-B14F-4D97-AF65-F5344CB8AC3E}">
        <p14:creationId xmlns:p14="http://schemas.microsoft.com/office/powerpoint/2010/main" val="6971409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r>
              <a:rPr lang="it-IT" sz="3200" i="1" dirty="0" smtClean="0"/>
              <a:t>(Segue)</a:t>
            </a:r>
            <a:endParaRPr lang="it-IT" sz="3200" i="1" dirty="0"/>
          </a:p>
        </p:txBody>
      </p:sp>
      <p:sp>
        <p:nvSpPr>
          <p:cNvPr id="3" name="Segnaposto contenuto 2"/>
          <p:cNvSpPr>
            <a:spLocks noGrp="1"/>
          </p:cNvSpPr>
          <p:nvPr>
            <p:ph idx="1"/>
          </p:nvPr>
        </p:nvSpPr>
        <p:spPr>
          <a:xfrm>
            <a:off x="1295401" y="2556931"/>
            <a:ext cx="9601196" cy="3529543"/>
          </a:xfrm>
        </p:spPr>
        <p:txBody>
          <a:bodyPr>
            <a:normAutofit/>
          </a:bodyPr>
          <a:lstStyle/>
          <a:p>
            <a:r>
              <a:rPr lang="it-IT" b="1" dirty="0" smtClean="0"/>
              <a:t>D.P.R</a:t>
            </a:r>
            <a:r>
              <a:rPr lang="it-IT" b="1" dirty="0"/>
              <a:t>. 3/1957, cd. T.U. impiegati civili dello Stato.</a:t>
            </a:r>
            <a:endParaRPr lang="it-IT" b="1" dirty="0" smtClean="0"/>
          </a:p>
          <a:p>
            <a:pPr marL="0" indent="0">
              <a:buNone/>
            </a:pPr>
            <a:r>
              <a:rPr lang="it-IT" dirty="0" smtClean="0">
                <a:sym typeface="Wingdings" panose="05000000000000000000" pitchFamily="2" charset="2"/>
              </a:rPr>
              <a:t>Art. 15: principio di tendenziale segretezza dell’azione amministrativa.</a:t>
            </a:r>
          </a:p>
          <a:p>
            <a:r>
              <a:rPr lang="it-IT" b="1" dirty="0" smtClean="0">
                <a:sym typeface="Wingdings" panose="05000000000000000000" pitchFamily="2" charset="2"/>
              </a:rPr>
              <a:t>Evoluzione giurisprudenziale.</a:t>
            </a:r>
            <a:endParaRPr lang="it-IT" dirty="0" smtClean="0">
              <a:sym typeface="Wingdings" panose="05000000000000000000" pitchFamily="2" charset="2"/>
            </a:endParaRPr>
          </a:p>
          <a:p>
            <a:pPr marL="0" indent="0">
              <a:buNone/>
            </a:pPr>
            <a:r>
              <a:rPr lang="it-IT" sz="2400" dirty="0" smtClean="0"/>
              <a:t>Diritto del ricorrente di poter esaminare gli atti del procedimento per potersi difendere.</a:t>
            </a:r>
          </a:p>
        </p:txBody>
      </p:sp>
    </p:spTree>
    <p:extLst>
      <p:ext uri="{BB962C8B-B14F-4D97-AF65-F5344CB8AC3E}">
        <p14:creationId xmlns:p14="http://schemas.microsoft.com/office/powerpoint/2010/main" val="27154157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r>
              <a:rPr lang="it-IT" sz="3200" i="1" dirty="0" smtClean="0"/>
              <a:t>(Segue)</a:t>
            </a:r>
            <a:endParaRPr lang="it-IT" sz="3200" i="1" dirty="0"/>
          </a:p>
        </p:txBody>
      </p:sp>
      <p:sp>
        <p:nvSpPr>
          <p:cNvPr id="3" name="Segnaposto contenuto 2"/>
          <p:cNvSpPr>
            <a:spLocks noGrp="1"/>
          </p:cNvSpPr>
          <p:nvPr>
            <p:ph idx="1"/>
          </p:nvPr>
        </p:nvSpPr>
        <p:spPr>
          <a:xfrm>
            <a:off x="1295401" y="2556931"/>
            <a:ext cx="9601196" cy="3529543"/>
          </a:xfrm>
        </p:spPr>
        <p:txBody>
          <a:bodyPr>
            <a:normAutofit/>
          </a:bodyPr>
          <a:lstStyle/>
          <a:p>
            <a:r>
              <a:rPr lang="it-IT" b="1" dirty="0" smtClean="0"/>
              <a:t>Art 21 l. 1034/1971, cd. legge TAR.</a:t>
            </a:r>
          </a:p>
          <a:p>
            <a:pPr marL="0" indent="0">
              <a:buNone/>
            </a:pPr>
            <a:r>
              <a:rPr lang="it-IT" dirty="0" smtClean="0"/>
              <a:t>La P.A., </a:t>
            </a:r>
            <a:r>
              <a:rPr lang="it-IT" dirty="0"/>
              <a:t>entro </a:t>
            </a:r>
            <a:r>
              <a:rPr lang="it-IT" dirty="0" smtClean="0"/>
              <a:t>60 giorni </a:t>
            </a:r>
            <a:r>
              <a:rPr lang="it-IT" dirty="0"/>
              <a:t>dalla scadenza del termine di deposito del ricorso, deve produrre </a:t>
            </a:r>
            <a:r>
              <a:rPr lang="it-IT" dirty="0" smtClean="0"/>
              <a:t>l’eventuale </a:t>
            </a:r>
            <a:r>
              <a:rPr lang="it-IT" dirty="0"/>
              <a:t>provvedimento impugnato nonché gli atti e i documenti in base ai quali </a:t>
            </a:r>
            <a:r>
              <a:rPr lang="it-IT" dirty="0" smtClean="0"/>
              <a:t>l’atto </a:t>
            </a:r>
            <a:r>
              <a:rPr lang="it-IT" dirty="0"/>
              <a:t>è stato emanato, quelli in esso citati, e quelli che </a:t>
            </a:r>
            <a:r>
              <a:rPr lang="it-IT" dirty="0" smtClean="0"/>
              <a:t>la P.A. stessa ritiene </a:t>
            </a:r>
            <a:r>
              <a:rPr lang="it-IT" dirty="0"/>
              <a:t>utili al </a:t>
            </a:r>
            <a:r>
              <a:rPr lang="it-IT" dirty="0" smtClean="0"/>
              <a:t>giudizio.</a:t>
            </a:r>
          </a:p>
          <a:p>
            <a:r>
              <a:rPr lang="it-IT" b="1" dirty="0" smtClean="0"/>
              <a:t>Evoluzione giurisprudenziale.</a:t>
            </a:r>
          </a:p>
          <a:p>
            <a:pPr marL="0" indent="0">
              <a:buNone/>
            </a:pPr>
            <a:r>
              <a:rPr lang="it-IT" i="1" dirty="0" err="1"/>
              <a:t>Dec</a:t>
            </a:r>
            <a:r>
              <a:rPr lang="it-IT" i="1" dirty="0"/>
              <a:t>. </a:t>
            </a:r>
            <a:r>
              <a:rPr lang="it-IT" i="1" dirty="0" err="1"/>
              <a:t>Cons</a:t>
            </a:r>
            <a:r>
              <a:rPr lang="it-IT" i="1" dirty="0"/>
              <a:t>. St., Ad. </a:t>
            </a:r>
            <a:r>
              <a:rPr lang="it-IT" i="1" dirty="0" err="1"/>
              <a:t>Plen</a:t>
            </a:r>
            <a:r>
              <a:rPr lang="it-IT" i="1" dirty="0"/>
              <a:t>., 22/1980</a:t>
            </a:r>
            <a:r>
              <a:rPr lang="it-IT" dirty="0"/>
              <a:t>: diritto del privato cittadino di “</a:t>
            </a:r>
            <a:r>
              <a:rPr lang="it-IT" i="1" dirty="0"/>
              <a:t>avere informazioni relative ad atti amministrativi </a:t>
            </a:r>
            <a:r>
              <a:rPr lang="it-IT" i="1" u="sng" dirty="0"/>
              <a:t>che lo riguardano</a:t>
            </a:r>
            <a:r>
              <a:rPr lang="it-IT" i="1" dirty="0"/>
              <a:t> e di ottenerne copia</a:t>
            </a:r>
            <a:r>
              <a:rPr lang="it-IT" dirty="0"/>
              <a:t>”.</a:t>
            </a:r>
          </a:p>
        </p:txBody>
      </p:sp>
    </p:spTree>
    <p:extLst>
      <p:ext uri="{BB962C8B-B14F-4D97-AF65-F5344CB8AC3E}">
        <p14:creationId xmlns:p14="http://schemas.microsoft.com/office/powerpoint/2010/main" val="271746631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r>
              <a:rPr lang="it-IT" sz="3200" i="1" dirty="0" smtClean="0"/>
              <a:t>(Segue)</a:t>
            </a:r>
            <a:endParaRPr lang="it-IT" sz="3200" i="1" dirty="0"/>
          </a:p>
        </p:txBody>
      </p:sp>
      <p:sp>
        <p:nvSpPr>
          <p:cNvPr id="3" name="Segnaposto contenuto 2"/>
          <p:cNvSpPr>
            <a:spLocks noGrp="1"/>
          </p:cNvSpPr>
          <p:nvPr>
            <p:ph idx="1"/>
          </p:nvPr>
        </p:nvSpPr>
        <p:spPr>
          <a:xfrm>
            <a:off x="1295401" y="2556931"/>
            <a:ext cx="9601196" cy="3529543"/>
          </a:xfrm>
        </p:spPr>
        <p:txBody>
          <a:bodyPr>
            <a:normAutofit/>
          </a:bodyPr>
          <a:lstStyle/>
          <a:p>
            <a:r>
              <a:rPr lang="it-IT" b="1" dirty="0" smtClean="0"/>
              <a:t>L. 241/1990, rubricata </a:t>
            </a:r>
            <a:r>
              <a:rPr lang="it-IT" b="1" i="1" dirty="0"/>
              <a:t>Nuove norme in materia di procedimento amministrativo e di </a:t>
            </a:r>
            <a:r>
              <a:rPr lang="it-IT" b="1" i="1" u="sng" dirty="0"/>
              <a:t>diritto di accesso ai documenti </a:t>
            </a:r>
            <a:r>
              <a:rPr lang="it-IT" b="1" i="1" u="sng" dirty="0" smtClean="0"/>
              <a:t>amministrativi</a:t>
            </a:r>
            <a:r>
              <a:rPr lang="it-IT" b="1" dirty="0" smtClean="0"/>
              <a:t>.</a:t>
            </a:r>
          </a:p>
          <a:p>
            <a:pPr marL="0" indent="0">
              <a:buNone/>
            </a:pPr>
            <a:r>
              <a:rPr lang="it-IT" dirty="0" smtClean="0"/>
              <a:t>Amministrazione come «</a:t>
            </a:r>
            <a:r>
              <a:rPr lang="it-IT" u="sng" dirty="0" smtClean="0"/>
              <a:t>casa di vetro</a:t>
            </a:r>
            <a:r>
              <a:rPr lang="it-IT" dirty="0" smtClean="0"/>
              <a:t>».</a:t>
            </a:r>
          </a:p>
          <a:p>
            <a:pPr marL="0" indent="0">
              <a:buNone/>
            </a:pPr>
            <a:r>
              <a:rPr lang="it-IT" dirty="0" smtClean="0"/>
              <a:t>Art. 22, co. 2 l</a:t>
            </a:r>
            <a:r>
              <a:rPr lang="it-IT" dirty="0"/>
              <a:t>. </a:t>
            </a:r>
            <a:r>
              <a:rPr lang="it-IT" dirty="0" smtClean="0"/>
              <a:t>241/1990: “</a:t>
            </a:r>
            <a:r>
              <a:rPr lang="it-IT" i="1" dirty="0" smtClean="0"/>
              <a:t>L’accesso </a:t>
            </a:r>
            <a:r>
              <a:rPr lang="it-IT" i="1" dirty="0"/>
              <a:t>ai documenti amministrativi, attese le sue rilevanti finalità di pubblico interesse, costituisce </a:t>
            </a:r>
            <a:r>
              <a:rPr lang="it-IT" i="1" u="sng" dirty="0"/>
              <a:t>principio generale dell’attività amministrativa</a:t>
            </a:r>
            <a:r>
              <a:rPr lang="it-IT" i="1" dirty="0"/>
              <a:t> al fine di favorire la </a:t>
            </a:r>
            <a:r>
              <a:rPr lang="it-IT" i="1" u="sng" dirty="0"/>
              <a:t>partecipazione</a:t>
            </a:r>
            <a:r>
              <a:rPr lang="it-IT" i="1" dirty="0"/>
              <a:t> e di assicurarne l’</a:t>
            </a:r>
            <a:r>
              <a:rPr lang="it-IT" i="1" u="sng" dirty="0"/>
              <a:t>imparzialità</a:t>
            </a:r>
            <a:r>
              <a:rPr lang="it-IT" i="1" dirty="0"/>
              <a:t> e la </a:t>
            </a:r>
            <a:r>
              <a:rPr lang="it-IT" i="1" u="sng" dirty="0"/>
              <a:t>trasparenza</a:t>
            </a:r>
            <a:r>
              <a:rPr lang="it-IT" dirty="0"/>
              <a:t>”.</a:t>
            </a:r>
            <a:endParaRPr lang="it-IT" dirty="0" smtClean="0"/>
          </a:p>
        </p:txBody>
      </p:sp>
    </p:spTree>
    <p:extLst>
      <p:ext uri="{BB962C8B-B14F-4D97-AF65-F5344CB8AC3E}">
        <p14:creationId xmlns:p14="http://schemas.microsoft.com/office/powerpoint/2010/main" val="165496702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r>
              <a:rPr lang="it-IT" sz="3200" i="1" dirty="0" smtClean="0"/>
              <a:t>(Segue)</a:t>
            </a:r>
            <a:endParaRPr lang="it-IT" sz="3200" i="1" dirty="0"/>
          </a:p>
        </p:txBody>
      </p:sp>
      <p:sp>
        <p:nvSpPr>
          <p:cNvPr id="3" name="Segnaposto contenuto 2"/>
          <p:cNvSpPr>
            <a:spLocks noGrp="1"/>
          </p:cNvSpPr>
          <p:nvPr>
            <p:ph idx="1"/>
          </p:nvPr>
        </p:nvSpPr>
        <p:spPr>
          <a:xfrm>
            <a:off x="1295401" y="2556931"/>
            <a:ext cx="9601196" cy="3529543"/>
          </a:xfrm>
        </p:spPr>
        <p:txBody>
          <a:bodyPr>
            <a:normAutofit/>
          </a:bodyPr>
          <a:lstStyle/>
          <a:p>
            <a:r>
              <a:rPr lang="it-IT" b="1" dirty="0" smtClean="0"/>
              <a:t>Attuale testo dell’art. 15 </a:t>
            </a:r>
            <a:r>
              <a:rPr lang="it-IT" b="1" dirty="0" err="1" smtClean="0"/>
              <a:t>d.P.R.</a:t>
            </a:r>
            <a:r>
              <a:rPr lang="it-IT" b="1" dirty="0" smtClean="0"/>
              <a:t> 3/1957.</a:t>
            </a:r>
          </a:p>
          <a:p>
            <a:pPr marL="0" indent="0">
              <a:buNone/>
            </a:pPr>
            <a:r>
              <a:rPr lang="it-IT" i="1" dirty="0" smtClean="0"/>
              <a:t>L’impiegato </a:t>
            </a:r>
            <a:r>
              <a:rPr lang="it-IT" i="1" dirty="0"/>
              <a:t>deve mantenere il segreto </a:t>
            </a:r>
            <a:r>
              <a:rPr lang="it-IT" i="1" dirty="0" smtClean="0"/>
              <a:t>d’ufficio</a:t>
            </a:r>
            <a:r>
              <a:rPr lang="it-IT" i="1" dirty="0"/>
              <a:t>. Non può trasmettere a chi non ne abbia diritto informazioni riguardanti provvedimenti od operazioni amministrative, in corso o conclusione, ovvero notizie di cui sia venuto a conoscenza a causa delle sue funzioni, al di fuori </a:t>
            </a:r>
            <a:r>
              <a:rPr lang="it-IT" i="1" u="sng" dirty="0"/>
              <a:t>delle ipotesi e delle modalità previste dalle norme sul diritto di accesso</a:t>
            </a:r>
            <a:r>
              <a:rPr lang="it-IT" i="1" dirty="0"/>
              <a:t>. Nell'ambito delle proprie attribuzioni, l'impiegato preposto ad un ufficio </a:t>
            </a:r>
            <a:r>
              <a:rPr lang="it-IT" i="1" u="sng" dirty="0"/>
              <a:t>rilascia copie ed estratti di atti e documenti di ufficio nei casi non vietati </a:t>
            </a:r>
            <a:r>
              <a:rPr lang="it-IT" i="1" u="sng" dirty="0" smtClean="0"/>
              <a:t>dall'ordinamento</a:t>
            </a:r>
            <a:r>
              <a:rPr lang="it-IT" i="1" dirty="0" smtClean="0"/>
              <a:t>.</a:t>
            </a:r>
          </a:p>
        </p:txBody>
      </p:sp>
    </p:spTree>
    <p:extLst>
      <p:ext uri="{BB962C8B-B14F-4D97-AF65-F5344CB8AC3E}">
        <p14:creationId xmlns:p14="http://schemas.microsoft.com/office/powerpoint/2010/main" val="152666569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noAutofit/>
          </a:bodyPr>
          <a:lstStyle/>
          <a:p>
            <a:r>
              <a:rPr lang="it-IT" sz="3000" b="1" dirty="0"/>
              <a:t>2.</a:t>
            </a:r>
            <a:br>
              <a:rPr lang="it-IT" sz="3000" b="1" dirty="0"/>
            </a:br>
            <a:r>
              <a:rPr lang="it-IT" sz="3000" b="1" dirty="0"/>
              <a:t>La </a:t>
            </a:r>
            <a:r>
              <a:rPr lang="it-IT" sz="3000" b="1" dirty="0" err="1"/>
              <a:t>sent</a:t>
            </a:r>
            <a:r>
              <a:rPr lang="it-IT" sz="3000" b="1" dirty="0"/>
              <a:t>. </a:t>
            </a:r>
            <a:r>
              <a:rPr lang="it-IT" sz="3000" b="1" dirty="0" err="1"/>
              <a:t>Cons</a:t>
            </a:r>
            <a:r>
              <a:rPr lang="it-IT" sz="3000" b="1" dirty="0"/>
              <a:t>. St., Ad. </a:t>
            </a:r>
            <a:r>
              <a:rPr lang="it-IT" sz="3000" b="1" dirty="0" err="1"/>
              <a:t>Plen</a:t>
            </a:r>
            <a:r>
              <a:rPr lang="it-IT" sz="3000" b="1" dirty="0"/>
              <a:t>., 25 settembre 2020, n. </a:t>
            </a:r>
            <a:r>
              <a:rPr lang="it-IT" sz="3000" b="1" dirty="0" smtClean="0"/>
              <a:t>19.</a:t>
            </a:r>
            <a:endParaRPr lang="it-IT" sz="3000" b="1" dirty="0"/>
          </a:p>
        </p:txBody>
      </p:sp>
    </p:spTree>
    <p:extLst>
      <p:ext uri="{BB962C8B-B14F-4D97-AF65-F5344CB8AC3E}">
        <p14:creationId xmlns:p14="http://schemas.microsoft.com/office/powerpoint/2010/main" val="2812213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r>
              <a:rPr lang="it-IT" sz="3200" dirty="0" smtClean="0"/>
              <a:t>IL CASO DI SPECIE</a:t>
            </a:r>
            <a:endParaRPr lang="it-IT" sz="3200" dirty="0"/>
          </a:p>
        </p:txBody>
      </p:sp>
      <p:sp>
        <p:nvSpPr>
          <p:cNvPr id="3" name="Segnaposto contenuto 2"/>
          <p:cNvSpPr>
            <a:spLocks noGrp="1"/>
          </p:cNvSpPr>
          <p:nvPr>
            <p:ph idx="1"/>
          </p:nvPr>
        </p:nvSpPr>
        <p:spPr>
          <a:xfrm>
            <a:off x="1295401" y="2556931"/>
            <a:ext cx="9601196" cy="3529543"/>
          </a:xfrm>
        </p:spPr>
        <p:txBody>
          <a:bodyPr>
            <a:normAutofit/>
          </a:bodyPr>
          <a:lstStyle/>
          <a:p>
            <a:pPr marL="0" indent="0">
              <a:buNone/>
            </a:pPr>
            <a:r>
              <a:rPr lang="it-IT" dirty="0"/>
              <a:t>L’Agenzia delle </a:t>
            </a:r>
            <a:r>
              <a:rPr lang="it-IT" dirty="0" smtClean="0"/>
              <a:t>entrate denegava l’istanza di accesso agli atti presentata da un coniuge, che aveva precedentemente instaurato un giudizio di separazione, </a:t>
            </a:r>
            <a:r>
              <a:rPr lang="it-IT" dirty="0"/>
              <a:t>sulla base del rilievo che </a:t>
            </a:r>
            <a:r>
              <a:rPr lang="it-IT" dirty="0" smtClean="0"/>
              <a:t>l’altro coniuge controinteressato </a:t>
            </a:r>
            <a:r>
              <a:rPr lang="it-IT" dirty="0"/>
              <a:t>si era opposto e, con specifico riferimento alla documentazione della sezione archivio dei rapporti finanziari, che era comunque necessaria la previa autorizzazione del giudice investito della causa di separazione</a:t>
            </a:r>
            <a:r>
              <a:rPr lang="it-IT" dirty="0" smtClean="0"/>
              <a:t>.</a:t>
            </a:r>
          </a:p>
          <a:p>
            <a:pPr marL="0" indent="0">
              <a:buNone/>
            </a:pPr>
            <a:endParaRPr lang="it-IT" dirty="0"/>
          </a:p>
        </p:txBody>
      </p:sp>
    </p:spTree>
    <p:extLst>
      <p:ext uri="{BB962C8B-B14F-4D97-AF65-F5344CB8AC3E}">
        <p14:creationId xmlns:p14="http://schemas.microsoft.com/office/powerpoint/2010/main" val="407693041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o">
  <a:themeElements>
    <a:clrScheme name="Organico">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o">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o">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242</TotalTime>
  <Words>3838</Words>
  <Application>Microsoft Office PowerPoint</Application>
  <PresentationFormat>Widescreen</PresentationFormat>
  <Paragraphs>164</Paragraphs>
  <Slides>39</Slides>
  <Notes>0</Notes>
  <HiddenSlides>0</HiddenSlides>
  <MMClips>0</MMClips>
  <ScaleCrop>false</ScaleCrop>
  <HeadingPairs>
    <vt:vector size="6" baseType="variant">
      <vt:variant>
        <vt:lpstr>Caratteri utilizzati</vt:lpstr>
      </vt:variant>
      <vt:variant>
        <vt:i4>3</vt:i4>
      </vt:variant>
      <vt:variant>
        <vt:lpstr>Tema</vt:lpstr>
      </vt:variant>
      <vt:variant>
        <vt:i4>1</vt:i4>
      </vt:variant>
      <vt:variant>
        <vt:lpstr>Titoli diapositive</vt:lpstr>
      </vt:variant>
      <vt:variant>
        <vt:i4>39</vt:i4>
      </vt:variant>
    </vt:vector>
  </HeadingPairs>
  <TitlesOfParts>
    <vt:vector size="43" baseType="lpstr">
      <vt:lpstr>Arial</vt:lpstr>
      <vt:lpstr>Garamond</vt:lpstr>
      <vt:lpstr>Wingdings</vt:lpstr>
      <vt:lpstr>Organico</vt:lpstr>
      <vt:lpstr>L’ACCESSO ALLE BANCHE DATI DELL’AMMINISTRAZIONE FINANZIARIA.</vt:lpstr>
      <vt:lpstr>1. Il diritto di accesso agli atti: profili generali.</vt:lpstr>
      <vt:lpstr>DAL PRINCIPIO DI SEGRETEZZA DELL’AZIONE AMMINISTRATIVA ALLA CD. CASA DI VETRO</vt:lpstr>
      <vt:lpstr>(Segue)</vt:lpstr>
      <vt:lpstr>(Segue)</vt:lpstr>
      <vt:lpstr>(Segue)</vt:lpstr>
      <vt:lpstr>(Segue)</vt:lpstr>
      <vt:lpstr>2. La sent. Cons. St., Ad. Plen., 25 settembre 2020, n. 19.</vt:lpstr>
      <vt:lpstr>IL CASO DI SPECIE</vt:lpstr>
      <vt:lpstr>STRUMENTI DI ACQUISIZIONE PROBATORIA DEL DIRITTO PROCESSUALE CIVILE</vt:lpstr>
      <vt:lpstr>GLI STRUMENTI DI RICERCA DI INFORMAZIONI PATRIMONIALI CON MODALITÀ TELEMATICHE</vt:lpstr>
      <vt:lpstr>IL DEFERIMENTO ALL’ADUNANZA PLENARIA</vt:lpstr>
      <vt:lpstr>ARGOMENTI A FAVORE DELL’ACCESSO AGLI ATTI</vt:lpstr>
      <vt:lpstr>ARGOMENTI CONTRARI ALL’ACCESSO AGLI ATTI</vt:lpstr>
      <vt:lpstr>NOZIONE DI DOCUMENTO AMMINISTRATIVO</vt:lpstr>
      <vt:lpstr>NATURA DELL’ACCESSO AGLI ATTI</vt:lpstr>
      <vt:lpstr>CONFRONTO TRA ACCESSO AGLI ATTI E ISTITUTI DEL DIRITTO PROCESSUALE CIVILE</vt:lpstr>
      <vt:lpstr>CONCLUSIONI DELL’ADUNANZA PLENARIA SENT. N. 19/2020</vt:lpstr>
      <vt:lpstr>3. La sent. Cons. St., Ad. Plen., 18 marzo 2021, n. 4.</vt:lpstr>
      <vt:lpstr>IL CASO DI SPECIE</vt:lpstr>
      <vt:lpstr>IL DEFERIMENTO ALL’ADUNANZA PLENARIA</vt:lpstr>
      <vt:lpstr>ACCESSO AGLI ATTI CD. DOCUMENTALE</vt:lpstr>
      <vt:lpstr>(Segue)</vt:lpstr>
      <vt:lpstr>ATTI SOTTRATTI ALL’ACCESSO</vt:lpstr>
      <vt:lpstr>ACCESSO AGLI ATTI CD. DEFENSIONALE</vt:lpstr>
      <vt:lpstr>I LIVELLO: RAGIONI DI DIFESA VS. RISERVATEZZA</vt:lpstr>
      <vt:lpstr>II LIVELLO: I DATI SENSIBILI PARTICOLARI</vt:lpstr>
      <vt:lpstr>III LIVELLO: I DATI SU VITA SESSUALE E SALUTE</vt:lpstr>
      <vt:lpstr>CONCLUSIONI DELL’ADUNANZA PLENARIA SENT. N. 4/2021</vt:lpstr>
      <vt:lpstr>CONCLUSIONI DELL’ADUNANZA PLENARIA SENT. N. 4/2021</vt:lpstr>
      <vt:lpstr>GIURISPRUDENZA SUCCESSIVA</vt:lpstr>
      <vt:lpstr>4. Oltre l’Adunanza Plenaria… e l’accesso civico?</vt:lpstr>
      <vt:lpstr>GENESI DELL’ACCESSO CIVICO</vt:lpstr>
      <vt:lpstr>ACCESSO CIVICO SEMPLICE</vt:lpstr>
      <vt:lpstr>GENESI DELL’ACCESSO CIVICO GENERALIZZATO</vt:lpstr>
      <vt:lpstr>ACCESSO CIVICO GENERALIZZATO</vt:lpstr>
      <vt:lpstr>ESCLUSIONI E LIMITI ALL’ACCESSO CIVICO GENERALIZZATO</vt:lpstr>
      <vt:lpstr>COME CONVIVONO LE DIVERSE IPOTESI DI ACCESSO AGLI ATTI?</vt:lpstr>
      <vt:lpstr>È AMMESSO L’ACCESSO CIVICO NEI CONFRONTI DELL’A.F.?</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LEGITTIMAZIONE ATTIVA E L’INTERESSE AD AGIRE NELLE IMPUGNAZIONI “EDILIZIE”. Piattaforma ZOOM AVAA, 28/01/2022 </dc:title>
  <dc:creator>pc</dc:creator>
  <cp:lastModifiedBy>pc</cp:lastModifiedBy>
  <cp:revision>42</cp:revision>
  <dcterms:created xsi:type="dcterms:W3CDTF">2022-01-27T11:41:04Z</dcterms:created>
  <dcterms:modified xsi:type="dcterms:W3CDTF">2022-05-20T08:02:29Z</dcterms:modified>
</cp:coreProperties>
</file>