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58" r:id="rId4"/>
    <p:sldId id="359" r:id="rId5"/>
    <p:sldId id="348" r:id="rId6"/>
    <p:sldId id="361" r:id="rId7"/>
    <p:sldId id="303" r:id="rId8"/>
    <p:sldId id="362" r:id="rId9"/>
    <p:sldId id="304" r:id="rId10"/>
    <p:sldId id="305" r:id="rId11"/>
    <p:sldId id="306" r:id="rId12"/>
    <p:sldId id="307" r:id="rId13"/>
    <p:sldId id="309" r:id="rId14"/>
    <p:sldId id="350" r:id="rId15"/>
    <p:sldId id="363" r:id="rId16"/>
    <p:sldId id="310" r:id="rId17"/>
    <p:sldId id="367" r:id="rId18"/>
    <p:sldId id="337" r:id="rId19"/>
    <p:sldId id="338" r:id="rId20"/>
    <p:sldId id="353" r:id="rId21"/>
    <p:sldId id="369" r:id="rId22"/>
    <p:sldId id="370" r:id="rId23"/>
    <p:sldId id="340" r:id="rId24"/>
    <p:sldId id="341" r:id="rId25"/>
    <p:sldId id="355" r:id="rId26"/>
    <p:sldId id="342" r:id="rId27"/>
    <p:sldId id="371" r:id="rId28"/>
    <p:sldId id="343" r:id="rId29"/>
    <p:sldId id="346" r:id="rId30"/>
    <p:sldId id="357" r:id="rId31"/>
    <p:sldId id="364" r:id="rId32"/>
    <p:sldId id="365" r:id="rId33"/>
    <p:sldId id="257" r:id="rId34"/>
    <p:sldId id="366" r:id="rId35"/>
    <p:sldId id="263" r:id="rId36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94" d="100"/>
          <a:sy n="94" d="100"/>
        </p:scale>
        <p:origin x="3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C54087-D7B3-4F26-AB13-560F20E04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08CFF77-9DFC-41DB-A772-6EA0886923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9E5CAE-7F88-444E-AC98-2565436F3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9ED0F1-EC09-4EA9-BCF0-B14E0134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1F6135-8EB9-44F0-B23A-88A77A15E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78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34B18A-4A20-4FFB-BD5B-87A10FE1B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68E581-B83B-47BC-AFF4-AC3CDDE7F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7FA5E4-8FF5-4872-B3DB-84795A7E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437844-7B64-45B4-8971-E21B7AC6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F336C9-13CE-4EC8-9086-C42D097A8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610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06D7A16-2043-47EB-A61E-EBABFE859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C98E15-975E-4AF3-8308-2CD6802B7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6FE60B-97DF-4C67-B519-93E8C3956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3F4257-402A-4516-9B9E-82D462F5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B284F6-ADDD-486C-918E-0C2D40C3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07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8EB236-A87A-4FB5-B4C9-3D27B240C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ABBBF9-6B81-47DE-8913-6F8B01776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65794D-F017-4687-9EBD-0EB3D880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DED5EE-F222-4037-AFB8-1B73B8D8C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9C2769-70C5-451F-918D-F8DAEF80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181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CDB70B-1395-4BC0-B66E-9E1B465EB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1A766A-0408-4E8C-8A94-24AC42098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42EF28-35C3-4AC8-8C56-62449FDB9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B9B0F9-DCE7-406E-9EE8-B7631AAF0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C4C44C-1821-464F-96C3-10CEFF448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97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76F7F-754E-40EA-B2D2-49089EAA6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3AB543-0FC3-47FB-A9ED-4E3FC8985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33FFC65-4669-4B15-8349-5D2CC20A4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4760BFC-2F15-4F7D-B8E2-F04C4D006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157D3DD-9CFF-481B-A841-959289DF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35E4063-8727-4C4E-8A0C-B6F2F117F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37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7AC2FA-316B-4208-9A36-DCC4908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42D065-A4F8-4D18-ABC5-1B9228B73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2B37689-EEB1-4376-A096-A525E694E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7CF65BA-46B1-46CB-AAD4-AF5407C4C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4F183D-D554-402E-AF55-D8A470437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706DD7B-8AA2-4368-811F-30BE2975D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297E3CD-E16F-4C2F-B147-436396231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299F146-E45F-4AA9-97D2-6394B2CD0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03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410A54-C651-46C5-A7AD-B93660134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CE6E5D8-6996-4583-9FFC-717B6AB6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1797069-66DC-4FD2-8EF3-02F099F6E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104B1A3-37A0-4FD4-8591-1D0E3A7D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21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DD38387-E51F-41A2-9A2E-F123F31E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39A3F81-C924-43A4-A0D1-07200693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E57154-693F-44EF-BA2F-AADE0210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181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B1679B-5554-4769-9298-82238CD9D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99FB1A-5F36-476D-9226-2DE335888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B477FB9-DB34-444C-A0E9-AA14B15B1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525B5AF-3EC9-4BE5-BF01-565CF06BD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3830E6-90ED-43E1-84F6-A0FF0FDB1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AA63439-2F1E-43FF-BB99-229E124A2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63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048A41-38DB-48AF-87BD-ED7278DA5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C964F4D-ECE1-45B3-8C1B-4E8D60A09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F013AC1-3E4A-4A16-BD32-CEB6F46F1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48EAF0-2335-4A39-89C8-CF3F0512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A0F469-4E76-42CB-83AE-E2F099C02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E081FD-05DF-4B12-88D0-2BA4F43F1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130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ED880DF-EC3E-4427-9286-1E07ED4D0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CFB750F-938D-4B6A-922B-F54A1053B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B1468F-E286-4900-B874-1739ED9BFA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C5F4B-50F1-4C30-826D-A2CF8473A352}" type="datetimeFigureOut">
              <a:rPr lang="it-IT" smtClean="0"/>
              <a:t>01/08/2021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33A34E-23EB-4611-94E1-6059D3A4A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FB34B8-655A-4FDD-9755-C84DCA6B29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CA79-FFBF-4116-924C-9EE44FAD2C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912C9D-9437-4A71-96CC-BC2576D66E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Demo-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ricostruzione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ristrutturazione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distanze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modifiche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al T.U. Edilizia 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legislazione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regionale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(“Veneto 2050”)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/>
            </a:br>
            <a:endParaRPr lang="it-IT" sz="28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5605CB-EF03-4A67-A61E-7A09049B1C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55383"/>
          </a:xfrm>
        </p:spPr>
        <p:txBody>
          <a:bodyPr/>
          <a:lstStyle/>
          <a:p>
            <a:endParaRPr lang="en-US" dirty="0"/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Centro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Bellunese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29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luglio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2021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Avv. Stefano Bigolaro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6973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DCA41B-8DDA-4922-9F57-01B38A046295}"/>
              </a:ext>
            </a:extLst>
          </p:cNvPr>
          <p:cNvSpPr txBox="1"/>
          <p:nvPr/>
        </p:nvSpPr>
        <p:spPr>
          <a:xfrm>
            <a:off x="2272683" y="506027"/>
            <a:ext cx="837164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effectLst/>
                <a:latin typeface="Arial" panose="020B0604020202020204" pitchFamily="34" charset="0"/>
              </a:rPr>
              <a:t>Chiarimenti interpretativi</a:t>
            </a:r>
          </a:p>
          <a:p>
            <a:endParaRPr lang="it-IT" i="1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latin typeface="Arial" panose="020B0604020202020204" pitchFamily="34" charset="0"/>
              </a:rPr>
              <a:t>La disposizione </a:t>
            </a:r>
            <a:r>
              <a:rPr lang="it-IT" i="1" dirty="0">
                <a:effectLst/>
                <a:latin typeface="Arial" panose="020B0604020202020204" pitchFamily="34" charset="0"/>
              </a:rPr>
              <a:t>disciplina i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casi in cui siano oggetto di demolizione e ricostruzione edifici preesistenti “legittimamente” ubicati rispetto ad altri immobili in posizione tale da non rispettare specifiche norme in materia di distanze</a:t>
            </a:r>
            <a:r>
              <a:rPr lang="it-IT" i="1" dirty="0">
                <a:effectLst/>
                <a:latin typeface="Arial" panose="020B0604020202020204" pitchFamily="34" charset="0"/>
              </a:rPr>
              <a:t> (ivi comprese quelle contenute nel </a:t>
            </a:r>
            <a:r>
              <a:rPr lang="it-IT" i="1" dirty="0" err="1">
                <a:effectLst/>
                <a:latin typeface="Arial" panose="020B0604020202020204" pitchFamily="34" charset="0"/>
              </a:rPr>
              <a:t>d.m.</a:t>
            </a:r>
            <a:r>
              <a:rPr lang="it-IT" i="1" dirty="0">
                <a:effectLst/>
                <a:latin typeface="Arial" panose="020B0604020202020204" pitchFamily="34" charset="0"/>
              </a:rPr>
              <a:t> n. 1444/1968), di guisa che non ne sarebbe consentita l’edificazione ex novo. </a:t>
            </a: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In questi casi, la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ricostruzione è possibile in deroga alle norme in questione</a:t>
            </a:r>
            <a:r>
              <a:rPr lang="it-IT" i="1" dirty="0">
                <a:effectLst/>
                <a:latin typeface="Arial" panose="020B0604020202020204" pitchFamily="34" charset="0"/>
              </a:rPr>
              <a:t>, e quindi col mantenimento delle distanze preesistenti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se non è possibile la modifica dell’originaria area di sedime.</a:t>
            </a:r>
            <a:endParaRPr lang="it-IT" i="1" dirty="0">
              <a:effectLst/>
              <a:latin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</a:endParaRP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OSSERVAZIONE: </a:t>
            </a: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LA CIRCOLARE MINISTERIALE, SUL PUNTO, DIMENTICA L’ «ANCHE», CHE INVECE </a:t>
            </a:r>
            <a:r>
              <a:rPr lang="it-IT" b="1" dirty="0">
                <a:latin typeface="Arial" panose="020B0604020202020204" pitchFamily="34" charset="0"/>
              </a:rPr>
              <a:t>PARE</a:t>
            </a:r>
            <a:r>
              <a:rPr lang="it-IT" b="1" dirty="0">
                <a:effectLst/>
                <a:latin typeface="Arial" panose="020B0604020202020204" pitchFamily="34" charset="0"/>
              </a:rPr>
              <a:t> FONDAMENTALE. </a:t>
            </a:r>
          </a:p>
          <a:p>
            <a:r>
              <a:rPr lang="it-IT" b="1" dirty="0">
                <a:latin typeface="Arial" panose="020B0604020202020204" pitchFamily="34" charset="0"/>
              </a:rPr>
              <a:t>L’ «ANCHE» </a:t>
            </a:r>
            <a:r>
              <a:rPr lang="it-IT" b="1" dirty="0">
                <a:effectLst/>
                <a:latin typeface="Arial" panose="020B0604020202020204" pitchFamily="34" charset="0"/>
              </a:rPr>
              <a:t>ESCLUDE CHE SI DEBBA VERIFICARE L’IMPOSSIBILITA’ DELLA MODIFICA DEL SEDIME</a:t>
            </a:r>
          </a:p>
          <a:p>
            <a:endParaRPr lang="it-IT" b="1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353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34C53E-0A3E-498B-9F3F-8CB882B7E42C}"/>
              </a:ext>
            </a:extLst>
          </p:cNvPr>
          <p:cNvSpPr txBox="1"/>
          <p:nvPr/>
        </p:nvSpPr>
        <p:spPr>
          <a:xfrm>
            <a:off x="2583402" y="1349406"/>
            <a:ext cx="655837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effectLst/>
                <a:latin typeface="Arial" panose="020B0604020202020204" pitchFamily="34" charset="0"/>
              </a:rPr>
              <a:t>Chiarimenti interpretativi</a:t>
            </a:r>
          </a:p>
          <a:p>
            <a:endParaRPr lang="it-IT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È importante rilevare che la previsione è testualmente riferita ad “ogni caso di intervento che preveda la demolizione e ricostruzione di edifici”, e quindi indipendentemente dalla </a:t>
            </a:r>
            <a:r>
              <a:rPr lang="it-IT" i="1" dirty="0" err="1">
                <a:effectLst/>
                <a:latin typeface="Arial" panose="020B0604020202020204" pitchFamily="34" charset="0"/>
              </a:rPr>
              <a:t>ascrivibilità</a:t>
            </a:r>
            <a:r>
              <a:rPr lang="it-IT" i="1" dirty="0">
                <a:effectLst/>
                <a:latin typeface="Arial" panose="020B0604020202020204" pitchFamily="34" charset="0"/>
              </a:rPr>
              <a:t> degli interventi alla categoria della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ristrutturazione edilizia o a quella della nuova costruzione</a:t>
            </a:r>
          </a:p>
          <a:p>
            <a:endParaRPr lang="it-IT" u="sng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</a:rPr>
              <a:t>CIOE’, NON IMPORTA SE LA DEMO-RICOSTRUZIONE SIA RISTRUTTURAZIONE O NUOVA COSTRUZIONE: L’ART. 2 BIS CO. 1 TER SI APPLICA COMUNQUE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251898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321A6F9-0D4C-4117-B077-2A66999B7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56CFAE6-09B4-4B30-B06E-FB2BC8E3D23E}"/>
              </a:ext>
            </a:extLst>
          </p:cNvPr>
          <p:cNvSpPr txBox="1"/>
          <p:nvPr/>
        </p:nvSpPr>
        <p:spPr>
          <a:xfrm>
            <a:off x="3036163" y="1997477"/>
            <a:ext cx="611016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2 bis, co. 1 ter,  DPR 380 ora vigente – secondo periodo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incentivi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volumetrici eventualmente riconosciuti per l’intervento possono essere realizzati anche con 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ampliamenti fuori sagoma e con il superamento dell’altezza massima dell’edificio demolito,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sempre nei limiti delle distanze legittimamente preesistenti.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it-IT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408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0477B5E-3860-4903-BB41-E157E7871937}"/>
              </a:ext>
            </a:extLst>
          </p:cNvPr>
          <p:cNvSpPr txBox="1"/>
          <p:nvPr/>
        </p:nvSpPr>
        <p:spPr>
          <a:xfrm>
            <a:off x="2796466" y="1154097"/>
            <a:ext cx="634531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effectLst/>
                <a:latin typeface="Arial" panose="020B0604020202020204" pitchFamily="34" charset="0"/>
              </a:rPr>
              <a:t>Chiarimenti interpretativi</a:t>
            </a:r>
          </a:p>
          <a:p>
            <a:endParaRPr lang="it-IT" b="1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Il secondo periodo, poi, aggiunge che in questi casi sono consentiti gli “incentivi volumetrici eventualmente riconosciuti per l’intervento”,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anche fuori sagoma e con il superamento dell’altezza massima dell’edificio demolito</a:t>
            </a:r>
            <a:r>
              <a:rPr lang="it-IT" i="1" dirty="0">
                <a:effectLst/>
                <a:latin typeface="Arial" panose="020B0604020202020204" pitchFamily="34" charset="0"/>
              </a:rPr>
              <a:t>, purché sia sempre rispettata la distanza preesistente. </a:t>
            </a:r>
          </a:p>
          <a:p>
            <a:endParaRPr lang="it-IT" dirty="0">
              <a:latin typeface="Arial" panose="020B0604020202020204" pitchFamily="34" charset="0"/>
            </a:endParaRPr>
          </a:p>
          <a:p>
            <a:endParaRPr lang="it-IT" b="1" dirty="0">
              <a:effectLst/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LA CIRCOLARE MINISTERIALE NON FORNISCE INDICAZIONI SUL PUNTO, MA LA LETTERA DELLA NORMA CONSENTE NON SOLO L’AMPLIAMENTO IN ALTEZZA, MA ANCHE L’AMPLIAMENTO IN PIANTA </a:t>
            </a: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(i casi concreti possono essere i più vari, ma l’ampliamento in pianta non è escluso a priori)</a:t>
            </a:r>
          </a:p>
          <a:p>
            <a:endParaRPr lang="it-IT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24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6545046-440A-40E6-B0E3-A442BED185A6}"/>
              </a:ext>
            </a:extLst>
          </p:cNvPr>
          <p:cNvSpPr txBox="1"/>
          <p:nvPr/>
        </p:nvSpPr>
        <p:spPr>
          <a:xfrm>
            <a:off x="1482570" y="754602"/>
            <a:ext cx="890430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latin typeface="Arial" panose="020B0604020202020204" pitchFamily="34" charset="0"/>
              </a:rPr>
              <a:t>Chiarimenti interpretativi</a:t>
            </a:r>
            <a:endParaRPr lang="it-IT" b="1" dirty="0">
              <a:effectLst/>
              <a:latin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</a:endParaRPr>
          </a:p>
          <a:p>
            <a:endParaRPr lang="it-IT" i="1" dirty="0">
              <a:effectLst/>
              <a:latin typeface="Arial" panose="020B0604020202020204" pitchFamily="34" charset="0"/>
            </a:endParaRPr>
          </a:p>
          <a:p>
            <a:endParaRPr lang="it-IT" i="1" dirty="0"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In considerazione del suo tenore letterale, questa previsione deve intendersi come riferita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non a qualsiasi incremento volumetrico </a:t>
            </a:r>
            <a:r>
              <a:rPr lang="it-IT" i="1" dirty="0">
                <a:effectLst/>
                <a:latin typeface="Arial" panose="020B0604020202020204" pitchFamily="34" charset="0"/>
              </a:rPr>
              <a:t>che possa accompagnare l’intervento di demolizione e ricostruzione,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ma solo a quelli aventi carattere di “incentivo”, ad esempio perché attribuiti in forza di norme di “piano casa” </a:t>
            </a:r>
            <a:r>
              <a:rPr lang="it-IT" i="1" dirty="0">
                <a:effectLst/>
                <a:latin typeface="Arial" panose="020B0604020202020204" pitchFamily="34" charset="0"/>
              </a:rPr>
              <a:t>ovvero aventi natura premiale per interventi di riqualificazione.</a:t>
            </a:r>
          </a:p>
          <a:p>
            <a:endParaRPr lang="it-IT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16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6545046-440A-40E6-B0E3-A442BED185A6}"/>
              </a:ext>
            </a:extLst>
          </p:cNvPr>
          <p:cNvSpPr txBox="1"/>
          <p:nvPr/>
        </p:nvSpPr>
        <p:spPr>
          <a:xfrm>
            <a:off x="1482570" y="754602"/>
            <a:ext cx="890430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i="1" dirty="0">
                <a:latin typeface="Arial" panose="020B0604020202020204" pitchFamily="34" charset="0"/>
              </a:rPr>
              <a:t>CONTINUA</a:t>
            </a:r>
            <a:endParaRPr lang="it-IT" b="1" dirty="0">
              <a:effectLst/>
              <a:latin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</a:endParaRPr>
          </a:p>
          <a:p>
            <a:endParaRPr lang="it-IT" i="1" dirty="0">
              <a:latin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</a:rPr>
              <a:t>INSOMMA:</a:t>
            </a:r>
          </a:p>
          <a:p>
            <a:pPr marL="285750" indent="-285750">
              <a:buFontTx/>
              <a:buChar char="-"/>
            </a:pPr>
            <a:endParaRPr lang="it-IT" b="1" dirty="0"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it-IT" b="1" dirty="0">
                <a:latin typeface="Arial" panose="020B0604020202020204" pitchFamily="34" charset="0"/>
              </a:rPr>
              <a:t>GLI AMPLIAMENTI DI «VENETO 2050» SONO INCENTIVI, MA NON SONO I SOLI: POSSONO ESSERE CONSIDERATI TALI ANCHE ULTERIORI INCREMENTI PREMIALI PREVISTI NORMATIVAMENTE.</a:t>
            </a:r>
          </a:p>
          <a:p>
            <a:pPr marL="285750" indent="-285750">
              <a:buFontTx/>
              <a:buChar char="-"/>
            </a:pPr>
            <a:endParaRPr lang="it-IT" b="1" dirty="0"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it-IT" b="1" dirty="0">
                <a:latin typeface="Arial" panose="020B0604020202020204" pitchFamily="34" charset="0"/>
              </a:rPr>
              <a:t>SE NON CI SONO INCENTIVI, IL SECONDO PERIODO DELL’ART. 2 BIS CO. 1 TER NON TROVA APPLICAZIONE. </a:t>
            </a:r>
          </a:p>
          <a:p>
            <a:pPr marL="285750" indent="-285750">
              <a:buFontTx/>
              <a:buChar char="-"/>
            </a:pPr>
            <a:endParaRPr lang="it-IT" b="1" dirty="0"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it-IT" b="1" dirty="0">
                <a:latin typeface="Arial" panose="020B0604020202020204" pitchFamily="34" charset="0"/>
              </a:rPr>
              <a:t>POICHE’ SOLO GLI INCENTIVI POSSONO DEROGARE ALLE DISTANZE, IN  SEDE PROGETTUALE DEVONO ESSERE INDIVIDUATI E DISTINTI DAGLI ALTRI INCREMENTI.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342172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B478767-BAFC-430E-9616-04795875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540C4E8-58DF-464D-B741-0B13F6FF7E1F}"/>
              </a:ext>
            </a:extLst>
          </p:cNvPr>
          <p:cNvSpPr txBox="1"/>
          <p:nvPr/>
        </p:nvSpPr>
        <p:spPr>
          <a:xfrm>
            <a:off x="1766656" y="1207363"/>
            <a:ext cx="828286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2 bis, co. 1 ter, DPR 380 nel testo ora vigente – terzo periodo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Nelle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zone omogenee A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 cui al decreto del Ministro per i lavori pubblici 2 aprile 1968, n. 1444, o in zone a queste assimilabili in base alla normativa regionale e ai piani urbanistici comunali, nei centri e nuclei storici consolidati e in ulteriori ambiti di particolare pregio storico e architettonico,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gli interventi di demolizione e ricostruzione sono consentiti esclusivamente nell’ambito dei piani urbanistici di recupero e di riqualificazione particolareggiati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(…).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QUESTA LIMITAZIONE NON RIGUARDA LE ZONE SOTTOPOSTE A VINCOLO EX D.LGS. 42/2004</a:t>
            </a:r>
            <a:endParaRPr kumimoji="0" lang="it-IT" sz="1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2095130" y="870012"/>
            <a:ext cx="795439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 RISTRUTTURAZIONE EDILIZIA E’ COSA DIVERSA RISPETTO ALLE DISTANZE TRA FABBRICATI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3 lett. d)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(…)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Nell’ambito degli interventi di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ristrutturazione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edilizia sono ricompresi altresì gli interventi di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demolizione e ricostruzione di edifici esistenti con diversi sagoma, prospetti, sedime e caratteristiche planivolumetriche e tipologiche (…)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i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COSA VUOL DIRE DIVERSO SEDIME? PUO’ ESSERCI UNA RISTRUTTURAZIONE «A DISTANZA»?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SEMBRA RAGIONEVOLE CIRCOSCRIVERE IL SEDIME AL LOTTO.</a:t>
            </a:r>
            <a:endParaRPr kumimoji="0" lang="it-IT" sz="1800" b="1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IL TEMA DELLA DEMOLIZIONE E RICOSTRUZIONE FUORI DALLE FASCE STRADALI (ART. 41, CO. 4 TER, LR 11/2004): E’ UNA PREVISIONE SPECIFICA CHE NON C’ENTRA CON LA QUALIFICAZIONE DELL’INTERVENTO COME RISTRUTTURAZIONE O 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F6D2AC-AC61-4F0A-8ED0-229E844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364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2095130" y="870012"/>
            <a:ext cx="795439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CONTINUA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3 lett. d)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(…)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Nell’ambito degli interventi di ristrutturazione edilizia sono ricompresi altresì gli interventi di demolizione e ricostruzione di edifici esistenti con diversi sagoma, prospetti, sedime e caratteristiche planivolumetriche e tipologiche,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 le innovazioni necessarie per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l’adeguamento alla normativa antisismica, per l’applicazione della normativa sull’accessibilità, per l’istallazione di impianti tecnologici e per l’efficientamento energetico. L’intervento può prevedere altresì,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nei soli casi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espressamente previsti dalla legislazione vigente o dagli strumenti urbanistici comunali,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incrementi di volumetria</a:t>
            </a:r>
            <a:r>
              <a:rPr kumimoji="0" lang="it-IT" sz="18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anche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per promuovere interventi di rigenerazione urbana. 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F6D2AC-AC61-4F0A-8ED0-229E844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0307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5BFF33F-5567-47D8-A32B-8FB3D815D752}"/>
              </a:ext>
            </a:extLst>
          </p:cNvPr>
          <p:cNvSpPr txBox="1"/>
          <p:nvPr/>
        </p:nvSpPr>
        <p:spPr>
          <a:xfrm>
            <a:off x="1464817" y="-908431"/>
            <a:ext cx="980982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</a:rPr>
              <a:t>Chiarimenti interpretativi: non tutti gli incrementi</a:t>
            </a:r>
          </a:p>
          <a:p>
            <a:endParaRPr lang="it-IT" i="1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La previsione odierna supera tali indirizzi, consentendo che gli interventi di demolizione e ricostruzione soggiacciano al regime della ristrutturazione edilizia anche qualora comportino incrementi volumetrici, purché giustificati dal rispetto delle normative dianzi richiamate.</a:t>
            </a:r>
          </a:p>
          <a:p>
            <a:endParaRPr lang="it-IT" i="1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Un’ulteriore possibilità di apportare incrementi alla volumetria dell’edificio preesistente deriva dall’espressa salvezza delle previsioni legislative e degli strumenti urbanistici che contemplino siffatti incrementi per finalità di “rigenerazione urbana”. </a:t>
            </a:r>
          </a:p>
          <a:p>
            <a:endParaRPr lang="it-IT" i="1" u="sng" dirty="0">
              <a:latin typeface="Arial" panose="020B0604020202020204" pitchFamily="34" charset="0"/>
            </a:endParaRPr>
          </a:p>
          <a:p>
            <a:r>
              <a:rPr lang="it-IT" i="1" u="sng" dirty="0">
                <a:effectLst/>
                <a:latin typeface="Arial" panose="020B0604020202020204" pitchFamily="34" charset="0"/>
              </a:rPr>
              <a:t>Pertanto, la deroga non è estesa a qualsiasi disposizione che consenta incrementi volumetrici (p.es. in funzione premiale o incentivante), ma vale soltanto per le ipotesi in cui questi siano strumentali a obiettivi di rigenerazione urbana</a:t>
            </a:r>
            <a:r>
              <a:rPr lang="it-IT" i="1" dirty="0">
                <a:effectLst/>
                <a:latin typeface="Arial" panose="020B0604020202020204" pitchFamily="34" charset="0"/>
              </a:rPr>
              <a:t> (…)</a:t>
            </a:r>
          </a:p>
        </p:txBody>
      </p:sp>
    </p:spTree>
    <p:extLst>
      <p:ext uri="{BB962C8B-B14F-4D97-AF65-F5344CB8AC3E}">
        <p14:creationId xmlns:p14="http://schemas.microsoft.com/office/powerpoint/2010/main" val="216484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2FEE077-9EEA-4664-821F-9F289B0CBA61}"/>
              </a:ext>
            </a:extLst>
          </p:cNvPr>
          <p:cNvSpPr txBox="1"/>
          <p:nvPr/>
        </p:nvSpPr>
        <p:spPr>
          <a:xfrm>
            <a:off x="2947386" y="1207363"/>
            <a:ext cx="619439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b="1" dirty="0">
                <a:effectLst/>
                <a:latin typeface="Arial" panose="020B0604020202020204" pitchFamily="34" charset="0"/>
              </a:rPr>
              <a:t>INTERVENTI AI SENSI DI «VENETO 2050»</a:t>
            </a:r>
          </a:p>
          <a:p>
            <a:pPr algn="l" fontAlgn="base"/>
            <a:endParaRPr lang="it-IT" b="1" dirty="0">
              <a:latin typeface="Arial" panose="020B0604020202020204" pitchFamily="34" charset="0"/>
            </a:endParaRPr>
          </a:p>
          <a:p>
            <a:pPr algn="l" fontAlgn="base"/>
            <a:r>
              <a:rPr lang="it-IT" b="1" dirty="0">
                <a:latin typeface="Arial" panose="020B0604020202020204" pitchFamily="34" charset="0"/>
              </a:rPr>
              <a:t>A CHE COSA DEROGANO</a:t>
            </a:r>
            <a:r>
              <a:rPr lang="it-IT" b="1" dirty="0">
                <a:effectLst/>
                <a:latin typeface="Arial" panose="020B0604020202020204" pitchFamily="34" charset="0"/>
              </a:rPr>
              <a:t>?</a:t>
            </a:r>
          </a:p>
          <a:p>
            <a:pPr algn="l" fontAlgn="base"/>
            <a:endParaRPr lang="it-IT" b="1" i="1" dirty="0">
              <a:latin typeface="Arial" panose="020B0604020202020204" pitchFamily="34" charset="0"/>
            </a:endParaRP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L.R. 14/2019</a:t>
            </a: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Art. 11</a:t>
            </a:r>
            <a:endParaRPr lang="it-IT" b="0" i="0" dirty="0">
              <a:effectLst/>
              <a:latin typeface="Arial" panose="020B0604020202020204" pitchFamily="34" charset="0"/>
            </a:endParaRPr>
          </a:p>
          <a:p>
            <a:pPr algn="l" fontAlgn="base"/>
            <a:endParaRPr lang="it-IT" b="0" i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1. Fermo restando quanto previsto agli articoli 8 e 9, gli interventi di cui agli articoli 6 e 7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possono derogare ai parametri edilizi di superficie, volume e altezza previsti dai regolamenti e strumenti urbanistici comunali</a:t>
            </a:r>
            <a:r>
              <a:rPr lang="it-IT" b="0" i="1" dirty="0">
                <a:effectLst/>
                <a:latin typeface="Arial" panose="020B0604020202020204" pitchFamily="34" charset="0"/>
              </a:rPr>
              <a:t> …</a:t>
            </a:r>
            <a:endParaRPr lang="it-IT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437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3048778" y="1720840"/>
            <a:ext cx="609755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INSOMMA, SECONDO I CHIARIMENTI MINISTERIALI GLI INCREMENTI CHE RIENTRANO NELLA RISTRUTTURAZIONE SONO:</a:t>
            </a:r>
          </a:p>
          <a:p>
            <a:pPr>
              <a:defRPr/>
            </a:pP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- QUELLI CHE LE NORME DI LEGGE O LA PIANICAZIONE URBANISTICA ATTRIBUISCONO ESPRESSAMENTE PER FINALITA’ DI RIGENERAZIONE URBANA</a:t>
            </a:r>
          </a:p>
          <a:p>
            <a:pPr>
              <a:defRPr/>
            </a:pP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- OLTRE A QUEGLI INCREMENTI CHE DIPENDONO DA NORMATIVE TECNICHE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(adeguamento alla normativa antisismica, applicazione della normativa sull’accessibilità, installazione di impianti tecnologici, efficientamento energetico). </a:t>
            </a:r>
            <a:endParaRPr lang="it-IT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F6D2AC-AC61-4F0A-8ED0-229E844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567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3048778" y="1720840"/>
            <a:ext cx="609755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INCREMENTI CHE RIENTRANO NELLA RISTRUTTURAZIONE:</a:t>
            </a:r>
          </a:p>
          <a:p>
            <a:pPr>
              <a:defRPr/>
            </a:pP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QUELLI DI «VENETO 2050»?</a:t>
            </a:r>
          </a:p>
          <a:p>
            <a:pPr>
              <a:defRPr/>
            </a:pP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QUELLI CONSENTITI USUALMENTE DAI PRG (20%; 150 MC.)?</a:t>
            </a:r>
          </a:p>
          <a:p>
            <a:pPr>
              <a:defRPr/>
            </a:pP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L’AMPLIAMENTO FINO A 800 MC. IN ZONA AGRICOLA?</a:t>
            </a:r>
          </a:p>
          <a:p>
            <a:pPr>
              <a:defRPr/>
            </a:pP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SECONDO L’INTERPRETAZIONE DATA DAI CHIARIMENTI MINSTERIALI, AL MOMENTO NESSUNO DI QUESTI</a:t>
            </a:r>
          </a:p>
          <a:p>
            <a:pPr marL="285750" indent="-285750">
              <a:buFontTx/>
              <a:buChar char="-"/>
              <a:defRPr/>
            </a:pP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F6D2AC-AC61-4F0A-8ED0-229E844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9278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3048778" y="963386"/>
            <a:ext cx="68463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INCREMENTI CHE RIENTRANO NELLA RISTRUTTURAZIONE:</a:t>
            </a:r>
          </a:p>
          <a:p>
            <a:pPr>
              <a:defRPr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E’ POSSIBILE UN’INTERPRETAZIONE DIVERSA RISPETTO AI CHIARIMENTI MINISTERIALI?</a:t>
            </a:r>
          </a:p>
          <a:p>
            <a:pPr>
              <a:defRPr/>
            </a:pP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ART. 3 DPR 380: (…) L’intervento può prevedere altresì,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nei soli casi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espressamente previsti dalla legislazione vigente o dagli strumenti urbanistici comunali,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incrementi di volumetria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anche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per promuovere interventi di rigenerazione urbana.</a:t>
            </a:r>
          </a:p>
          <a:p>
            <a:pPr>
              <a:defRPr/>
            </a:pPr>
            <a:endParaRPr lang="it-IT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BASTA CHE VI SIA UN EDIFICIO ESISTENTE E UNA NORMA DI LEGGE O DI PRG CHE ATTRIBUISCA LA POSSIBILITA’ DI UN INCREMENTO A QUELL’EDIFICIO (NON UN MERO INDICE VOLUMETRICO AL LOTTO)?</a:t>
            </a:r>
          </a:p>
          <a:p>
            <a:pPr>
              <a:defRPr/>
            </a:pPr>
            <a:endParaRPr lang="it-IT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PROBLEMA E’ QUELLO DELLA FORMULAZIONE LETTERALE DELLA NORMA: PARE NECESSARIA LA QUALIFICAZIONE COME RIGENERAZIONE URBANA DA PARTE DELLA LEGGE O DELLA PIANIFICAZIONE URBANISTICA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F6D2AC-AC61-4F0A-8ED0-229E844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6857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F5785F3-54E4-4E5B-8268-29AF4CA2E188}"/>
              </a:ext>
            </a:extLst>
          </p:cNvPr>
          <p:cNvSpPr txBox="1"/>
          <p:nvPr/>
        </p:nvSpPr>
        <p:spPr>
          <a:xfrm>
            <a:off x="3047223" y="850901"/>
            <a:ext cx="6097554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RISTRUTTURAZIONE «RISTRETTA»: CASI IN CUI LA DEMO-RICOSTRUZIONE DEVE ESSERE «FEDELE»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C’è una generale estensione della nozione di ristrutturazione edilizia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Però c’è una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sua </a:t>
            </a:r>
            <a:r>
              <a:rPr kumimoji="0" lang="it-IT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restrizione nelle zone vincolate e nei centri storici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3 lett. d) DPR 380 vigente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Rimane fermo che, con riferimento agli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immobili sottoposti a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tutela ai sensi del Codice dei beni culturali e del paesaggio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(…), a quelli ubicati nelle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zone omogenee A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(…) e negli ulteriori ambiti di particolare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pregio storico e architettonico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gli interventi di demolizione e ricostruzione (…) costituiscono interventi di ristrutturazione edilizia soltanto ove siano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mantenuti sagoma, prospetti, sedime e caratteristiche planivolumetriche e tipologiche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dell’edificio preesistente 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non siano previsti incrementi di volumetria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98C2E14-1AE3-4B74-86A8-1D9F24DAF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0371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035EF06-C73B-4292-AE27-C9E8F4B40E10}"/>
              </a:ext>
            </a:extLst>
          </p:cNvPr>
          <p:cNvSpPr txBox="1"/>
          <p:nvPr/>
        </p:nvSpPr>
        <p:spPr>
          <a:xfrm>
            <a:off x="2077375" y="1182870"/>
            <a:ext cx="706440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effectLst/>
                <a:latin typeface="Arial" panose="020B0604020202020204" pitchFamily="34" charset="0"/>
              </a:rPr>
              <a:t>Chiarimenti interpretativi</a:t>
            </a:r>
          </a:p>
          <a:p>
            <a:endParaRPr lang="it-IT" b="1" dirty="0">
              <a:effectLst/>
              <a:latin typeface="Arial" panose="020B0604020202020204" pitchFamily="34" charset="0"/>
            </a:endParaRPr>
          </a:p>
          <a:p>
            <a:endParaRPr lang="it-IT" i="1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Quanto al regime degli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edifici vincolati</a:t>
            </a:r>
            <a:r>
              <a:rPr lang="it-IT" i="1" dirty="0">
                <a:effectLst/>
                <a:latin typeface="Arial" panose="020B0604020202020204" pitchFamily="34" charset="0"/>
              </a:rPr>
              <a:t> ai sensi del d.lgs. n. 42/2004, (…)</a:t>
            </a:r>
          </a:p>
          <a:p>
            <a:r>
              <a:rPr lang="it-IT" i="1" u="sng" dirty="0">
                <a:effectLst/>
                <a:latin typeface="Arial" panose="020B0604020202020204" pitchFamily="34" charset="0"/>
              </a:rPr>
              <a:t>il regime degli edifici in questione si atteggia in modo “speculare” rispetto a quello degli edifici non vincolati</a:t>
            </a:r>
            <a:r>
              <a:rPr lang="it-IT" i="1" dirty="0">
                <a:effectLst/>
                <a:latin typeface="Arial" panose="020B0604020202020204" pitchFamily="34" charset="0"/>
              </a:rPr>
              <a:t>, nel senso che ciò che per questi ultimi ricade nella definizione di ristrutturazione comporta invece per i primi l’applicazione del regime delle nuove costruzioni.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119176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D33F4A3-0467-43A7-9D66-2D02D9054652}"/>
              </a:ext>
            </a:extLst>
          </p:cNvPr>
          <p:cNvSpPr txBox="1"/>
          <p:nvPr/>
        </p:nvSpPr>
        <p:spPr>
          <a:xfrm>
            <a:off x="2512381" y="1189609"/>
            <a:ext cx="662939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effectLst/>
                <a:latin typeface="Arial" panose="020B0604020202020204" pitchFamily="34" charset="0"/>
              </a:rPr>
              <a:t>IL RIFERIMENTO AGLI «EDIFICI», CONTENUTO NEI CHIARIMENTI MINISTERIALI, HA FATTO PENSARE CHE LA NORMA RIGUARDI SOLO I VINCOLI DI CUI ALLA SECONDA PARTE DEL D.LGS. 42/2004.</a:t>
            </a: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LA LEGGE TUTTAVIA SI RIFERISCE AGLI «IMMOBILI», E LA FORMULAZIONE LETTERALE NON PARE CONSENTIRE DISTINZIONI: RILEVANO TUTTI I VINCOLI DEL D.LGS. 42/2004</a:t>
            </a:r>
          </a:p>
          <a:p>
            <a:endParaRPr lang="it-IT" b="1" dirty="0">
              <a:latin typeface="Arial" panose="020B0604020202020204" pitchFamily="34" charset="0"/>
            </a:endParaRP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LA POSSIBILITA’ DI UNA LIMITATA MODIFICA DEL SEDIME CONSENTITA DALL’ART. 10 DELLA L.R. 14/2009 (E SUCCESSIVE MODIFICHE) DEVE CONSIDERARSI VENUTA MENO – NELLE IPOTESI DI VINCOLO EX D.LGS. 42/2004 - PER EFFETTO DELLA PIU’ RESTRITTIVA DISCIPLINA STATALE ORA INTERVENUTA</a:t>
            </a:r>
          </a:p>
        </p:txBody>
      </p:sp>
    </p:spTree>
    <p:extLst>
      <p:ext uri="{BB962C8B-B14F-4D97-AF65-F5344CB8AC3E}">
        <p14:creationId xmlns:p14="http://schemas.microsoft.com/office/powerpoint/2010/main" val="3124990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D33F4A3-0467-43A7-9D66-2D02D9054652}"/>
              </a:ext>
            </a:extLst>
          </p:cNvPr>
          <p:cNvSpPr txBox="1"/>
          <p:nvPr/>
        </p:nvSpPr>
        <p:spPr>
          <a:xfrm>
            <a:off x="3047260" y="1297357"/>
            <a:ext cx="609452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effectLst/>
                <a:latin typeface="Arial" panose="020B0604020202020204" pitchFamily="34" charset="0"/>
              </a:rPr>
              <a:t>Chiarimenti interpretativi: nelle zone A è diverso rispetto alle zone vincolate</a:t>
            </a:r>
          </a:p>
          <a:p>
            <a:endParaRPr lang="it-IT" b="1" dirty="0">
              <a:effectLst/>
              <a:latin typeface="Arial" panose="020B0604020202020204" pitchFamily="34" charset="0"/>
            </a:endParaRPr>
          </a:p>
          <a:p>
            <a:r>
              <a:rPr lang="it-IT" i="1" dirty="0">
                <a:effectLst/>
                <a:latin typeface="Arial" panose="020B0604020202020204" pitchFamily="34" charset="0"/>
              </a:rPr>
              <a:t>Altrettanto non può dirsi per gli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edifici ubicati nelle zone omogenee A</a:t>
            </a:r>
            <a:r>
              <a:rPr lang="it-IT" i="1" dirty="0">
                <a:effectLst/>
                <a:latin typeface="Arial" panose="020B0604020202020204" pitchFamily="34" charset="0"/>
              </a:rPr>
              <a:t> di cui al </a:t>
            </a:r>
            <a:r>
              <a:rPr lang="it-IT" i="1" dirty="0" err="1">
                <a:effectLst/>
                <a:latin typeface="Arial" panose="020B0604020202020204" pitchFamily="34" charset="0"/>
              </a:rPr>
              <a:t>d.m.</a:t>
            </a:r>
            <a:r>
              <a:rPr lang="it-IT" i="1" dirty="0">
                <a:effectLst/>
                <a:latin typeface="Arial" panose="020B0604020202020204" pitchFamily="34" charset="0"/>
              </a:rPr>
              <a:t> n. 1444/1968 e in zone a queste assimilate dai piani urbanistici comunali, nei centri e nuclei storici ovvero nelle aree comunque di particolare pregio storico o architettonico, atteso che in questi casi </a:t>
            </a:r>
            <a:r>
              <a:rPr lang="it-IT" i="1" u="sng" dirty="0">
                <a:effectLst/>
                <a:latin typeface="Arial" panose="020B0604020202020204" pitchFamily="34" charset="0"/>
              </a:rPr>
              <a:t>l’equiparazione voluta dal legislatore al regime degli edifici vincolati è solo tendenziale, essendo espressamente fatte salve le previsioni legislative e degli strumenti urbanistici.</a:t>
            </a:r>
            <a:r>
              <a:rPr lang="it-IT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endParaRPr lang="it-IT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it-IT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3 DPR 380</a:t>
            </a:r>
            <a:r>
              <a:rPr lang="it-IT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(…) 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Rimane fermo che, con riferimento agli immobili sottoposti a tutela ai sensi del </a:t>
            </a:r>
            <a:r>
              <a:rPr lang="it-IT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Codice dei beni culturali e del paesaggio di cui al decreto legislativo 22 gennaio 2004, n. 42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b="0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nonché, fatte salve le previsioni legislative e degli strumenti urbanistici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 quelli ubicati nelle zone omogenee A (…)</a:t>
            </a:r>
            <a:endParaRPr lang="it-IT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8919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D33F4A3-0467-43A7-9D66-2D02D9054652}"/>
              </a:ext>
            </a:extLst>
          </p:cNvPr>
          <p:cNvSpPr txBox="1"/>
          <p:nvPr/>
        </p:nvSpPr>
        <p:spPr>
          <a:xfrm>
            <a:off x="3047260" y="1297357"/>
            <a:ext cx="60945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b="1" dirty="0">
              <a:effectLst/>
              <a:latin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</a:rPr>
              <a:t>INSOMMA:</a:t>
            </a:r>
          </a:p>
          <a:p>
            <a:endParaRPr lang="it-IT" b="1" dirty="0">
              <a:latin typeface="Arial" panose="020B0604020202020204" pitchFamily="34" charset="0"/>
            </a:endParaRP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C’E’ ANCORA SPAZIO PER L’APPLICAZIONE DELL’ART. 10 L.R. 14/2009 CON RIFERIMENTO ALLE ZONE A E SIMILI (AD ESEMPIO, QUANTO AGLI AGGIUSTAMENTI DI SEDIME).</a:t>
            </a:r>
          </a:p>
          <a:p>
            <a:endParaRPr lang="it-IT" b="1" dirty="0">
              <a:latin typeface="Arial" panose="020B0604020202020204" pitchFamily="34" charset="0"/>
            </a:endParaRPr>
          </a:p>
          <a:p>
            <a:r>
              <a:rPr lang="it-IT" b="1" dirty="0">
                <a:effectLst/>
                <a:latin typeface="Arial" panose="020B0604020202020204" pitchFamily="34" charset="0"/>
              </a:rPr>
              <a:t>INOLTRE IN TALI ZONE TROVANO APPLICAZIONE LE PREVISIONI SPECIFICHE DELLA PIANIFICAZIONE URBANISTICA COMUNALE (CONSENTENDO CHE UN INTERVENTO SIA DI RISTRUTTURAZIONE ANCHE SE NON «FEDELE» IN TUTTI I PARAMETRI DELL’ART. 3 DPRR 380)</a:t>
            </a:r>
          </a:p>
        </p:txBody>
      </p:sp>
    </p:spTree>
    <p:extLst>
      <p:ext uri="{BB962C8B-B14F-4D97-AF65-F5344CB8AC3E}">
        <p14:creationId xmlns:p14="http://schemas.microsoft.com/office/powerpoint/2010/main" val="6824106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2CCBFF0-C185-4F10-A236-AAA3C2ADE5BC}"/>
              </a:ext>
            </a:extLst>
          </p:cNvPr>
          <p:cNvSpPr txBox="1"/>
          <p:nvPr/>
        </p:nvSpPr>
        <p:spPr>
          <a:xfrm>
            <a:off x="2594499" y="1352824"/>
            <a:ext cx="609452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UN’IPOTESI INTERPRETATIVA</a:t>
            </a:r>
          </a:p>
          <a:p>
            <a:endParaRPr lang="it-IT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E’ </a:t>
            </a:r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possibile limitare la portata della norma –assai rigorosa per gli interventi su immobili vincolati ex </a:t>
            </a:r>
            <a:r>
              <a:rPr lang="it-IT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D.Lgs</a:t>
            </a:r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42/2004 - utilizzando la d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istinzione tra demo-ricostruzione totale e parziale?</a:t>
            </a:r>
          </a:p>
          <a:p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Forse sì, considerando che la distinzione sta nella definizione di legge:</a:t>
            </a:r>
          </a:p>
          <a:p>
            <a:endParaRPr lang="it-IT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interventi di ristrutturazione edilizia:</a:t>
            </a:r>
            <a:r>
              <a:rPr lang="it-IT" sz="1800" b="1" i="1" u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Gli interventi rivolti a trasformare gli organismi edilizi mediante un insieme sistematico di opere che possono portare ad un organismo edilizio </a:t>
            </a:r>
            <a:r>
              <a:rPr lang="it-IT" sz="1800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tutto o in parte </a:t>
            </a:r>
            <a:r>
              <a:rPr lang="it-IT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diverso dal precedente. </a:t>
            </a:r>
          </a:p>
          <a:p>
            <a:endParaRPr lang="it-IT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Cioè, ci possono essere casi in cui la demo-ricostruzione «infedele» di una parte </a:t>
            </a:r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limitata</a:t>
            </a:r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un manufatto è compatibile con la qualificazione dell’intervento come ristrutturazione anche in presenza di un vincolo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245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2FEE077-9EEA-4664-821F-9F289B0CBA61}"/>
              </a:ext>
            </a:extLst>
          </p:cNvPr>
          <p:cNvSpPr txBox="1"/>
          <p:nvPr/>
        </p:nvSpPr>
        <p:spPr>
          <a:xfrm>
            <a:off x="3047260" y="1723059"/>
            <a:ext cx="60945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b="1" dirty="0">
                <a:effectLst/>
                <a:latin typeface="Arial" panose="020B0604020202020204" pitchFamily="34" charset="0"/>
              </a:rPr>
              <a:t>TORNANDO DA DOVE SI ERA PARTITI</a:t>
            </a:r>
          </a:p>
          <a:p>
            <a:pPr algn="l" fontAlgn="base"/>
            <a:endParaRPr lang="it-IT" b="1" i="1" dirty="0">
              <a:latin typeface="Arial" panose="020B0604020202020204" pitchFamily="34" charset="0"/>
            </a:endParaRP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L.R. 14/2019</a:t>
            </a: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Art. 11 - Disposizioni generali e di deroga.</a:t>
            </a:r>
            <a:endParaRPr lang="it-IT" b="0" i="0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1. Fermo restando quanto previsto agli articoli 8 e 9, gli interventi di cui agli articoli 6 e 7 possono derogare ai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parametri edilizi di superficie, volume e altezza</a:t>
            </a:r>
            <a:r>
              <a:rPr lang="it-IT" b="0" i="1" dirty="0">
                <a:effectLst/>
                <a:latin typeface="Arial" panose="020B0604020202020204" pitchFamily="34" charset="0"/>
              </a:rPr>
              <a:t> previsti dai regolamenti e strumenti urbanistici comunali nonché, in attuazione dell’articolo 2 bis del decreto del Presidente della Repubblica n. 380 del 2001, ai parametri edilizi di altezza, densità e distanze di cui agli articoli 7, 8 e 9 del decreto ministeriale n. 1444 del 1968, purché, in tali ultimi casi, nell’ambito di strumenti urbanistici di tipo attuativo con previsioni planivolumetriche che consentano una valutazione unitaria e complessiva degli interventi.</a:t>
            </a:r>
            <a:endParaRPr lang="it-IT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41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2FEE077-9EEA-4664-821F-9F289B0CBA61}"/>
              </a:ext>
            </a:extLst>
          </p:cNvPr>
          <p:cNvSpPr txBox="1"/>
          <p:nvPr/>
        </p:nvSpPr>
        <p:spPr>
          <a:xfrm>
            <a:off x="2947386" y="1207363"/>
            <a:ext cx="619439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b="1" dirty="0">
                <a:effectLst/>
                <a:latin typeface="Arial" panose="020B0604020202020204" pitchFamily="34" charset="0"/>
              </a:rPr>
              <a:t>A CHE COSA DEROGANO GLI INTERVENTI DI «VENETO 2050» ? - </a:t>
            </a:r>
            <a:r>
              <a:rPr lang="it-IT" i="1" dirty="0">
                <a:effectLst/>
                <a:latin typeface="Arial" panose="020B0604020202020204" pitchFamily="34" charset="0"/>
              </a:rPr>
              <a:t>CONTINUA</a:t>
            </a:r>
          </a:p>
          <a:p>
            <a:pPr algn="l" fontAlgn="base"/>
            <a:endParaRPr lang="it-IT" b="1" i="1" dirty="0">
              <a:latin typeface="Arial" panose="020B0604020202020204" pitchFamily="34" charset="0"/>
            </a:endParaRP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L.R. 14/2019</a:t>
            </a:r>
          </a:p>
          <a:p>
            <a:pPr algn="l" fontAlgn="base"/>
            <a:endParaRPr lang="it-IT" b="1" i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Art. 11</a:t>
            </a:r>
          </a:p>
          <a:p>
            <a:pPr algn="l" fontAlgn="base"/>
            <a:endParaRPr lang="it-IT" b="0" i="0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1. </a:t>
            </a:r>
          </a:p>
          <a:p>
            <a:pPr algn="l" fontAlgn="base"/>
            <a:endParaRPr lang="it-IT" b="0" i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…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nonché, in attuazione dell’articolo 2 bis</a:t>
            </a:r>
            <a:r>
              <a:rPr lang="it-IT" b="0" i="1" dirty="0">
                <a:effectLst/>
                <a:latin typeface="Arial" panose="020B0604020202020204" pitchFamily="34" charset="0"/>
              </a:rPr>
              <a:t> del decreto del Presidente della Repubblica n. 380 del 2001,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ai parametri edilizi di altezza, densità e distanze di cui agli articoli 7, 8 e 9 del decreto ministeriale n. 1444 del 1968</a:t>
            </a:r>
            <a:r>
              <a:rPr lang="it-IT" b="0" i="1" dirty="0">
                <a:effectLst/>
                <a:latin typeface="Arial" panose="020B0604020202020204" pitchFamily="34" charset="0"/>
              </a:rPr>
              <a:t>…</a:t>
            </a:r>
            <a:endParaRPr lang="it-IT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188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837109C-5491-4F62-B4FB-9FA0D33F1F8A}"/>
              </a:ext>
            </a:extLst>
          </p:cNvPr>
          <p:cNvSpPr txBox="1"/>
          <p:nvPr/>
        </p:nvSpPr>
        <p:spPr>
          <a:xfrm>
            <a:off x="3047260" y="-1471306"/>
            <a:ext cx="609452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DUE NOTAZIONI FINALI</a:t>
            </a: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1. L’ART. 11 CO. 1 L.R. 14/2019 NON PUO’ ESSERE LETTO NEL SENSO DI SOTTOPORRE ALL’OBBLIGO DI PIANO ATTUATIVO LE DEROGHE AL DM 1444/1968 ORA CONSENTITE DALL’ART. 2 BIS CO. 1 TER DPR 380: </a:t>
            </a: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INFATTI, CONFORMEMENTE A QUEL CHE VOLEVA IL LEGISLATORE REGIONALE, CONTIENE UN ESPRESSO RINVIO ALL’ART. 2 BIS, CHE ORA E’ CAMBIATO E TROVA PIENA APPLICAZIONE PER CIO’ CHE CONSENTE</a:t>
            </a:r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038166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837109C-5491-4F62-B4FB-9FA0D33F1F8A}"/>
              </a:ext>
            </a:extLst>
          </p:cNvPr>
          <p:cNvSpPr txBox="1"/>
          <p:nvPr/>
        </p:nvSpPr>
        <p:spPr>
          <a:xfrm>
            <a:off x="3048740" y="-1405995"/>
            <a:ext cx="609452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DUE NOTAZIONI FINALI - </a:t>
            </a:r>
            <a: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  <a:t>CONTINUA</a:t>
            </a:r>
            <a:endParaRPr lang="it-IT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2. L’ART. 11 CO. 1 LR 14/2019 NON CONSENTE DI DEROGARE ALLE PRESCRIZIONI NON RICONDUCIBILI AI PARAMETRI DI VOLUME, SUPERFICIE E ALTEZZA DELLA PIANIFICAZIONE COMUNALE.</a:t>
            </a: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MA, SUL PUNTO , LE COSE SONO CAMBIATE CON LA RECENTE L.R.19/2021 «VENETO CANTIERE VELOCE»</a:t>
            </a: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4000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6867C-D17E-4E9E-93FB-00ACD06EA2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L.R. VENETO 19/2021</a:t>
            </a:r>
            <a:b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10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-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Modifica dell’articolo 10 della legge regionale 4 aprile 2019, n. 14</a:t>
            </a:r>
            <a:b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D388453-5F1D-4146-97E3-82B86D758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it-I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Dopo il comma 2, dell’articolo 10, della legge regionale 4 aprile 2019, n. 14 (…) è aggiunto il seguente comma: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6609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537504-9C86-475E-94A9-03D95BE0B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Nuovo testo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dell’art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 10 L.R. 14/2019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C0260B-CF3A-49F6-AD92-EE8BDFA85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bis. Fermo restando quanto previsto dai commi 1 e 2 dell’articolo 11, gli interventi sugli edifici esistenti di cui agli articoli 6 e 7, </a:t>
            </a:r>
            <a:r>
              <a:rPr lang="it-IT" sz="1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qualora ricadano in uno o più ambiti territoriali assoggettati a piano urbanistico attuativo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dallo strumento urbanistico generale</a:t>
            </a:r>
            <a:r>
              <a:rPr lang="it-IT" sz="1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possono comunque essere assentiti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permesso di costruire di cui agli articoli 10 del decreto del Presidente della Repubblica n. 380 del 2001 o con segnalazione certificata di inizio di attività (SCIA) di cui all’articolo 23 del medesimo decreto, </a:t>
            </a:r>
            <a:r>
              <a:rPr lang="it-IT" sz="1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presenza delle principali opere di urbanizzazione e previa deliberazione del Consiglio comunale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che si esprime in ordine alla possibilità di prescindere dal piano attuativo richiesto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5100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5EF1B5-52BB-495D-AF78-83BEB9E03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LA NORMA FA SEGUITO ALLA POSIZIONE DEL TAR VENETO SUL PUNTO</a:t>
            </a:r>
            <a:b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EFA0DF-C505-467F-84F4-45EC17952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Sentenza TAR Veneto n. 1254 del 2020: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 nessuna delle disposizioni della Legge regionale n. 14/2009 emerge la derogabilità delle disposizioni degli strumenti urbanistici che subordinano l’ammissibilità degli interventi edilizi alla pianificazione attuativa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E’ UNA SENTENZA RIFERITA AL PREVIGENTE PIANO CASA. </a:t>
            </a:r>
          </a:p>
          <a:p>
            <a:pPr marL="0" indent="0">
              <a:buNone/>
            </a:pP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MA NEANCHE NEL NUOVO PIANO CASA – CIOE’ «VENETO 2050» – E’ PREVISTA ALCUNA DEROGA ALL’OBBLIGO DI PUA</a:t>
            </a:r>
          </a:p>
        </p:txBody>
      </p:sp>
    </p:spTree>
    <p:extLst>
      <p:ext uri="{BB962C8B-B14F-4D97-AF65-F5344CB8AC3E}">
        <p14:creationId xmlns:p14="http://schemas.microsoft.com/office/powerpoint/2010/main" val="33287867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A7851D-86F2-4AF4-92CE-0E0C835C7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C’era già un’altra norma: l’art. 18 bis L.R. </a:t>
            </a:r>
            <a:r>
              <a:rPr lang="it-IT" sz="1800" b="1">
                <a:latin typeface="Arial" panose="020B0604020202020204" pitchFamily="34" charset="0"/>
                <a:cs typeface="Arial" panose="020B0604020202020204" pitchFamily="34" charset="0"/>
              </a:rPr>
              <a:t>11/2004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EBE555-0490-4AEF-A4E6-2C1D27098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18 bis – Interventi in diretta attuazione degli strumenti urbanistici generali.</a:t>
            </a:r>
            <a:endParaRPr lang="it-I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sempre ammessi in diretta attuazione degli strumenti urbanistici generali, anche in assenza dei piani attuativi dagli stessi richiesti, gli </a:t>
            </a:r>
            <a:r>
              <a:rPr lang="it-IT" sz="1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interventi sul patrimonio edilizio esistente di cui alle lettere a), b), c) e d), 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dell’articolo 3 del decreto del Presidente della Repubblica 6 giugno 2001, n. 380 “Testo unico delle disposizioni legislative e regolamentari in materia edilizia” </a:t>
            </a:r>
            <a:r>
              <a:rPr lang="it-IT" sz="1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quelli di completamento su parti del territorio già dotate delle principali opere di urbanizzazione primaria e secondaria. </a:t>
            </a:r>
            <a:endParaRPr lang="it-IT" sz="18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(Articolo aggiunto dall’articolo 20, comma 1, della legge 11/2010).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Difficoltà di coordinamento tra le due norme: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In particolare, l’art. 10 L.R. 19/2021 fa riferimento a una delibera di Consiglio comunale.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8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2FEE077-9EEA-4664-821F-9F289B0CBA61}"/>
              </a:ext>
            </a:extLst>
          </p:cNvPr>
          <p:cNvSpPr txBox="1"/>
          <p:nvPr/>
        </p:nvSpPr>
        <p:spPr>
          <a:xfrm>
            <a:off x="2947386" y="1207363"/>
            <a:ext cx="619439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b="1" dirty="0">
                <a:effectLst/>
                <a:latin typeface="Arial" panose="020B0604020202020204" pitchFamily="34" charset="0"/>
              </a:rPr>
              <a:t>A CHE COSA DEROGANO GLI INTERVENTI DI «VENETO 2050» ? - </a:t>
            </a:r>
            <a:r>
              <a:rPr lang="it-IT" i="1" dirty="0">
                <a:effectLst/>
                <a:latin typeface="Arial" panose="020B0604020202020204" pitchFamily="34" charset="0"/>
              </a:rPr>
              <a:t>CONTINUA</a:t>
            </a:r>
          </a:p>
          <a:p>
            <a:pPr algn="l" fontAlgn="base"/>
            <a:endParaRPr lang="it-IT" b="1" i="1" dirty="0">
              <a:latin typeface="Arial" panose="020B0604020202020204" pitchFamily="34" charset="0"/>
            </a:endParaRP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L.R. 14/2019</a:t>
            </a:r>
          </a:p>
          <a:p>
            <a:pPr algn="l" fontAlgn="base"/>
            <a:endParaRPr lang="it-IT" b="1" i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1" i="1" dirty="0">
                <a:effectLst/>
                <a:latin typeface="Arial" panose="020B0604020202020204" pitchFamily="34" charset="0"/>
              </a:rPr>
              <a:t>Art. 11</a:t>
            </a:r>
            <a:endParaRPr lang="it-IT" b="0" i="0" dirty="0">
              <a:effectLst/>
              <a:latin typeface="Arial" panose="020B0604020202020204" pitchFamily="34" charset="0"/>
            </a:endParaRPr>
          </a:p>
          <a:p>
            <a:pPr algn="l" fontAlgn="base"/>
            <a:endParaRPr lang="it-IT" b="0" i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1. </a:t>
            </a: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…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purché, in tali ultimi casi, nell’ambito di strumenti urbanistici di tipo attuativo con previsioni planivolumetriche</a:t>
            </a:r>
            <a:r>
              <a:rPr lang="it-IT" b="0" i="1" dirty="0">
                <a:effectLst/>
                <a:latin typeface="Arial" panose="020B0604020202020204" pitchFamily="34" charset="0"/>
              </a:rPr>
              <a:t> che consentano una valutazione unitaria e complessiva degli interventi.</a:t>
            </a:r>
            <a:endParaRPr lang="it-IT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80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31B110-58FD-4179-95BA-3D22D1362FA9}"/>
              </a:ext>
            </a:extLst>
          </p:cNvPr>
          <p:cNvSpPr txBox="1"/>
          <p:nvPr/>
        </p:nvSpPr>
        <p:spPr>
          <a:xfrm>
            <a:off x="2121763" y="807868"/>
            <a:ext cx="781235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b="1" i="0" dirty="0">
                <a:effectLst/>
                <a:latin typeface="Arial" panose="020B0604020202020204" pitchFamily="34" charset="0"/>
              </a:rPr>
              <a:t>Circolare regionale 1/2021</a:t>
            </a:r>
          </a:p>
          <a:p>
            <a:pPr algn="l" fontAlgn="base"/>
            <a:endParaRPr lang="it-IT" b="1" i="0" dirty="0">
              <a:effectLst/>
              <a:latin typeface="Arial" panose="020B0604020202020204" pitchFamily="34" charset="0"/>
            </a:endParaRPr>
          </a:p>
          <a:p>
            <a:pPr algn="l" fontAlgn="base"/>
            <a:endParaRPr lang="it-IT" b="0" i="1" u="sng" dirty="0">
              <a:effectLst/>
              <a:latin typeface="Arial" panose="020B0604020202020204" pitchFamily="34" charset="0"/>
            </a:endParaRPr>
          </a:p>
          <a:p>
            <a:pPr algn="l" fontAlgn="base"/>
            <a:endParaRPr lang="it-IT" i="1" u="sng" dirty="0">
              <a:latin typeface="Arial" panose="020B0604020202020204" pitchFamily="34" charset="0"/>
            </a:endParaRPr>
          </a:p>
          <a:p>
            <a:pPr algn="l" fontAlgn="base"/>
            <a:r>
              <a:rPr lang="it-IT" b="0" i="1" u="sng" dirty="0">
                <a:effectLst/>
                <a:latin typeface="Arial" panose="020B0604020202020204" pitchFamily="34" charset="0"/>
              </a:rPr>
              <a:t>Il presupposto affinché tale ultima deroga</a:t>
            </a:r>
            <a:r>
              <a:rPr lang="it-IT" b="0" i="1" dirty="0">
                <a:effectLst/>
                <a:latin typeface="Arial" panose="020B0604020202020204" pitchFamily="34" charset="0"/>
              </a:rPr>
              <a:t> </a:t>
            </a:r>
            <a:r>
              <a:rPr lang="it-IT" b="0" dirty="0">
                <a:effectLst/>
                <a:latin typeface="Arial" panose="020B0604020202020204" pitchFamily="34" charset="0"/>
              </a:rPr>
              <a:t>– cioè quella ai parametri del decreto 1444/1968 -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sia possibile è che avvenga “nell’ambito di strumenti urbanistici di tipo attuativo con previsioni planivolumetriche</a:t>
            </a:r>
            <a:r>
              <a:rPr lang="it-IT" b="0" i="1" dirty="0">
                <a:effectLst/>
                <a:latin typeface="Arial" panose="020B0604020202020204" pitchFamily="34" charset="0"/>
              </a:rPr>
              <a:t> che consentano una valutazione unitaria e complessiva degli interventi”; </a:t>
            </a:r>
          </a:p>
          <a:p>
            <a:pPr algn="l" fontAlgn="base"/>
            <a:r>
              <a:rPr lang="it-IT" b="0" i="1" dirty="0">
                <a:effectLst/>
                <a:latin typeface="Arial" panose="020B0604020202020204" pitchFamily="34" charset="0"/>
              </a:rPr>
              <a:t>ciò in quanto,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per consolidata giurisprudenza costituzionale, </a:t>
            </a:r>
            <a:r>
              <a:rPr lang="it-IT" b="0" i="1" dirty="0">
                <a:effectLst/>
                <a:latin typeface="Arial" panose="020B0604020202020204" pitchFamily="34" charset="0"/>
              </a:rPr>
              <a:t>la deroga ai parametri del decreto 1444/1968 è legittima </a:t>
            </a:r>
            <a:r>
              <a:rPr lang="it-IT" b="0" i="1" u="sng" dirty="0">
                <a:effectLst/>
                <a:latin typeface="Arial" panose="020B0604020202020204" pitchFamily="34" charset="0"/>
              </a:rPr>
              <a:t>a condizione che</a:t>
            </a:r>
            <a:r>
              <a:rPr lang="it-IT" b="0" i="1" dirty="0">
                <a:effectLst/>
                <a:latin typeface="Arial" panose="020B0604020202020204" pitchFamily="34" charset="0"/>
              </a:rPr>
              <a:t> faccia riferimento ad una pluralità di fabbricati come fossero un edificio unitario.</a:t>
            </a:r>
          </a:p>
          <a:p>
            <a:pPr algn="l" fontAlgn="base"/>
            <a:endParaRPr lang="it-IT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53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31B110-58FD-4179-95BA-3D22D1362FA9}"/>
              </a:ext>
            </a:extLst>
          </p:cNvPr>
          <p:cNvSpPr txBox="1"/>
          <p:nvPr/>
        </p:nvSpPr>
        <p:spPr>
          <a:xfrm>
            <a:off x="2121763" y="807868"/>
            <a:ext cx="781235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b="1" i="0" dirty="0">
                <a:effectLst/>
                <a:latin typeface="Arial" panose="020B0604020202020204" pitchFamily="34" charset="0"/>
              </a:rPr>
              <a:t>A COSA AVREBBE VOLUTO DEROGARE «VENETO 2050»</a:t>
            </a:r>
          </a:p>
          <a:p>
            <a:pPr algn="l" fontAlgn="base"/>
            <a:endParaRPr lang="it-IT" b="1" i="0" dirty="0">
              <a:effectLst/>
              <a:latin typeface="Arial" panose="020B0604020202020204" pitchFamily="34" charset="0"/>
            </a:endParaRPr>
          </a:p>
          <a:p>
            <a:pPr algn="l" fontAlgn="base"/>
            <a:endParaRPr lang="it-IT" i="1" dirty="0">
              <a:latin typeface="Arial" panose="020B0604020202020204" pitchFamily="34" charset="0"/>
            </a:endParaRPr>
          </a:p>
          <a:p>
            <a:pPr algn="l" fontAlgn="base"/>
            <a:endParaRPr lang="it-IT" b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1" dirty="0">
                <a:latin typeface="Arial" panose="020B0604020202020204" pitchFamily="34" charset="0"/>
              </a:rPr>
              <a:t>I</a:t>
            </a:r>
            <a:r>
              <a:rPr lang="it-IT" b="1" dirty="0">
                <a:effectLst/>
                <a:latin typeface="Arial" panose="020B0604020202020204" pitchFamily="34" charset="0"/>
              </a:rPr>
              <a:t>l legislatore regionale avrebbe voluto usare le possibilità di deroga previste dall’ art. 2 bis DPR 380 </a:t>
            </a:r>
          </a:p>
          <a:p>
            <a:pPr algn="l" fontAlgn="base"/>
            <a:endParaRPr lang="it-IT" b="1" dirty="0"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it-IT" b="1" dirty="0">
                <a:effectLst/>
                <a:latin typeface="Arial" panose="020B0604020202020204" pitchFamily="34" charset="0"/>
              </a:rPr>
              <a:t>ma ha dovuto prendere atto dei limiti posti dall’interpretazione che dell’art. 2 bis ha dato la Corte costituzionale</a:t>
            </a:r>
          </a:p>
          <a:p>
            <a:pPr algn="l" fontAlgn="base"/>
            <a:endParaRPr lang="it-IT" b="1" dirty="0">
              <a:latin typeface="Arial" panose="020B0604020202020204" pitchFamily="34" charset="0"/>
            </a:endParaRPr>
          </a:p>
          <a:p>
            <a:pPr algn="l" fontAlgn="base"/>
            <a:r>
              <a:rPr lang="it-IT" b="1" dirty="0">
                <a:effectLst/>
                <a:latin typeface="Arial" panose="020B0604020202020204" pitchFamily="34" charset="0"/>
              </a:rPr>
              <a:t>dunque, in «Veneto 2050» non vi è in realtà nessuna deroga quanto al decreto 1444.</a:t>
            </a:r>
          </a:p>
          <a:p>
            <a:pPr algn="l" fontAlgn="base"/>
            <a:r>
              <a:rPr lang="it-IT" b="1" dirty="0">
                <a:latin typeface="Arial" panose="020B0604020202020204" pitchFamily="34" charset="0"/>
              </a:rPr>
              <a:t>Vi è solo il richiamo alla possibilità di deroga.</a:t>
            </a:r>
            <a:endParaRPr lang="it-IT" b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73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4A855C7-5EE9-420C-83CD-2D19781E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A01943C-4CF0-4F3D-9EB3-464037E9E1D3}"/>
              </a:ext>
            </a:extLst>
          </p:cNvPr>
          <p:cNvSpPr txBox="1"/>
          <p:nvPr/>
        </p:nvSpPr>
        <p:spPr>
          <a:xfrm>
            <a:off x="3233654" y="1330261"/>
            <a:ext cx="609755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DOPO «VENETO 2050» E’ CAMBIATA LA NORMATIVA STATALE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2 bis DPR 380 ora vigente, come modificato dal DL 76 </a:t>
            </a:r>
            <a:r>
              <a:rPr kumimoji="0" lang="it-IT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conv</a:t>
            </a: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1-ter.</a:t>
            </a:r>
            <a:r>
              <a:rPr kumimoji="0" lang="it-IT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ogni caso di intervento che preveda la demolizione e ricostruzione di edifici (…) la ricostruzione è comunque consentita nei limiti delle </a:t>
            </a:r>
            <a:r>
              <a:rPr lang="it-IT" b="0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distanze legittimamente preesistenti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(…)</a:t>
            </a:r>
            <a:endParaRPr kumimoji="0" lang="it-IT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808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4A855C7-5EE9-420C-83CD-2D19781E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A01943C-4CF0-4F3D-9EB3-464037E9E1D3}"/>
              </a:ext>
            </a:extLst>
          </p:cNvPr>
          <p:cNvSpPr txBox="1"/>
          <p:nvPr/>
        </p:nvSpPr>
        <p:spPr>
          <a:xfrm>
            <a:off x="3233654" y="1330261"/>
            <a:ext cx="609755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CONTINUA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Art. 2 bis DPR 380 ora vigente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1-ter.</a:t>
            </a:r>
            <a:r>
              <a:rPr kumimoji="0" lang="it-IT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(…)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0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anche</a:t>
            </a:r>
            <a:r>
              <a:rPr lang="it-IT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qualora le dimensioni del lotto di pertinenza non consentano la modifica dell’area di sedime ai fini del rispetto delle distanze minime tra gli edifici e dai confini (…)</a:t>
            </a:r>
            <a:endParaRPr kumimoji="0" lang="it-IT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962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681964E6-A4F5-4BC8-9451-D5126C005CD0}"/>
              </a:ext>
            </a:extLst>
          </p:cNvPr>
          <p:cNvSpPr txBox="1"/>
          <p:nvPr/>
        </p:nvSpPr>
        <p:spPr>
          <a:xfrm>
            <a:off x="3047260" y="2138558"/>
            <a:ext cx="609452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SONO DA CONSIDERARE LE INDICAZIONI MINISTERIALI SULLE MODIFICHE ALL’ART. 2 BIS E 3 T.U. EDILIZIA</a:t>
            </a:r>
          </a:p>
          <a:p>
            <a:endParaRPr lang="it-IT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  <a:t>Dicembre 2020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  <a:t>Il  Ministro delle Infrastrutture e dei Trasporti</a:t>
            </a:r>
          </a:p>
          <a:p>
            <a: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  <a:t>Il  Ministro per la Pubblica Amministrazione</a:t>
            </a:r>
          </a:p>
          <a:p>
            <a:endParaRPr lang="it-IT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i="1" dirty="0">
                <a:latin typeface="Arial" panose="020B0604020202020204" pitchFamily="34" charset="0"/>
                <a:cs typeface="Arial" panose="020B0604020202020204" pitchFamily="34" charset="0"/>
              </a:rPr>
              <a:t>Chiarimenti interpretativi</a:t>
            </a:r>
          </a:p>
        </p:txBody>
      </p:sp>
    </p:spTree>
    <p:extLst>
      <p:ext uri="{BB962C8B-B14F-4D97-AF65-F5344CB8AC3E}">
        <p14:creationId xmlns:p14="http://schemas.microsoft.com/office/powerpoint/2010/main" val="1040993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4434</TotalTime>
  <Words>3007</Words>
  <Application>Microsoft Office PowerPoint</Application>
  <PresentationFormat>Widescreen</PresentationFormat>
  <Paragraphs>266</Paragraphs>
  <Slides>35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Tema di Office</vt:lpstr>
      <vt:lpstr>       Demo-ricostruzione, ristrutturazione e distanze:  tra modifiche al T.U. Edilizia e legislazione regionale (“Veneto 2050”)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L.R. VENETO 19/2021  Art. 10 - - Modifica dell’articolo 10 della legge regionale 4 aprile 2019, n. 14 </vt:lpstr>
      <vt:lpstr>Nuovo testo dell’art. 10 L.R. 14/2019</vt:lpstr>
      <vt:lpstr>LA NORMA FA SEGUITO ALLA POSIZIONE DEL TAR VENETO SUL PUNTO </vt:lpstr>
      <vt:lpstr>C’era già un’altra norma: l’art. 18 bis L.R. 11/2004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Circolare Veneto 1/2021,  L.R. 14/19, ristrutturazione e distanze</dc:title>
  <dc:creator>stefano bigolaro</dc:creator>
  <cp:lastModifiedBy>stefano bigolaro</cp:lastModifiedBy>
  <cp:revision>57</cp:revision>
  <cp:lastPrinted>2021-06-10T07:29:45Z</cp:lastPrinted>
  <dcterms:created xsi:type="dcterms:W3CDTF">2021-06-09T15:36:36Z</dcterms:created>
  <dcterms:modified xsi:type="dcterms:W3CDTF">2021-08-01T17:07:08Z</dcterms:modified>
</cp:coreProperties>
</file>