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7"/>
  </p:notesMasterIdLst>
  <p:handoutMasterIdLst>
    <p:handoutMasterId r:id="rId38"/>
  </p:handoutMasterIdLst>
  <p:sldIdLst>
    <p:sldId id="256" r:id="rId5"/>
    <p:sldId id="266" r:id="rId6"/>
    <p:sldId id="267" r:id="rId7"/>
    <p:sldId id="278" r:id="rId8"/>
    <p:sldId id="276" r:id="rId9"/>
    <p:sldId id="277" r:id="rId10"/>
    <p:sldId id="268" r:id="rId11"/>
    <p:sldId id="288" r:id="rId12"/>
    <p:sldId id="269" r:id="rId13"/>
    <p:sldId id="295" r:id="rId14"/>
    <p:sldId id="275" r:id="rId15"/>
    <p:sldId id="274" r:id="rId16"/>
    <p:sldId id="273" r:id="rId17"/>
    <p:sldId id="271" r:id="rId18"/>
    <p:sldId id="272" r:id="rId19"/>
    <p:sldId id="279" r:id="rId20"/>
    <p:sldId id="287" r:id="rId21"/>
    <p:sldId id="286" r:id="rId22"/>
    <p:sldId id="296" r:id="rId23"/>
    <p:sldId id="285" r:id="rId24"/>
    <p:sldId id="284" r:id="rId25"/>
    <p:sldId id="283" r:id="rId26"/>
    <p:sldId id="281" r:id="rId27"/>
    <p:sldId id="282" r:id="rId28"/>
    <p:sldId id="289" r:id="rId29"/>
    <p:sldId id="280" r:id="rId30"/>
    <p:sldId id="294" r:id="rId31"/>
    <p:sldId id="293" r:id="rId32"/>
    <p:sldId id="292" r:id="rId33"/>
    <p:sldId id="291" r:id="rId34"/>
    <p:sldId id="290" r:id="rId35"/>
    <p:sldId id="270" r:id="rId36"/>
  </p:sldIdLst>
  <p:sldSz cx="12188825"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8"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706" autoAdjust="0"/>
  </p:normalViewPr>
  <p:slideViewPr>
    <p:cSldViewPr showGuides="1">
      <p:cViewPr varScale="1">
        <p:scale>
          <a:sx n="86" d="100"/>
          <a:sy n="86" d="100"/>
        </p:scale>
        <p:origin x="499" y="67"/>
      </p:cViewPr>
      <p:guideLst>
        <p:guide orient="horz" pos="2160"/>
        <p:guide pos="3839"/>
      </p:guideLst>
    </p:cSldViewPr>
  </p:slideViewPr>
  <p:notesTextViewPr>
    <p:cViewPr>
      <p:scale>
        <a:sx n="1" d="1"/>
        <a:sy n="1" d="1"/>
      </p:scale>
      <p:origin x="0" y="0"/>
    </p:cViewPr>
  </p:notesTextViewPr>
  <p:notesViewPr>
    <p:cSldViewPr showGuides="1">
      <p:cViewPr varScale="1">
        <p:scale>
          <a:sx n="86" d="100"/>
          <a:sy n="86" d="100"/>
        </p:scale>
        <p:origin x="303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7EF5F0C-D7B4-46C9-899E-6FD9CF90193E}" type="datetime1">
              <a:rPr lang="it-IT" smtClean="0"/>
              <a:t>02/03/2021</a:t>
            </a:fld>
            <a:endParaRPr lang="it-IT" dirty="0"/>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A4CBEF8-5CDE-472B-839B-B8BB0C881006}" type="slidenum">
              <a:rPr lang="it-IT" smtClean="0"/>
              <a:t>‹N›</a:t>
            </a:fld>
            <a:endParaRPr lang="it-IT" dirty="0"/>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52CC4B84-ED68-4D16-A4BC-76C87D350943}" type="datetime1">
              <a:rPr lang="it-IT" smtClean="0"/>
              <a:t>02/03/2021</a:t>
            </a:fld>
            <a:endParaRPr lang="it-IT" dirty="0"/>
          </a:p>
        </p:txBody>
      </p:sp>
      <p:sp>
        <p:nvSpPr>
          <p:cNvPr id="4" name="Segnaposto immagin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it-IT" dirty="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it-IT" dirty="0"/>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BB98AFB-CB0D-4DFE-87B9-B4B0D0DE73CD}" type="slidenum">
              <a:rPr lang="it-IT" smtClean="0"/>
              <a:t>‹N›</a:t>
            </a:fld>
            <a:endParaRPr lang="it-IT" dirty="0"/>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pPr rtl="0"/>
            <a:fld id="{6BB98AFB-CB0D-4DFE-87B9-B4B0D0DE73CD}" type="slidenum">
              <a:rPr lang="it-IT" smtClean="0"/>
              <a:t>1</a:t>
            </a:fld>
            <a:endParaRPr lang="it-IT"/>
          </a:p>
        </p:txBody>
      </p:sp>
    </p:spTree>
    <p:extLst>
      <p:ext uri="{BB962C8B-B14F-4D97-AF65-F5344CB8AC3E}">
        <p14:creationId xmlns:p14="http://schemas.microsoft.com/office/powerpoint/2010/main" val="38240804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1065214" y="533400"/>
            <a:ext cx="5029200" cy="2514601"/>
          </a:xfrm>
        </p:spPr>
        <p:txBody>
          <a:bodyPr rtlCol="0">
            <a:normAutofit/>
          </a:bodyPr>
          <a:lstStyle>
            <a:lvl1pPr>
              <a:defRPr sz="5400"/>
            </a:lvl1pPr>
          </a:lstStyle>
          <a:p>
            <a:pPr rtl="0"/>
            <a:r>
              <a:rPr lang="it-IT"/>
              <a:t>Fare clic per modificare lo stile del titolo dello schema</a:t>
            </a:r>
            <a:endParaRPr lang="it-IT" dirty="0"/>
          </a:p>
        </p:txBody>
      </p:sp>
      <p:sp>
        <p:nvSpPr>
          <p:cNvPr id="3" name="Sottotitolo 2"/>
          <p:cNvSpPr>
            <a:spLocks noGrp="1"/>
          </p:cNvSpPr>
          <p:nvPr>
            <p:ph type="subTitle" idx="1"/>
          </p:nvPr>
        </p:nvSpPr>
        <p:spPr>
          <a:xfrm>
            <a:off x="1065212" y="3403600"/>
            <a:ext cx="5029201" cy="1397000"/>
          </a:xfrm>
        </p:spPr>
        <p:txBody>
          <a:bodyPr rtlCol="0">
            <a:normAutofit/>
          </a:bodyPr>
          <a:lstStyle>
            <a:lvl1pPr marL="0" indent="0" algn="l">
              <a:spcBef>
                <a:spcPts val="600"/>
              </a:spcBef>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it-IT"/>
              <a:t>Fare clic per modificare lo stile del sottotitolo dello schema</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p>
            <a:pPr rtl="0"/>
            <a:fld id="{BE3CC586-CED2-4F76-A4B5-5B08B4EDFD2B}" type="datetime1">
              <a:rPr lang="it-IT" smtClean="0"/>
              <a:t>02/03/2021</a:t>
            </a:fld>
            <a:endParaRPr lang="it-IT" dirty="0"/>
          </a:p>
        </p:txBody>
      </p:sp>
      <p:sp>
        <p:nvSpPr>
          <p:cNvPr id="6" name="Segnaposto numero diapositiva 5"/>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664752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it-IT" dirty="0"/>
          </a:p>
        </p:txBody>
      </p:sp>
      <p:sp>
        <p:nvSpPr>
          <p:cNvPr id="3" name="Segnaposto testo verticale 2"/>
          <p:cNvSpPr>
            <a:spLocks noGrp="1"/>
          </p:cNvSpPr>
          <p:nvPr>
            <p:ph type="body" orient="vert" idx="1"/>
          </p:nvPr>
        </p:nvSpPr>
        <p:spPr/>
        <p:txBody>
          <a:bodyPr vert="eaVert"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p>
            <a:pPr rtl="0"/>
            <a:fld id="{3A7BB4BA-02EC-4F88-900E-4648B0A67182}" type="datetime1">
              <a:rPr lang="it-IT" smtClean="0"/>
              <a:t>02/03/2021</a:t>
            </a:fld>
            <a:endParaRPr lang="it-IT" dirty="0"/>
          </a:p>
        </p:txBody>
      </p:sp>
      <p:sp>
        <p:nvSpPr>
          <p:cNvPr id="6" name="Segnaposto numero diapositiva 5"/>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2668093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61412" y="533400"/>
            <a:ext cx="2362201" cy="5486400"/>
          </a:xfrm>
        </p:spPr>
        <p:txBody>
          <a:bodyPr vert="eaVert" rtlCol="0"/>
          <a:lstStyle/>
          <a:p>
            <a:pPr rtl="0"/>
            <a:r>
              <a:rPr lang="it-IT"/>
              <a:t>Fare clic per modificare lo stile del titolo dello schema</a:t>
            </a:r>
            <a:endParaRPr lang="it-IT" dirty="0"/>
          </a:p>
        </p:txBody>
      </p:sp>
      <p:sp>
        <p:nvSpPr>
          <p:cNvPr id="3" name="Segnaposto testo verticale 2"/>
          <p:cNvSpPr>
            <a:spLocks noGrp="1"/>
          </p:cNvSpPr>
          <p:nvPr>
            <p:ph type="body" orient="vert" idx="1"/>
          </p:nvPr>
        </p:nvSpPr>
        <p:spPr>
          <a:xfrm>
            <a:off x="1065213" y="533400"/>
            <a:ext cx="7467599" cy="5486400"/>
          </a:xfrm>
        </p:spPr>
        <p:txBody>
          <a:bodyPr vert="eaVert"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p>
            <a:pPr rtl="0"/>
            <a:fld id="{0BD67976-822E-4503-B0D8-55C1C09CF645}" type="datetime1">
              <a:rPr lang="it-IT" smtClean="0"/>
              <a:t>02/03/2021</a:t>
            </a:fld>
            <a:endParaRPr lang="it-IT" dirty="0"/>
          </a:p>
        </p:txBody>
      </p:sp>
      <p:sp>
        <p:nvSpPr>
          <p:cNvPr id="6" name="Segnaposto numero diapositiva 5"/>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188244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it-IT" dirty="0"/>
          </a:p>
        </p:txBody>
      </p:sp>
      <p:sp>
        <p:nvSpPr>
          <p:cNvPr id="3" name="Segnaposto contenuto 2"/>
          <p:cNvSpPr>
            <a:spLocks noGrp="1"/>
          </p:cNvSpPr>
          <p:nvPr>
            <p:ph idx="1"/>
          </p:nvPr>
        </p:nvSpPr>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p>
            <a:pPr rtl="0"/>
            <a:fld id="{A88467C1-87CD-4ABF-B4D3-A71EB0308F91}" type="datetime1">
              <a:rPr lang="it-IT" smtClean="0"/>
              <a:t>02/03/2021</a:t>
            </a:fld>
            <a:endParaRPr lang="it-IT" dirty="0"/>
          </a:p>
        </p:txBody>
      </p:sp>
      <p:sp>
        <p:nvSpPr>
          <p:cNvPr id="6" name="Segnaposto numero diapositiva 5"/>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242915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1065214" y="533400"/>
            <a:ext cx="8686800" cy="2286000"/>
          </a:xfrm>
        </p:spPr>
        <p:txBody>
          <a:bodyPr rtlCol="0" anchor="b">
            <a:normAutofit/>
          </a:bodyPr>
          <a:lstStyle>
            <a:lvl1pPr algn="l">
              <a:defRPr sz="5400" b="1" cap="none" baseline="0"/>
            </a:lvl1pPr>
          </a:lstStyle>
          <a:p>
            <a:pPr rtl="0"/>
            <a:r>
              <a:rPr lang="it-IT"/>
              <a:t>Fare clic per modificare lo stile del titolo dello schema</a:t>
            </a:r>
            <a:endParaRPr lang="it-IT" dirty="0"/>
          </a:p>
        </p:txBody>
      </p:sp>
      <p:sp>
        <p:nvSpPr>
          <p:cNvPr id="3" name="Segnaposto testo 2"/>
          <p:cNvSpPr>
            <a:spLocks noGrp="1"/>
          </p:cNvSpPr>
          <p:nvPr>
            <p:ph type="body" idx="1"/>
          </p:nvPr>
        </p:nvSpPr>
        <p:spPr>
          <a:xfrm>
            <a:off x="1065214" y="3124200"/>
            <a:ext cx="8686800" cy="1371600"/>
          </a:xfrm>
        </p:spPr>
        <p:txBody>
          <a:bodyPr rtlCol="0" anchor="t">
            <a:normAutofit/>
          </a:bodyPr>
          <a:lstStyle>
            <a:lvl1pPr marL="0" indent="0">
              <a:spcBef>
                <a:spcPts val="600"/>
              </a:spcBef>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a:t>Fare clic per modificare gli stili del testo dello schema</a:t>
            </a:r>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p>
            <a:pPr rtl="0"/>
            <a:fld id="{85BCDCCE-8907-49C8-A7BE-F5E6B7292E0E}" type="datetime1">
              <a:rPr lang="it-IT" smtClean="0"/>
              <a:t>02/03/2021</a:t>
            </a:fld>
            <a:endParaRPr lang="it-IT" dirty="0"/>
          </a:p>
        </p:txBody>
      </p:sp>
      <p:sp>
        <p:nvSpPr>
          <p:cNvPr id="6" name="Segnaposto numero diapositiva 5"/>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3701331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it-IT" dirty="0"/>
          </a:p>
        </p:txBody>
      </p:sp>
      <p:sp>
        <p:nvSpPr>
          <p:cNvPr id="3" name="Segnaposto contenuto 2"/>
          <p:cNvSpPr>
            <a:spLocks noGrp="1"/>
          </p:cNvSpPr>
          <p:nvPr>
            <p:ph sz="half" idx="1"/>
          </p:nvPr>
        </p:nvSpPr>
        <p:spPr>
          <a:xfrm>
            <a:off x="1065212" y="1828800"/>
            <a:ext cx="4251960"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contenuto 3"/>
          <p:cNvSpPr>
            <a:spLocks noGrp="1"/>
          </p:cNvSpPr>
          <p:nvPr>
            <p:ph sz="half" idx="2"/>
          </p:nvPr>
        </p:nvSpPr>
        <p:spPr>
          <a:xfrm>
            <a:off x="5464598" y="1828800"/>
            <a:ext cx="4251960"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6" name="Segnaposto piè di pagina 5"/>
          <p:cNvSpPr>
            <a:spLocks noGrp="1"/>
          </p:cNvSpPr>
          <p:nvPr>
            <p:ph type="ftr" sz="quarter" idx="11"/>
          </p:nvPr>
        </p:nvSpPr>
        <p:spPr/>
        <p:txBody>
          <a:bodyPr rtlCol="0"/>
          <a:lstStyle/>
          <a:p>
            <a:pPr rtl="0"/>
            <a:r>
              <a:rPr lang="it-IT" dirty="0"/>
              <a:t>Aggiungere un piè di pagina</a:t>
            </a:r>
          </a:p>
        </p:txBody>
      </p:sp>
      <p:sp>
        <p:nvSpPr>
          <p:cNvPr id="5" name="Segnaposto data 4"/>
          <p:cNvSpPr>
            <a:spLocks noGrp="1"/>
          </p:cNvSpPr>
          <p:nvPr>
            <p:ph type="dt" sz="half" idx="10"/>
          </p:nvPr>
        </p:nvSpPr>
        <p:spPr/>
        <p:txBody>
          <a:bodyPr rtlCol="0"/>
          <a:lstStyle/>
          <a:p>
            <a:pPr rtl="0"/>
            <a:fld id="{0603C3F1-397B-488F-8925-583C1659EFA3}" type="datetime1">
              <a:rPr lang="it-IT" smtClean="0"/>
              <a:t>02/03/2021</a:t>
            </a:fld>
            <a:endParaRPr lang="it-IT" dirty="0"/>
          </a:p>
        </p:txBody>
      </p:sp>
      <p:sp>
        <p:nvSpPr>
          <p:cNvPr id="7" name="Segnaposto numero diapositiva 6"/>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341370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lvl1pPr>
              <a:defRPr/>
            </a:lvl1pPr>
          </a:lstStyle>
          <a:p>
            <a:pPr rtl="0"/>
            <a:r>
              <a:rPr lang="it-IT"/>
              <a:t>Fare clic per modificare lo stile del titolo dello schema</a:t>
            </a:r>
            <a:endParaRPr lang="it-IT" dirty="0"/>
          </a:p>
        </p:txBody>
      </p:sp>
      <p:sp>
        <p:nvSpPr>
          <p:cNvPr id="3" name="Segnaposto testo 2"/>
          <p:cNvSpPr>
            <a:spLocks noGrp="1"/>
          </p:cNvSpPr>
          <p:nvPr>
            <p:ph type="body" idx="1"/>
          </p:nvPr>
        </p:nvSpPr>
        <p:spPr>
          <a:xfrm>
            <a:off x="1065213" y="1828799"/>
            <a:ext cx="4251960" cy="685801"/>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gli stili del testo dello schema</a:t>
            </a:r>
          </a:p>
        </p:txBody>
      </p:sp>
      <p:sp>
        <p:nvSpPr>
          <p:cNvPr id="4" name="Segnaposto contenuto 3"/>
          <p:cNvSpPr>
            <a:spLocks noGrp="1"/>
          </p:cNvSpPr>
          <p:nvPr>
            <p:ph sz="half" idx="2"/>
          </p:nvPr>
        </p:nvSpPr>
        <p:spPr>
          <a:xfrm>
            <a:off x="1065213" y="2590800"/>
            <a:ext cx="4251960" cy="3429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testo 4"/>
          <p:cNvSpPr>
            <a:spLocks noGrp="1"/>
          </p:cNvSpPr>
          <p:nvPr>
            <p:ph type="body" sz="quarter" idx="3"/>
          </p:nvPr>
        </p:nvSpPr>
        <p:spPr>
          <a:xfrm>
            <a:off x="5500053" y="1828799"/>
            <a:ext cx="4251960" cy="685801"/>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gli stili del testo dello schema</a:t>
            </a:r>
          </a:p>
        </p:txBody>
      </p:sp>
      <p:sp>
        <p:nvSpPr>
          <p:cNvPr id="6" name="Segnaposto contenuto 5"/>
          <p:cNvSpPr>
            <a:spLocks noGrp="1"/>
          </p:cNvSpPr>
          <p:nvPr>
            <p:ph sz="quarter" idx="4"/>
          </p:nvPr>
        </p:nvSpPr>
        <p:spPr>
          <a:xfrm>
            <a:off x="5500053" y="2590800"/>
            <a:ext cx="4251960" cy="3429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8" name="Segnaposto piè di pagina 7"/>
          <p:cNvSpPr>
            <a:spLocks noGrp="1"/>
          </p:cNvSpPr>
          <p:nvPr>
            <p:ph type="ftr" sz="quarter" idx="11"/>
          </p:nvPr>
        </p:nvSpPr>
        <p:spPr/>
        <p:txBody>
          <a:bodyPr rtlCol="0"/>
          <a:lstStyle/>
          <a:p>
            <a:pPr rtl="0"/>
            <a:r>
              <a:rPr lang="it-IT" dirty="0"/>
              <a:t>Aggiungere un piè di pagina</a:t>
            </a:r>
          </a:p>
        </p:txBody>
      </p:sp>
      <p:sp>
        <p:nvSpPr>
          <p:cNvPr id="7" name="Segnaposto data 6"/>
          <p:cNvSpPr>
            <a:spLocks noGrp="1"/>
          </p:cNvSpPr>
          <p:nvPr>
            <p:ph type="dt" sz="half" idx="10"/>
          </p:nvPr>
        </p:nvSpPr>
        <p:spPr/>
        <p:txBody>
          <a:bodyPr rtlCol="0"/>
          <a:lstStyle/>
          <a:p>
            <a:pPr rtl="0"/>
            <a:fld id="{E5EDD883-4B5C-405C-BE3E-DFB14A86F91F}" type="datetime1">
              <a:rPr lang="it-IT" smtClean="0"/>
              <a:t>02/03/2021</a:t>
            </a:fld>
            <a:endParaRPr lang="it-IT" dirty="0"/>
          </a:p>
        </p:txBody>
      </p:sp>
      <p:sp>
        <p:nvSpPr>
          <p:cNvPr id="9" name="Segnaposto numero diapositiva 8"/>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2000784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it-IT" dirty="0"/>
          </a:p>
        </p:txBody>
      </p:sp>
      <p:sp>
        <p:nvSpPr>
          <p:cNvPr id="4" name="Segnaposto piè di pagina 3"/>
          <p:cNvSpPr>
            <a:spLocks noGrp="1"/>
          </p:cNvSpPr>
          <p:nvPr>
            <p:ph type="ftr" sz="quarter" idx="11"/>
          </p:nvPr>
        </p:nvSpPr>
        <p:spPr/>
        <p:txBody>
          <a:bodyPr rtlCol="0"/>
          <a:lstStyle/>
          <a:p>
            <a:pPr rtl="0"/>
            <a:r>
              <a:rPr lang="it-IT" dirty="0"/>
              <a:t>Aggiungere un piè di pagina</a:t>
            </a:r>
          </a:p>
        </p:txBody>
      </p:sp>
      <p:sp>
        <p:nvSpPr>
          <p:cNvPr id="3" name="Segnaposto data 2"/>
          <p:cNvSpPr>
            <a:spLocks noGrp="1"/>
          </p:cNvSpPr>
          <p:nvPr>
            <p:ph type="dt" sz="half" idx="10"/>
          </p:nvPr>
        </p:nvSpPr>
        <p:spPr/>
        <p:txBody>
          <a:bodyPr rtlCol="0"/>
          <a:lstStyle/>
          <a:p>
            <a:pPr rtl="0"/>
            <a:fld id="{DA98DC19-A370-4450-B720-982EA19E3F13}" type="datetime1">
              <a:rPr lang="it-IT" smtClean="0"/>
              <a:t>02/03/2021</a:t>
            </a:fld>
            <a:endParaRPr lang="it-IT" dirty="0"/>
          </a:p>
        </p:txBody>
      </p:sp>
      <p:sp>
        <p:nvSpPr>
          <p:cNvPr id="5" name="Segnaposto numero diapositiva 4"/>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90715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rtlCol="0"/>
          <a:lstStyle/>
          <a:p>
            <a:pPr rtl="0"/>
            <a:r>
              <a:rPr lang="it-IT" dirty="0"/>
              <a:t>Aggiungere un piè di pagina</a:t>
            </a:r>
          </a:p>
        </p:txBody>
      </p:sp>
      <p:sp>
        <p:nvSpPr>
          <p:cNvPr id="2" name="Segnaposto data 1"/>
          <p:cNvSpPr>
            <a:spLocks noGrp="1"/>
          </p:cNvSpPr>
          <p:nvPr>
            <p:ph type="dt" sz="half" idx="10"/>
          </p:nvPr>
        </p:nvSpPr>
        <p:spPr/>
        <p:txBody>
          <a:bodyPr rtlCol="0"/>
          <a:lstStyle/>
          <a:p>
            <a:pPr rtl="0"/>
            <a:fld id="{CEC0CC05-25CB-4F88-93F0-59694880C4FE}" type="datetime1">
              <a:rPr lang="it-IT" smtClean="0"/>
              <a:t>02/03/2021</a:t>
            </a:fld>
            <a:endParaRPr lang="it-IT" dirty="0"/>
          </a:p>
        </p:txBody>
      </p:sp>
      <p:sp>
        <p:nvSpPr>
          <p:cNvPr id="4" name="Segnaposto numero diapositiva 3"/>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2441531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1065213" y="533400"/>
            <a:ext cx="4114800" cy="1524000"/>
          </a:xfrm>
        </p:spPr>
        <p:txBody>
          <a:bodyPr rtlCol="0" anchor="b">
            <a:normAutofit/>
          </a:bodyPr>
          <a:lstStyle>
            <a:lvl1pPr algn="l">
              <a:defRPr sz="3600" b="1"/>
            </a:lvl1pPr>
          </a:lstStyle>
          <a:p>
            <a:pPr rtl="0"/>
            <a:r>
              <a:rPr lang="it-IT"/>
              <a:t>Fare clic per modificare lo stile del titolo dello schema</a:t>
            </a:r>
            <a:endParaRPr lang="it-IT" dirty="0"/>
          </a:p>
        </p:txBody>
      </p:sp>
      <p:sp>
        <p:nvSpPr>
          <p:cNvPr id="3" name="Segnaposto contenuto 2"/>
          <p:cNvSpPr>
            <a:spLocks noGrp="1"/>
          </p:cNvSpPr>
          <p:nvPr>
            <p:ph idx="1"/>
          </p:nvPr>
        </p:nvSpPr>
        <p:spPr>
          <a:xfrm>
            <a:off x="5865813" y="533400"/>
            <a:ext cx="5867400" cy="54864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testo 3"/>
          <p:cNvSpPr>
            <a:spLocks noGrp="1"/>
          </p:cNvSpPr>
          <p:nvPr>
            <p:ph type="body" sz="half" idx="2"/>
          </p:nvPr>
        </p:nvSpPr>
        <p:spPr>
          <a:xfrm>
            <a:off x="1065213" y="2209800"/>
            <a:ext cx="4114800" cy="3810000"/>
          </a:xfrm>
        </p:spPr>
        <p:txBody>
          <a:bodyPr rtlCol="0">
            <a:normAutofit/>
          </a:bodyPr>
          <a:lstStyle>
            <a:lvl1pPr marL="0" indent="0">
              <a:lnSpc>
                <a:spcPct val="110000"/>
              </a:lnSpc>
              <a:spcBef>
                <a:spcPts val="600"/>
              </a:spcBef>
              <a:buNone/>
              <a:defRPr sz="18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a:t>Fare clic per modificare gli stili del testo dello schema</a:t>
            </a:r>
          </a:p>
        </p:txBody>
      </p:sp>
      <p:sp>
        <p:nvSpPr>
          <p:cNvPr id="6" name="Segnaposto piè di pagina 5"/>
          <p:cNvSpPr>
            <a:spLocks noGrp="1"/>
          </p:cNvSpPr>
          <p:nvPr>
            <p:ph type="ftr" sz="quarter" idx="11"/>
          </p:nvPr>
        </p:nvSpPr>
        <p:spPr/>
        <p:txBody>
          <a:bodyPr rtlCol="0"/>
          <a:lstStyle/>
          <a:p>
            <a:pPr rtl="0"/>
            <a:r>
              <a:rPr lang="it-IT" dirty="0"/>
              <a:t>Aggiungere un piè di pagina</a:t>
            </a:r>
          </a:p>
        </p:txBody>
      </p:sp>
      <p:sp>
        <p:nvSpPr>
          <p:cNvPr id="5" name="Segnaposto data 4"/>
          <p:cNvSpPr>
            <a:spLocks noGrp="1"/>
          </p:cNvSpPr>
          <p:nvPr>
            <p:ph type="dt" sz="half" idx="10"/>
          </p:nvPr>
        </p:nvSpPr>
        <p:spPr/>
        <p:txBody>
          <a:bodyPr rtlCol="0"/>
          <a:lstStyle/>
          <a:p>
            <a:pPr rtl="0"/>
            <a:fld id="{5787CB0F-CDA7-4DB3-94F1-786DAE0286FA}" type="datetime1">
              <a:rPr lang="it-IT" smtClean="0"/>
              <a:t>02/03/2021</a:t>
            </a:fld>
            <a:endParaRPr lang="it-IT" dirty="0"/>
          </a:p>
        </p:txBody>
      </p:sp>
      <p:sp>
        <p:nvSpPr>
          <p:cNvPr id="7" name="Segnaposto numero diapositiva 6"/>
          <p:cNvSpPr>
            <a:spLocks noGrp="1"/>
          </p:cNvSpPr>
          <p:nvPr>
            <p:ph type="sldNum" sz="quarter" idx="12"/>
          </p:nvPr>
        </p:nvSpPr>
        <p:spPr/>
        <p:txBody>
          <a:bodyPr rtlCol="0"/>
          <a:lstStyle/>
          <a:p>
            <a:pPr rtl="0"/>
            <a:fld id="{AAEAE4A8-A6E5-453E-B946-FB774B73F48C}" type="slidenum">
              <a:rPr lang="it-IT" smtClean="0"/>
              <a:t>‹N›</a:t>
            </a:fld>
            <a:endParaRPr lang="it-IT" dirty="0"/>
          </a:p>
        </p:txBody>
      </p:sp>
    </p:spTree>
    <p:extLst>
      <p:ext uri="{BB962C8B-B14F-4D97-AF65-F5344CB8AC3E}">
        <p14:creationId xmlns:p14="http://schemas.microsoft.com/office/powerpoint/2010/main" val="2101711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1065213" y="533400"/>
            <a:ext cx="4114800" cy="1524000"/>
          </a:xfrm>
        </p:spPr>
        <p:txBody>
          <a:bodyPr rtlCol="0" anchor="b">
            <a:noAutofit/>
          </a:bodyPr>
          <a:lstStyle>
            <a:lvl1pPr algn="l">
              <a:defRPr sz="3600" b="1"/>
            </a:lvl1pPr>
          </a:lstStyle>
          <a:p>
            <a:pPr rtl="0"/>
            <a:r>
              <a:rPr lang="it-IT"/>
              <a:t>Fare clic per modificare lo stile del titolo dello schema</a:t>
            </a:r>
            <a:endParaRPr lang="it-IT" dirty="0"/>
          </a:p>
        </p:txBody>
      </p:sp>
      <p:sp>
        <p:nvSpPr>
          <p:cNvPr id="3" name="Segnaposto immagine 2" descr="Segnaposto vuoto per aggiungere un'immagine. Fare clic sul segnaposto e selezionare l'immagine che si vuole aggiungere"/>
          <p:cNvSpPr>
            <a:spLocks noGrp="1"/>
          </p:cNvSpPr>
          <p:nvPr>
            <p:ph type="pic" idx="1"/>
          </p:nvPr>
        </p:nvSpPr>
        <p:spPr>
          <a:xfrm>
            <a:off x="5865812" y="533400"/>
            <a:ext cx="5780173" cy="5791200"/>
          </a:xfrm>
          <a:ln w="50800">
            <a:solidFill>
              <a:schemeClr val="tx1">
                <a:lumMod val="65000"/>
                <a:lumOff val="35000"/>
              </a:schemeClr>
            </a:solidFill>
            <a:miter lim="800000"/>
          </a:ln>
        </p:spPr>
        <p:txBody>
          <a:bodyPr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a:t>Fare clic sull'icona per inserire un'immagine</a:t>
            </a:r>
            <a:endParaRPr lang="it-IT" dirty="0"/>
          </a:p>
        </p:txBody>
      </p:sp>
      <p:sp>
        <p:nvSpPr>
          <p:cNvPr id="4" name="Segnaposto testo 3"/>
          <p:cNvSpPr>
            <a:spLocks noGrp="1"/>
          </p:cNvSpPr>
          <p:nvPr>
            <p:ph type="body" sz="half" idx="2"/>
          </p:nvPr>
        </p:nvSpPr>
        <p:spPr>
          <a:xfrm>
            <a:off x="1065213" y="2209800"/>
            <a:ext cx="4114800" cy="3810000"/>
          </a:xfrm>
        </p:spPr>
        <p:txBody>
          <a:bodyPr rtlCol="0">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a:t>Fare clic per modificare gli stili del testo dello schema</a:t>
            </a:r>
          </a:p>
        </p:txBody>
      </p:sp>
    </p:spTree>
    <p:extLst>
      <p:ext uri="{BB962C8B-B14F-4D97-AF65-F5344CB8AC3E}">
        <p14:creationId xmlns:p14="http://schemas.microsoft.com/office/powerpoint/2010/main" val="1419608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1065212" y="533400"/>
            <a:ext cx="8686801" cy="1066800"/>
          </a:xfrm>
          <a:prstGeom prst="rect">
            <a:avLst/>
          </a:prstGeom>
        </p:spPr>
        <p:txBody>
          <a:bodyPr vert="horz" lIns="91440" tIns="45720" rIns="91440" bIns="45720" rtlCol="0" anchor="b">
            <a:normAutofit/>
          </a:bodyPr>
          <a:lstStyle/>
          <a:p>
            <a:pPr rtl="0"/>
            <a:r>
              <a:rPr lang="it-IT" dirty="0"/>
              <a:t>Fare clic per modificare lo stile del titolo</a:t>
            </a:r>
          </a:p>
        </p:txBody>
      </p:sp>
      <p:sp>
        <p:nvSpPr>
          <p:cNvPr id="3" name="Segnaposto testo 2"/>
          <p:cNvSpPr>
            <a:spLocks noGrp="1"/>
          </p:cNvSpPr>
          <p:nvPr>
            <p:ph type="body" idx="1"/>
          </p:nvPr>
        </p:nvSpPr>
        <p:spPr>
          <a:xfrm>
            <a:off x="1065212" y="1828800"/>
            <a:ext cx="8686801" cy="4191000"/>
          </a:xfrm>
          <a:prstGeom prst="rect">
            <a:avLst/>
          </a:prstGeom>
        </p:spPr>
        <p:txBody>
          <a:bodyPr vert="horz" lIns="91440" tIns="45720" rIns="91440" bIns="45720" rtlCol="0">
            <a:normAutofit/>
          </a:bodyPr>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5" name="Segnaposto piè di pagina 4"/>
          <p:cNvSpPr>
            <a:spLocks noGrp="1"/>
          </p:cNvSpPr>
          <p:nvPr>
            <p:ph type="ftr" sz="quarter" idx="3"/>
          </p:nvPr>
        </p:nvSpPr>
        <p:spPr>
          <a:xfrm>
            <a:off x="1065213" y="6155267"/>
            <a:ext cx="5653087" cy="273049"/>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r>
              <a:rPr lang="it-IT" dirty="0"/>
              <a:t>Aggiungere un piè di pagina</a:t>
            </a:r>
          </a:p>
        </p:txBody>
      </p:sp>
      <p:sp>
        <p:nvSpPr>
          <p:cNvPr id="4" name="Segnaposto data 3"/>
          <p:cNvSpPr>
            <a:spLocks noGrp="1"/>
          </p:cNvSpPr>
          <p:nvPr>
            <p:ph type="dt" sz="half" idx="2"/>
          </p:nvPr>
        </p:nvSpPr>
        <p:spPr>
          <a:xfrm>
            <a:off x="6932612" y="6155267"/>
            <a:ext cx="1371600"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074141D4-1BDC-4A56-82CF-7EA620344259}" type="datetime1">
              <a:rPr lang="it-IT" smtClean="0"/>
              <a:t>02/03/2021</a:t>
            </a:fld>
            <a:endParaRPr lang="it-IT" dirty="0"/>
          </a:p>
        </p:txBody>
      </p:sp>
      <p:sp>
        <p:nvSpPr>
          <p:cNvPr id="6" name="Segnaposto numero diapositiva 5"/>
          <p:cNvSpPr>
            <a:spLocks noGrp="1"/>
          </p:cNvSpPr>
          <p:nvPr>
            <p:ph type="sldNum" sz="quarter" idx="4"/>
          </p:nvPr>
        </p:nvSpPr>
        <p:spPr>
          <a:xfrm>
            <a:off x="8532812" y="6155267"/>
            <a:ext cx="1219201"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AAEAE4A8-A6E5-453E-B946-FB774B73F48C}" type="slidenum">
              <a:rPr lang="it-IT" smtClean="0"/>
              <a:pPr/>
              <a:t>‹N›</a:t>
            </a:fld>
            <a:endParaRPr lang="it-IT" dirty="0"/>
          </a:p>
        </p:txBody>
      </p:sp>
    </p:spTree>
    <p:extLst>
      <p:ext uri="{BB962C8B-B14F-4D97-AF65-F5344CB8AC3E}">
        <p14:creationId xmlns:p14="http://schemas.microsoft.com/office/powerpoint/2010/main" val="1597054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lumMod val="65000"/>
            <a:lumOff val="35000"/>
          </a:schemeClr>
        </a:buClr>
        <a:buSzPct val="80000"/>
        <a:buFont typeface="Arial" pitchFamily="34" charset="0"/>
        <a:buChar char="•"/>
        <a:defRPr sz="2000" kern="1200">
          <a:solidFill>
            <a:schemeClr val="tx1">
              <a:lumMod val="65000"/>
              <a:lumOff val="35000"/>
            </a:schemeClr>
          </a:solidFill>
          <a:latin typeface="+mn-lt"/>
          <a:ea typeface="+mn-ea"/>
          <a:cs typeface="+mn-cs"/>
        </a:defRPr>
      </a:lvl1pPr>
      <a:lvl2pPr marL="594360" indent="-228600" algn="l" defTabSz="914400" rtl="0" eaLnBrk="1" latinLnBrk="0" hangingPunct="1">
        <a:lnSpc>
          <a:spcPct val="90000"/>
        </a:lnSpc>
        <a:spcBef>
          <a:spcPts val="1000"/>
        </a:spcBef>
        <a:buClr>
          <a:schemeClr val="tx1">
            <a:lumMod val="65000"/>
            <a:lumOff val="35000"/>
          </a:schemeClr>
        </a:buClr>
        <a:buSzPct val="80000"/>
        <a:buFont typeface="Arial" pitchFamily="34" charset="0"/>
        <a:buChar char="•"/>
        <a:defRPr sz="1800" kern="1200">
          <a:solidFill>
            <a:schemeClr val="tx1">
              <a:lumMod val="65000"/>
              <a:lumOff val="35000"/>
            </a:schemeClr>
          </a:solidFill>
          <a:latin typeface="+mn-lt"/>
          <a:ea typeface="+mn-ea"/>
          <a:cs typeface="+mn-cs"/>
        </a:defRPr>
      </a:lvl2pPr>
      <a:lvl3pPr marL="77724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600" kern="1200">
          <a:solidFill>
            <a:schemeClr val="tx1">
              <a:lumMod val="65000"/>
              <a:lumOff val="35000"/>
            </a:schemeClr>
          </a:solidFill>
          <a:latin typeface="+mn-lt"/>
          <a:ea typeface="+mn-ea"/>
          <a:cs typeface="+mn-cs"/>
        </a:defRPr>
      </a:lvl3pPr>
      <a:lvl4pPr marL="96012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4pPr>
      <a:lvl5pPr marL="1097280" indent="-13716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5pPr>
      <a:lvl6pPr marL="123444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6pPr>
      <a:lvl7pPr marL="137160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7pPr>
      <a:lvl8pPr marL="150876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8pPr>
      <a:lvl9pPr marL="164592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05780" y="1124744"/>
            <a:ext cx="7344816" cy="1872208"/>
          </a:xfrm>
        </p:spPr>
        <p:txBody>
          <a:bodyPr rtlCol="0">
            <a:noAutofit/>
          </a:bodyPr>
          <a:lstStyle/>
          <a:p>
            <a:pPr algn="ctr" rtl="0"/>
            <a:r>
              <a:rPr lang="it-IT" sz="6000" dirty="0">
                <a:effectLst>
                  <a:outerShdw blurRad="38100" dist="38100" dir="2700000" algn="tl">
                    <a:srgbClr val="000000">
                      <a:alpha val="43137"/>
                    </a:srgbClr>
                  </a:outerShdw>
                </a:effectLst>
              </a:rPr>
              <a:t>LO STATO LEGITTIMO DELL’IMMOBILE</a:t>
            </a:r>
          </a:p>
        </p:txBody>
      </p:sp>
      <p:sp>
        <p:nvSpPr>
          <p:cNvPr id="3" name="Sottotitolo 2"/>
          <p:cNvSpPr>
            <a:spLocks noGrp="1"/>
          </p:cNvSpPr>
          <p:nvPr>
            <p:ph type="subTitle" idx="1"/>
          </p:nvPr>
        </p:nvSpPr>
        <p:spPr>
          <a:xfrm>
            <a:off x="2061964" y="4005064"/>
            <a:ext cx="5029201" cy="1397000"/>
          </a:xfrm>
        </p:spPr>
        <p:txBody>
          <a:bodyPr rtlCol="0"/>
          <a:lstStyle/>
          <a:p>
            <a:pPr algn="ctr" rtl="0"/>
            <a:r>
              <a:rPr lang="it-IT" b="1" dirty="0">
                <a:solidFill>
                  <a:schemeClr val="tx1"/>
                </a:solidFill>
              </a:rPr>
              <a:t>Avv. Matteo Acquasaliente</a:t>
            </a:r>
          </a:p>
          <a:p>
            <a:pPr algn="ctr" rtl="0"/>
            <a:endParaRPr lang="it-IT" sz="1600" dirty="0"/>
          </a:p>
          <a:p>
            <a:pPr rtl="0"/>
            <a:endParaRPr lang="it-IT" sz="1600" dirty="0"/>
          </a:p>
          <a:p>
            <a:pPr algn="ctr" rtl="0"/>
            <a:r>
              <a:rPr lang="it-IT" sz="1600" dirty="0"/>
              <a:t>                          Vicenza, 04 marzo 2021</a:t>
            </a:r>
          </a:p>
        </p:txBody>
      </p:sp>
    </p:spTree>
    <p:extLst>
      <p:ext uri="{BB962C8B-B14F-4D97-AF65-F5344CB8AC3E}">
        <p14:creationId xmlns:p14="http://schemas.microsoft.com/office/powerpoint/2010/main" val="1493259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DB7EA0E-8514-45FC-9EE3-D48F63D57EAB}"/>
              </a:ext>
            </a:extLst>
          </p:cNvPr>
          <p:cNvSpPr>
            <a:spLocks noGrp="1"/>
          </p:cNvSpPr>
          <p:nvPr>
            <p:ph idx="1"/>
          </p:nvPr>
        </p:nvSpPr>
        <p:spPr>
          <a:xfrm>
            <a:off x="981844" y="1556792"/>
            <a:ext cx="8770169" cy="4463008"/>
          </a:xfrm>
        </p:spPr>
        <p:txBody>
          <a:bodyPr>
            <a:normAutofit fontScale="70000" lnSpcReduction="20000"/>
          </a:bodyPr>
          <a:lstStyle/>
          <a:p>
            <a:pPr marL="0" marR="0" indent="0" algn="just">
              <a:lnSpc>
                <a:spcPts val="2600"/>
              </a:lnSpc>
              <a:spcBef>
                <a:spcPts val="0"/>
              </a:spcBef>
              <a:spcAft>
                <a:spcPts val="0"/>
              </a:spcAft>
              <a:buNone/>
            </a:pPr>
            <a:r>
              <a:rPr lang="it-IT" sz="2600" i="1" dirty="0"/>
              <a:t>«La giurisprudenza amministrativa ha ripetutamente precisato che la perimetrazione del centro abitato effettuata ai sensi del codice della strada non ha valenza a fini urbanistici, cosicché la circostanza che la zona dell’immobile in questione rientrasse in tale perimetro non è rilevante, come correttamente ritenuto dal collegio di primo grado (cfr. Consiglio di Stato, sezione II, sentenza n. 7247/2019; </a:t>
            </a:r>
            <a:r>
              <a:rPr lang="it-IT" sz="2600" i="1" dirty="0" err="1"/>
              <a:t>T.a.r</a:t>
            </a:r>
            <a:r>
              <a:rPr lang="it-IT" sz="2600" i="1" dirty="0"/>
              <a:t>. Puglia, Bari, sezione III, sentenza 10 maggio 2013, n. 709; </a:t>
            </a:r>
            <a:r>
              <a:rPr lang="it-IT" sz="2600" i="1" dirty="0" err="1"/>
              <a:t>T.a.r</a:t>
            </a:r>
            <a:r>
              <a:rPr lang="it-IT" sz="2600" i="1" dirty="0"/>
              <a:t>. Campania, Salerno, sezione II, sentenza 20 maggio 2013, n. 1118; </a:t>
            </a:r>
            <a:r>
              <a:rPr lang="it-IT" sz="2600" i="1" dirty="0" err="1"/>
              <a:t>T.a.r</a:t>
            </a:r>
            <a:r>
              <a:rPr lang="it-IT" sz="2600" i="1" dirty="0"/>
              <a:t>. Campania, Napoli, sezione II, sentenza 6 novembre 2006, n. 9394; </a:t>
            </a:r>
            <a:r>
              <a:rPr lang="it-IT" sz="2600" i="1" dirty="0" err="1"/>
              <a:t>T.a.r</a:t>
            </a:r>
            <a:r>
              <a:rPr lang="it-IT" sz="2600" i="1" dirty="0"/>
              <a:t>. Campania, Napoli, sezione III, sentenza 27 gennaio 2006, n. 1123). Viceversa, rileva a fini urbanistici la perimetrazione del centro abitato effettuata ai sensi l’articolo 41-quinquies della legge n. 1150 del 1942, introdotto dall’articolo 17 della legge n. 765 del 1967, vigente nella formulazione anteriore alle innovazioni del d.P.R. n. 381 del 2001, applicabile </a:t>
            </a:r>
            <a:r>
              <a:rPr lang="it-IT" sz="2600" i="1" dirty="0" err="1"/>
              <a:t>ratione</a:t>
            </a:r>
            <a:r>
              <a:rPr lang="it-IT" sz="2600" i="1" dirty="0"/>
              <a:t> </a:t>
            </a:r>
            <a:r>
              <a:rPr lang="it-IT" sz="2600" i="1" dirty="0" err="1"/>
              <a:t>temporis</a:t>
            </a:r>
            <a:r>
              <a:rPr lang="it-IT" sz="2600" i="1" dirty="0"/>
              <a:t> al caso di specie» </a:t>
            </a:r>
            <a:r>
              <a:rPr lang="it-IT" sz="2600" dirty="0"/>
              <a:t>(</a:t>
            </a:r>
            <a:r>
              <a:rPr lang="it-IT" sz="2600" b="1" dirty="0">
                <a:solidFill>
                  <a:schemeClr val="tx1"/>
                </a:solidFill>
              </a:rPr>
              <a:t>Consiglio di Stato, sez. II, 09.06.2020, n. 3677</a:t>
            </a:r>
            <a:r>
              <a:rPr lang="it-IT" sz="2600" dirty="0"/>
              <a:t>).</a:t>
            </a:r>
          </a:p>
          <a:p>
            <a:endParaRPr lang="it-IT" dirty="0"/>
          </a:p>
        </p:txBody>
      </p:sp>
      <p:sp>
        <p:nvSpPr>
          <p:cNvPr id="4" name="Titolo 1">
            <a:extLst>
              <a:ext uri="{FF2B5EF4-FFF2-40B4-BE49-F238E27FC236}">
                <a16:creationId xmlns:a16="http://schemas.microsoft.com/office/drawing/2014/main" id="{D3F8DF08-3138-405A-8702-39EAF11CEBB6}"/>
              </a:ext>
            </a:extLst>
          </p:cNvPr>
          <p:cNvSpPr txBox="1">
            <a:spLocks/>
          </p:cNvSpPr>
          <p:nvPr/>
        </p:nvSpPr>
        <p:spPr>
          <a:xfrm>
            <a:off x="1061647"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1188307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08614D0-39CF-4931-A422-8476D781A8C8}"/>
              </a:ext>
            </a:extLst>
          </p:cNvPr>
          <p:cNvSpPr>
            <a:spLocks noGrp="1"/>
          </p:cNvSpPr>
          <p:nvPr>
            <p:ph idx="1"/>
          </p:nvPr>
        </p:nvSpPr>
        <p:spPr/>
        <p:txBody>
          <a:bodyPr/>
          <a:lstStyle/>
          <a:p>
            <a:pPr marL="45720" indent="0" algn="just" fontAlgn="base">
              <a:lnSpc>
                <a:spcPct val="70000"/>
              </a:lnSpc>
              <a:buNone/>
            </a:pPr>
            <a:r>
              <a:rPr lang="it-IT" sz="2400" dirty="0"/>
              <a:t>Art</a:t>
            </a:r>
            <a:r>
              <a:rPr lang="it-IT" sz="2400" b="1" dirty="0"/>
              <a:t>. </a:t>
            </a:r>
            <a:r>
              <a:rPr lang="it-IT" sz="2400" b="1" dirty="0">
                <a:solidFill>
                  <a:schemeClr val="tx1"/>
                </a:solidFill>
              </a:rPr>
              <a:t>10</a:t>
            </a:r>
            <a:r>
              <a:rPr lang="it-IT" sz="2400" dirty="0"/>
              <a:t>, c. 1 della l. 06.08.1967, n. 765 – legge Ponte</a:t>
            </a:r>
          </a:p>
          <a:p>
            <a:pPr marL="45720" indent="0" algn="just" fontAlgn="base">
              <a:lnSpc>
                <a:spcPct val="70000"/>
              </a:lnSpc>
              <a:buNone/>
            </a:pPr>
            <a:r>
              <a:rPr lang="it-IT" sz="2400" i="1" dirty="0"/>
              <a:t>«L'art. </a:t>
            </a:r>
            <a:r>
              <a:rPr lang="it-IT" sz="2400" b="1" i="1" dirty="0">
                <a:solidFill>
                  <a:schemeClr val="tx1"/>
                </a:solidFill>
              </a:rPr>
              <a:t>31</a:t>
            </a:r>
            <a:r>
              <a:rPr lang="it-IT" sz="2400" i="1" dirty="0"/>
              <a:t> della legge 17 agosto 1942, n. 1150, è sostituito dal seguente:</a:t>
            </a:r>
          </a:p>
          <a:p>
            <a:pPr marL="45720" indent="0" algn="just" fontAlgn="base">
              <a:lnSpc>
                <a:spcPct val="70000"/>
              </a:lnSpc>
              <a:buNone/>
            </a:pPr>
            <a:r>
              <a:rPr lang="it-IT" sz="2400" i="1" dirty="0"/>
              <a:t>"Chiunque intenda nell'ambito del </a:t>
            </a:r>
            <a:r>
              <a:rPr lang="it-IT" sz="2400" b="1" i="1" u="sng" dirty="0">
                <a:solidFill>
                  <a:srgbClr val="FF0000"/>
                </a:solidFill>
              </a:rPr>
              <a:t>territorio comunale</a:t>
            </a:r>
            <a:r>
              <a:rPr lang="it-IT" sz="2400" b="1" i="1" dirty="0">
                <a:solidFill>
                  <a:srgbClr val="FF0000"/>
                </a:solidFill>
              </a:rPr>
              <a:t> </a:t>
            </a:r>
            <a:r>
              <a:rPr lang="it-IT" sz="2400" i="1" dirty="0"/>
              <a:t>eseguire </a:t>
            </a:r>
            <a:r>
              <a:rPr lang="it-IT" sz="2400" b="1" i="1" dirty="0">
                <a:solidFill>
                  <a:schemeClr val="tx1"/>
                </a:solidFill>
              </a:rPr>
              <a:t>nuove costruzioni, ampliare, modificare o demolire </a:t>
            </a:r>
            <a:r>
              <a:rPr lang="it-IT" sz="2400" i="1" dirty="0"/>
              <a:t>quelle esistenti ovvero procedere all'esecuzione di opere di urbanizzazione del terreno, deve chiedere apposita </a:t>
            </a:r>
            <a:r>
              <a:rPr lang="it-IT" sz="2400" b="1" i="1" u="sng" dirty="0">
                <a:solidFill>
                  <a:srgbClr val="FF0000"/>
                </a:solidFill>
              </a:rPr>
              <a:t>licenza</a:t>
            </a:r>
            <a:r>
              <a:rPr lang="it-IT" sz="2400" i="1" dirty="0"/>
              <a:t> al sindaco.</a:t>
            </a:r>
          </a:p>
          <a:p>
            <a:pPr marL="45720" indent="0" algn="just" fontAlgn="base">
              <a:lnSpc>
                <a:spcPct val="70000"/>
              </a:lnSpc>
              <a:buNone/>
            </a:pPr>
            <a:r>
              <a:rPr lang="it-IT" sz="2400" dirty="0"/>
              <a:t>Entrato in vigore 1°settembre 1967 ed abrogato dal d.P.R. n. 380/2001.</a:t>
            </a:r>
          </a:p>
          <a:p>
            <a:pPr marL="45720" indent="0">
              <a:buNone/>
            </a:pPr>
            <a:endParaRPr lang="it-IT" dirty="0"/>
          </a:p>
        </p:txBody>
      </p:sp>
      <p:sp>
        <p:nvSpPr>
          <p:cNvPr id="8" name="Titolo 1">
            <a:extLst>
              <a:ext uri="{FF2B5EF4-FFF2-40B4-BE49-F238E27FC236}">
                <a16:creationId xmlns:a16="http://schemas.microsoft.com/office/drawing/2014/main" id="{66410EB1-E763-4E55-BF26-7FE1FF6EAA04}"/>
              </a:ext>
            </a:extLst>
          </p:cNvPr>
          <p:cNvSpPr txBox="1">
            <a:spLocks/>
          </p:cNvSpPr>
          <p:nvPr/>
        </p:nvSpPr>
        <p:spPr>
          <a:xfrm>
            <a:off x="1061647"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181353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9958362-9500-4FD9-B12A-C88876831232}"/>
              </a:ext>
            </a:extLst>
          </p:cNvPr>
          <p:cNvSpPr>
            <a:spLocks noGrp="1"/>
          </p:cNvSpPr>
          <p:nvPr>
            <p:ph idx="1"/>
          </p:nvPr>
        </p:nvSpPr>
        <p:spPr/>
        <p:txBody>
          <a:bodyPr>
            <a:normAutofit/>
          </a:bodyPr>
          <a:lstStyle/>
          <a:p>
            <a:pPr algn="just"/>
            <a:r>
              <a:rPr lang="it-IT" dirty="0"/>
              <a:t>Art. 1 della l. 28.01.1977, n. 10 – Legge Bucalossi</a:t>
            </a:r>
          </a:p>
          <a:p>
            <a:pPr marL="45720" indent="0" algn="just">
              <a:buNone/>
            </a:pPr>
            <a:r>
              <a:rPr lang="it-IT" dirty="0"/>
              <a:t>«</a:t>
            </a:r>
            <a:r>
              <a:rPr lang="it-IT" i="1" dirty="0"/>
              <a:t>Ogni attività comportante trasformazione urbanistica ed edilizia del territorio comunale partecipa agli </a:t>
            </a:r>
            <a:r>
              <a:rPr lang="it-IT" b="1" i="1" dirty="0">
                <a:solidFill>
                  <a:schemeClr val="tx1"/>
                </a:solidFill>
              </a:rPr>
              <a:t>oneri</a:t>
            </a:r>
            <a:r>
              <a:rPr lang="it-IT" i="1" dirty="0"/>
              <a:t> ad essa relativi e l'esecuzione delle opere è subordinata a </a:t>
            </a:r>
            <a:r>
              <a:rPr lang="it-IT" b="1" i="1" u="sng" dirty="0">
                <a:solidFill>
                  <a:srgbClr val="FF0000"/>
                </a:solidFill>
              </a:rPr>
              <a:t>concessione</a:t>
            </a:r>
            <a:r>
              <a:rPr lang="it-IT" i="1" dirty="0"/>
              <a:t> da parte del sindaco, ai sensi della presente legge</a:t>
            </a:r>
            <a:r>
              <a:rPr lang="it-IT" dirty="0"/>
              <a:t>»</a:t>
            </a:r>
          </a:p>
          <a:p>
            <a:pPr algn="just"/>
            <a:r>
              <a:rPr lang="it-IT" dirty="0"/>
              <a:t>Art. 21 della l. 28.01.1977, n. 10</a:t>
            </a:r>
          </a:p>
          <a:p>
            <a:pPr marL="45720" indent="0" algn="just">
              <a:buNone/>
            </a:pPr>
            <a:r>
              <a:rPr lang="it-IT" dirty="0"/>
              <a:t>«</a:t>
            </a:r>
            <a:r>
              <a:rPr lang="it-IT" i="1" dirty="0"/>
              <a:t>Restano altresì in vigore le norme della legge urbanistica 17 agosto 1942, n. 1150, e successive modificazioni ed integrazioni, sempreché non siano incompatibili con quelle della presente legge ed intendendosi l'espressione "licenza edilizia" sostituita dall'espressione "</a:t>
            </a:r>
            <a:r>
              <a:rPr lang="it-IT" b="1" i="1" u="sng" dirty="0">
                <a:solidFill>
                  <a:srgbClr val="FF0000"/>
                </a:solidFill>
              </a:rPr>
              <a:t>concessione</a:t>
            </a:r>
            <a:r>
              <a:rPr lang="it-IT" dirty="0"/>
              <a:t>"».</a:t>
            </a:r>
          </a:p>
          <a:p>
            <a:pPr marL="45720" indent="0">
              <a:buNone/>
            </a:pPr>
            <a:endParaRPr lang="it-IT" b="0" i="0" dirty="0">
              <a:solidFill>
                <a:srgbClr val="4A4A4A"/>
              </a:solidFill>
              <a:effectLst/>
              <a:latin typeface="Open Sans" panose="020B0606030504020204" pitchFamily="34" charset="0"/>
            </a:endParaRPr>
          </a:p>
        </p:txBody>
      </p:sp>
      <p:sp>
        <p:nvSpPr>
          <p:cNvPr id="9" name="Titolo 1">
            <a:extLst>
              <a:ext uri="{FF2B5EF4-FFF2-40B4-BE49-F238E27FC236}">
                <a16:creationId xmlns:a16="http://schemas.microsoft.com/office/drawing/2014/main" id="{E29AB373-6554-43B8-8630-4708058B84D2}"/>
              </a:ext>
            </a:extLst>
          </p:cNvPr>
          <p:cNvSpPr txBox="1">
            <a:spLocks/>
          </p:cNvSpPr>
          <p:nvPr/>
        </p:nvSpPr>
        <p:spPr>
          <a:xfrm>
            <a:off x="1061647"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2389091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9FE479B-8EA0-40B8-AB04-57A0E0350779}"/>
              </a:ext>
            </a:extLst>
          </p:cNvPr>
          <p:cNvSpPr>
            <a:spLocks noGrp="1"/>
          </p:cNvSpPr>
          <p:nvPr>
            <p:ph idx="1"/>
          </p:nvPr>
        </p:nvSpPr>
        <p:spPr/>
        <p:txBody>
          <a:bodyPr>
            <a:normAutofit/>
          </a:bodyPr>
          <a:lstStyle/>
          <a:p>
            <a:pPr algn="just"/>
            <a:r>
              <a:rPr lang="it-IT" sz="2400" dirty="0"/>
              <a:t>d.P.R. 06.06.2001, n. 380 – T.U. edilizia</a:t>
            </a:r>
          </a:p>
          <a:p>
            <a:pPr algn="just"/>
            <a:r>
              <a:rPr lang="it-IT" sz="2400" dirty="0"/>
              <a:t>Art. 3 – definizione degli interventi edilizi (manutenzione ordinaria; manutenzione straordinaria; restauro e risanamento conservativo; ristrutturazione edilizia; nuova costruzione; ristrutturazione urbanistica)</a:t>
            </a:r>
          </a:p>
          <a:p>
            <a:pPr algn="just"/>
            <a:r>
              <a:rPr lang="it-IT" sz="2400" dirty="0"/>
              <a:t>Art. 6 e ss. – titoli edilizi (attività edilizia libera; CILA; SCIA, SCIA alternativa a </a:t>
            </a:r>
            <a:r>
              <a:rPr lang="it-IT" sz="2400" dirty="0" err="1"/>
              <a:t>PdC</a:t>
            </a:r>
            <a:r>
              <a:rPr lang="it-IT" sz="2400" dirty="0"/>
              <a:t> – </a:t>
            </a:r>
            <a:r>
              <a:rPr lang="it-IT" sz="2400" dirty="0" err="1"/>
              <a:t>PdC</a:t>
            </a:r>
            <a:r>
              <a:rPr lang="it-IT" sz="2400" dirty="0"/>
              <a:t>)</a:t>
            </a:r>
          </a:p>
        </p:txBody>
      </p:sp>
      <p:sp>
        <p:nvSpPr>
          <p:cNvPr id="8" name="Titolo 1">
            <a:extLst>
              <a:ext uri="{FF2B5EF4-FFF2-40B4-BE49-F238E27FC236}">
                <a16:creationId xmlns:a16="http://schemas.microsoft.com/office/drawing/2014/main" id="{410FF96D-36A7-4323-9119-43C4EEA5674C}"/>
              </a:ext>
            </a:extLst>
          </p:cNvPr>
          <p:cNvSpPr txBox="1">
            <a:spLocks/>
          </p:cNvSpPr>
          <p:nvPr/>
        </p:nvSpPr>
        <p:spPr>
          <a:xfrm>
            <a:off x="1061647"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3389430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6894541-6B09-414C-81AF-34527FDAC8C3}"/>
              </a:ext>
            </a:extLst>
          </p:cNvPr>
          <p:cNvSpPr>
            <a:spLocks noGrp="1"/>
          </p:cNvSpPr>
          <p:nvPr>
            <p:ph idx="1"/>
          </p:nvPr>
        </p:nvSpPr>
        <p:spPr/>
        <p:txBody>
          <a:bodyPr>
            <a:normAutofit/>
          </a:bodyPr>
          <a:lstStyle/>
          <a:p>
            <a:pPr algn="just"/>
            <a:r>
              <a:rPr lang="it-IT" sz="2400" dirty="0"/>
              <a:t>Art. </a:t>
            </a:r>
            <a:r>
              <a:rPr lang="it-IT" sz="2400" b="1" dirty="0">
                <a:solidFill>
                  <a:schemeClr val="tx1"/>
                </a:solidFill>
              </a:rPr>
              <a:t>10</a:t>
            </a:r>
            <a:r>
              <a:rPr lang="it-IT" sz="2400" dirty="0"/>
              <a:t> della l. della l. 20.01.1977, n. 10</a:t>
            </a:r>
          </a:p>
          <a:p>
            <a:pPr marL="45720" indent="0" algn="just">
              <a:buNone/>
            </a:pPr>
            <a:r>
              <a:rPr lang="it-IT" sz="2400" dirty="0"/>
              <a:t>«</a:t>
            </a:r>
            <a:r>
              <a:rPr lang="it-IT" sz="2400" i="1" dirty="0"/>
              <a:t>L'art. </a:t>
            </a:r>
            <a:r>
              <a:rPr lang="it-IT" sz="2400" b="1" i="1" dirty="0">
                <a:solidFill>
                  <a:schemeClr val="tx1"/>
                </a:solidFill>
              </a:rPr>
              <a:t>31</a:t>
            </a:r>
            <a:r>
              <a:rPr lang="it-IT" sz="2400" i="1" dirty="0"/>
              <a:t> della legge 17 agosto 1942, n. 1150, è sostituito dal seguente: … </a:t>
            </a:r>
          </a:p>
          <a:p>
            <a:pPr marL="45720" indent="0" algn="just">
              <a:buNone/>
            </a:pPr>
            <a:r>
              <a:rPr lang="it-IT" sz="2400" i="1" dirty="0"/>
              <a:t>Gli atti di compravendita di terreni abusivamente lottizzati a scopo residenziale sono </a:t>
            </a:r>
            <a:r>
              <a:rPr lang="it-IT" sz="2400" b="1" i="1" u="sng" dirty="0">
                <a:solidFill>
                  <a:srgbClr val="FF0000"/>
                </a:solidFill>
              </a:rPr>
              <a:t>nulli</a:t>
            </a:r>
            <a:r>
              <a:rPr lang="it-IT" sz="2400" i="1" dirty="0"/>
              <a:t> ove da essi non risulti che l'acquirente era a conoscenza della mancanza di una </a:t>
            </a:r>
            <a:r>
              <a:rPr lang="it-IT" sz="2400" b="1" i="1" dirty="0">
                <a:solidFill>
                  <a:schemeClr val="tx1"/>
                </a:solidFill>
              </a:rPr>
              <a:t>lottizzazione autorizzata</a:t>
            </a:r>
            <a:r>
              <a:rPr lang="it-IT" sz="2400" dirty="0"/>
              <a:t>». </a:t>
            </a:r>
          </a:p>
        </p:txBody>
      </p:sp>
      <p:sp>
        <p:nvSpPr>
          <p:cNvPr id="6" name="Titolo 1">
            <a:extLst>
              <a:ext uri="{FF2B5EF4-FFF2-40B4-BE49-F238E27FC236}">
                <a16:creationId xmlns:a16="http://schemas.microsoft.com/office/drawing/2014/main" id="{49D1BFC4-E614-4134-A046-295DD61B9D83}"/>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COMPRAVENDITA IMMOBILIARE</a:t>
            </a:r>
          </a:p>
        </p:txBody>
      </p:sp>
    </p:spTree>
    <p:extLst>
      <p:ext uri="{BB962C8B-B14F-4D97-AF65-F5344CB8AC3E}">
        <p14:creationId xmlns:p14="http://schemas.microsoft.com/office/powerpoint/2010/main" val="3698972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AAA924A-E88A-40AF-B881-F632E795FEF8}"/>
              </a:ext>
            </a:extLst>
          </p:cNvPr>
          <p:cNvSpPr>
            <a:spLocks noGrp="1"/>
          </p:cNvSpPr>
          <p:nvPr>
            <p:ph idx="1"/>
          </p:nvPr>
        </p:nvSpPr>
        <p:spPr/>
        <p:txBody>
          <a:bodyPr>
            <a:normAutofit/>
          </a:bodyPr>
          <a:lstStyle/>
          <a:p>
            <a:pPr algn="just"/>
            <a:r>
              <a:rPr lang="it-IT" sz="2400" dirty="0"/>
              <a:t>Art. 15, c. 7 della l. 20.01.1977, n. 10</a:t>
            </a:r>
          </a:p>
          <a:p>
            <a:pPr marL="45720" indent="0" algn="just">
              <a:buNone/>
            </a:pPr>
            <a:r>
              <a:rPr lang="it-IT" sz="2400" dirty="0"/>
              <a:t>«</a:t>
            </a:r>
            <a:r>
              <a:rPr lang="it-IT" sz="2400" i="1" dirty="0"/>
              <a:t>Gli atti giuridici aventi per oggetto unità edilizie costruite in assenza di concessione sono </a:t>
            </a:r>
            <a:r>
              <a:rPr lang="it-IT" sz="2400" b="1" i="1" u="sng" dirty="0">
                <a:solidFill>
                  <a:srgbClr val="FF0000"/>
                </a:solidFill>
              </a:rPr>
              <a:t>nulli</a:t>
            </a:r>
            <a:r>
              <a:rPr lang="it-IT" sz="2400" i="1" dirty="0"/>
              <a:t> ove da essi non risulti che l'acquirente era a conoscenza della mancanza della </a:t>
            </a:r>
            <a:r>
              <a:rPr lang="it-IT" sz="2400" b="1" i="1" dirty="0">
                <a:solidFill>
                  <a:schemeClr val="tx1"/>
                </a:solidFill>
              </a:rPr>
              <a:t>concessione</a:t>
            </a:r>
            <a:r>
              <a:rPr lang="it-IT" sz="2400" dirty="0"/>
              <a:t>».</a:t>
            </a:r>
          </a:p>
        </p:txBody>
      </p:sp>
      <p:sp>
        <p:nvSpPr>
          <p:cNvPr id="9" name="Titolo 1">
            <a:extLst>
              <a:ext uri="{FF2B5EF4-FFF2-40B4-BE49-F238E27FC236}">
                <a16:creationId xmlns:a16="http://schemas.microsoft.com/office/drawing/2014/main" id="{63DE4C0B-48E5-448B-8610-50E6DE5DFE77}"/>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COMPRAVENDITA IMMOBILIARE</a:t>
            </a:r>
          </a:p>
        </p:txBody>
      </p:sp>
    </p:spTree>
    <p:extLst>
      <p:ext uri="{BB962C8B-B14F-4D97-AF65-F5344CB8AC3E}">
        <p14:creationId xmlns:p14="http://schemas.microsoft.com/office/powerpoint/2010/main" val="185557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A42B9ED-27F8-4F98-B336-52C03A7A1125}"/>
              </a:ext>
            </a:extLst>
          </p:cNvPr>
          <p:cNvSpPr>
            <a:spLocks noGrp="1"/>
          </p:cNvSpPr>
          <p:nvPr>
            <p:ph idx="1"/>
          </p:nvPr>
        </p:nvSpPr>
        <p:spPr/>
        <p:txBody>
          <a:bodyPr/>
          <a:lstStyle/>
          <a:p>
            <a:r>
              <a:rPr lang="it-IT" dirty="0"/>
              <a:t>Art. 17, c. 1 della l. 28.02.1985, n. 47 </a:t>
            </a:r>
          </a:p>
          <a:p>
            <a:pPr marL="45720" indent="0" algn="just">
              <a:buNone/>
            </a:pPr>
            <a:r>
              <a:rPr lang="it-IT" dirty="0"/>
              <a:t>«</a:t>
            </a:r>
            <a:r>
              <a:rPr lang="it-IT" i="1" dirty="0"/>
              <a:t>Gli atti tra vivi, sia in forma pubblica, sia in forma privata, aventi per oggetto trasferimento o costituzione o scioglimento della comunione di diritti reali, relativi ad edifici, o loro parti, la cui costruzione è iniziata </a:t>
            </a:r>
            <a:r>
              <a:rPr lang="it-IT" b="1" i="1" dirty="0">
                <a:solidFill>
                  <a:schemeClr val="tx1"/>
                </a:solidFill>
              </a:rPr>
              <a:t>dopo l'entrata </a:t>
            </a:r>
            <a:r>
              <a:rPr lang="it-IT" i="1" dirty="0"/>
              <a:t>in vigore della presente legge, sono </a:t>
            </a:r>
            <a:r>
              <a:rPr lang="it-IT" b="1" i="1" u="sng" dirty="0">
                <a:solidFill>
                  <a:srgbClr val="FF0000"/>
                </a:solidFill>
              </a:rPr>
              <a:t>nulli</a:t>
            </a:r>
            <a:r>
              <a:rPr lang="it-IT" i="1" dirty="0"/>
              <a:t> e non possono essere stipulati ove da essi non risultino, per dichiarazione dell'alienante, gli estremi della </a:t>
            </a:r>
            <a:r>
              <a:rPr lang="it-IT" b="1" i="1" dirty="0">
                <a:solidFill>
                  <a:schemeClr val="tx1"/>
                </a:solidFill>
              </a:rPr>
              <a:t>concessione</a:t>
            </a:r>
            <a:r>
              <a:rPr lang="it-IT" i="1" dirty="0"/>
              <a:t> ad edificare o della concessione in sanatoria rilasciata ai sensi dell'articolo 13. Tali disposizioni non si applicano agli atti costitutivi, modificativi o estintivi di diritti reali di garanzia o di servitù</a:t>
            </a:r>
            <a:r>
              <a:rPr lang="it-IT" dirty="0"/>
              <a:t>».</a:t>
            </a:r>
          </a:p>
          <a:p>
            <a:pPr marL="45720" indent="0" algn="just">
              <a:buNone/>
            </a:pPr>
            <a:r>
              <a:rPr lang="it-IT" dirty="0"/>
              <a:t>Tale articolo è entrato in vigore il 17.03.1985 ed è stato abrogato dal d.P.R. n. 380/2001.</a:t>
            </a:r>
          </a:p>
        </p:txBody>
      </p:sp>
      <p:sp>
        <p:nvSpPr>
          <p:cNvPr id="13" name="Titolo 1">
            <a:extLst>
              <a:ext uri="{FF2B5EF4-FFF2-40B4-BE49-F238E27FC236}">
                <a16:creationId xmlns:a16="http://schemas.microsoft.com/office/drawing/2014/main" id="{C576B336-292C-46A8-A6B7-515D555D6C9C}"/>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COMPRAVENDITA IMMOBILIARE</a:t>
            </a:r>
          </a:p>
        </p:txBody>
      </p:sp>
    </p:spTree>
    <p:extLst>
      <p:ext uri="{BB962C8B-B14F-4D97-AF65-F5344CB8AC3E}">
        <p14:creationId xmlns:p14="http://schemas.microsoft.com/office/powerpoint/2010/main" val="3211877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2EBDC9-CCEA-469A-BC6E-BB752B86C4FF}"/>
              </a:ext>
            </a:extLst>
          </p:cNvPr>
          <p:cNvSpPr>
            <a:spLocks noGrp="1"/>
          </p:cNvSpPr>
          <p:nvPr>
            <p:ph idx="1"/>
          </p:nvPr>
        </p:nvSpPr>
        <p:spPr>
          <a:xfrm>
            <a:off x="837828" y="1340768"/>
            <a:ext cx="9433048" cy="5096780"/>
          </a:xfrm>
        </p:spPr>
        <p:txBody>
          <a:bodyPr>
            <a:normAutofit lnSpcReduction="10000"/>
          </a:bodyPr>
          <a:lstStyle/>
          <a:p>
            <a:pPr algn="just"/>
            <a:r>
              <a:rPr lang="it-IT" dirty="0"/>
              <a:t>Art. 40, c. 2 della l. 28.02.1985, n. 47</a:t>
            </a:r>
          </a:p>
          <a:p>
            <a:pPr marL="45720" indent="0" algn="just">
              <a:buNone/>
            </a:pPr>
            <a:r>
              <a:rPr lang="it-IT" dirty="0"/>
              <a:t>«</a:t>
            </a:r>
            <a:r>
              <a:rPr lang="it-IT" i="1" dirty="0"/>
              <a:t>Gli atti tra vivi aventi per oggetto diritti reali, esclusi quelli di costituzione, modificazione ed estinzione di diritti di garanzia o di servitù, relativi ad edifici o loro parti sono </a:t>
            </a:r>
            <a:r>
              <a:rPr lang="it-IT" b="1" i="1" u="sng" dirty="0">
                <a:solidFill>
                  <a:srgbClr val="FF0000"/>
                </a:solidFill>
              </a:rPr>
              <a:t>nulli</a:t>
            </a:r>
            <a:r>
              <a:rPr lang="it-IT" i="1" dirty="0"/>
              <a:t> e non possono essere rogati se da essi non risultano, per dichiarazione dell'alienante, gli estremi della </a:t>
            </a:r>
            <a:r>
              <a:rPr lang="it-IT" b="1" i="1" dirty="0">
                <a:solidFill>
                  <a:schemeClr val="tx1"/>
                </a:solidFill>
              </a:rPr>
              <a:t>licenza o della concessione </a:t>
            </a:r>
            <a:r>
              <a:rPr lang="it-IT" i="1" dirty="0"/>
              <a:t>ad edificare o della concessione rilasciata in sanatoria ai sensi dell'art. 31 ovvero se agli stessi non viene allegata la copia per il richiedente della relativa domanda, munita degli estremi dell'avvenuta presentazione, ovvero copia autentica di uno degli esemplari della domanda medesima, munita degli estremi dell'avvenuta presentazione e non siano indicati gli estremi dell'avvenuto versamento delle prime due rate dell'oblazione cui al sesto comma dell'art. 35. Per le opere iniziate </a:t>
            </a:r>
            <a:r>
              <a:rPr lang="it-IT" b="1" i="1" u="sng" dirty="0">
                <a:solidFill>
                  <a:srgbClr val="FF0000"/>
                </a:solidFill>
              </a:rPr>
              <a:t>anteriormente al 1° settembre 1967</a:t>
            </a:r>
            <a:r>
              <a:rPr lang="it-IT" i="1" dirty="0"/>
              <a:t>, in luogo degli estremi della licenza edilizia </a:t>
            </a:r>
            <a:r>
              <a:rPr lang="it-IT" b="1" i="1" dirty="0">
                <a:solidFill>
                  <a:schemeClr val="tx1"/>
                </a:solidFill>
              </a:rPr>
              <a:t>può </a:t>
            </a:r>
            <a:r>
              <a:rPr lang="it-IT" i="1" dirty="0"/>
              <a:t>essere prodotta una </a:t>
            </a:r>
            <a:r>
              <a:rPr lang="it-IT" b="1" i="1" dirty="0">
                <a:solidFill>
                  <a:schemeClr val="tx1"/>
                </a:solidFill>
              </a:rPr>
              <a:t>dichiarazione sostitutiva di atto notorio</a:t>
            </a:r>
            <a:r>
              <a:rPr lang="it-IT" i="1" dirty="0"/>
              <a:t>, rilasciata dal proprietario o altro avente titolo, ai sensi e per gli effetti dell'art. 4 della legge 4 gennaio 1968, n. 15, attestante che l'opera risulti iniziata in data anteriore al 1° settembre 1967. Tale dichiarazione può essere ricevuta e inserita nello stesso atto, ovvero in documento separato da allegarsi all'atto medesimo</a:t>
            </a:r>
            <a:r>
              <a:rPr lang="it-IT" dirty="0"/>
              <a:t>».</a:t>
            </a:r>
          </a:p>
          <a:p>
            <a:pPr marL="45720" indent="0" algn="just">
              <a:buNone/>
            </a:pPr>
            <a:r>
              <a:rPr lang="it-IT" dirty="0"/>
              <a:t>Tale articolo è vigente.</a:t>
            </a:r>
          </a:p>
        </p:txBody>
      </p:sp>
      <p:sp>
        <p:nvSpPr>
          <p:cNvPr id="6" name="Titolo 1">
            <a:extLst>
              <a:ext uri="{FF2B5EF4-FFF2-40B4-BE49-F238E27FC236}">
                <a16:creationId xmlns:a16="http://schemas.microsoft.com/office/drawing/2014/main" id="{6EFEDB52-DFD3-49E5-83D5-51F1C6B6111A}"/>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COMPRAVENDITA IMMOBILIARE</a:t>
            </a:r>
          </a:p>
        </p:txBody>
      </p:sp>
    </p:spTree>
    <p:extLst>
      <p:ext uri="{BB962C8B-B14F-4D97-AF65-F5344CB8AC3E}">
        <p14:creationId xmlns:p14="http://schemas.microsoft.com/office/powerpoint/2010/main" val="784365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34AD42C-AA53-4329-8508-121C8ACB307B}"/>
              </a:ext>
            </a:extLst>
          </p:cNvPr>
          <p:cNvSpPr>
            <a:spLocks noGrp="1"/>
          </p:cNvSpPr>
          <p:nvPr>
            <p:ph idx="1"/>
          </p:nvPr>
        </p:nvSpPr>
        <p:spPr/>
        <p:txBody>
          <a:bodyPr>
            <a:normAutofit/>
          </a:bodyPr>
          <a:lstStyle/>
          <a:p>
            <a:r>
              <a:rPr lang="it-IT" dirty="0"/>
              <a:t>Art. 46, c. 1 del d.P.R. n. 380/2001</a:t>
            </a:r>
          </a:p>
          <a:p>
            <a:pPr marL="45720" indent="0" algn="just">
              <a:buNone/>
            </a:pPr>
            <a:r>
              <a:rPr lang="it-IT" dirty="0"/>
              <a:t>«</a:t>
            </a:r>
            <a:r>
              <a:rPr lang="it-IT" i="1" dirty="0"/>
              <a:t>Gli atti tra vivi, sia in forma pubblica, sia in forma privata, aventi per oggetto trasferimento o costituzione o scioglimento della comunione di diritti reali, relativi ad edifici, o loro parti, la cui costruzione è iniziata dopo il 17 marzo 1985, sono </a:t>
            </a:r>
            <a:r>
              <a:rPr lang="it-IT" b="1" i="1" u="sng" dirty="0">
                <a:solidFill>
                  <a:srgbClr val="FF0000"/>
                </a:solidFill>
              </a:rPr>
              <a:t>nulli</a:t>
            </a:r>
            <a:r>
              <a:rPr lang="it-IT" i="1" dirty="0"/>
              <a:t> e non possono essere stipulati ove da essi non risultino, per dichiarazione dell'alienante, gli estremi del </a:t>
            </a:r>
            <a:r>
              <a:rPr lang="it-IT" b="1" i="1" dirty="0">
                <a:solidFill>
                  <a:schemeClr val="tx1"/>
                </a:solidFill>
              </a:rPr>
              <a:t>permesso di costruire </a:t>
            </a:r>
            <a:r>
              <a:rPr lang="it-IT" i="1" dirty="0"/>
              <a:t>o del permesso in sanatoria. Tali disposizioni non si applicano agli atti costitutivi, modificativi o estintivi di diritti reali di garanzia o di servitù</a:t>
            </a:r>
            <a:r>
              <a:rPr lang="it-IT" dirty="0"/>
              <a:t>».</a:t>
            </a:r>
          </a:p>
        </p:txBody>
      </p:sp>
      <p:sp>
        <p:nvSpPr>
          <p:cNvPr id="8" name="Titolo 1">
            <a:extLst>
              <a:ext uri="{FF2B5EF4-FFF2-40B4-BE49-F238E27FC236}">
                <a16:creationId xmlns:a16="http://schemas.microsoft.com/office/drawing/2014/main" id="{68762185-78C3-4EC4-ACB0-E984FD1C50B7}"/>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COMPRAVENDITA IMMOBILIARE</a:t>
            </a:r>
          </a:p>
        </p:txBody>
      </p:sp>
    </p:spTree>
    <p:extLst>
      <p:ext uri="{BB962C8B-B14F-4D97-AF65-F5344CB8AC3E}">
        <p14:creationId xmlns:p14="http://schemas.microsoft.com/office/powerpoint/2010/main" val="3002063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7C40B6D-6A12-41FF-9728-92D33D753DAE}"/>
              </a:ext>
            </a:extLst>
          </p:cNvPr>
          <p:cNvSpPr>
            <a:spLocks noGrp="1"/>
          </p:cNvSpPr>
          <p:nvPr>
            <p:ph idx="1"/>
          </p:nvPr>
        </p:nvSpPr>
        <p:spPr/>
        <p:txBody>
          <a:bodyPr>
            <a:normAutofit/>
          </a:bodyPr>
          <a:lstStyle/>
          <a:p>
            <a:pPr marL="45720" indent="0" algn="just">
              <a:buNone/>
            </a:pPr>
            <a:r>
              <a:rPr lang="it-IT" dirty="0"/>
              <a:t>«</a:t>
            </a:r>
            <a:r>
              <a:rPr lang="it-IT" sz="2000" i="1" dirty="0"/>
              <a:t>La nullità comminata dall'art. 46 del d.P.R. n. 380 del 2001 e dagli artt. 17 e 40 </a:t>
            </a:r>
            <a:r>
              <a:rPr lang="it-IT" i="1" dirty="0"/>
              <a:t>della L n. 47 del 1985 va ricondotta nell'ambito del comma 3 dell'art 1418 c.c., di cui costituisce una specifica declinazione, e deve qualificarsi come nullità «testuale», con tale espressione dovendo intendersi, in stretta adesione al dato normativo, un'unica fattispecie di nullità che colpisce gli atti tra vivi ad effetti reali elencati nelle norme che la prevedono, volta a sanzionare la mancata inclusione in detti atti degli estremi del titolo abilitativo dell'immobile, titolo che, tuttavia, deve esistere realmente e deve esser riferibile, proprio, a quell'immobile»</a:t>
            </a:r>
          </a:p>
          <a:p>
            <a:pPr marL="45720" indent="0" algn="just">
              <a:buNone/>
            </a:pPr>
            <a:r>
              <a:rPr lang="it-IT" i="1" dirty="0"/>
              <a:t>«In presenza nell'atto della dichiarazione dell'alienante degli estremi del titolo urbanistico, reale e riferibile all'immobile, il contratto è valido a prescindere dal profilo della conformità o della difformità della costruzione realizzata al titolo menzionato</a:t>
            </a:r>
            <a:r>
              <a:rPr lang="it-IT" sz="2000" dirty="0"/>
              <a:t>»</a:t>
            </a:r>
            <a:r>
              <a:rPr lang="it-IT" dirty="0"/>
              <a:t>» (</a:t>
            </a:r>
            <a:r>
              <a:rPr lang="it-IT" b="1" dirty="0">
                <a:solidFill>
                  <a:schemeClr val="tx1"/>
                </a:solidFill>
              </a:rPr>
              <a:t>SS.UU. Cass. civ., 22.03.2019, n. 8230</a:t>
            </a:r>
            <a:r>
              <a:rPr lang="it-IT" dirty="0"/>
              <a:t>).</a:t>
            </a:r>
          </a:p>
        </p:txBody>
      </p:sp>
      <p:sp>
        <p:nvSpPr>
          <p:cNvPr id="4" name="Titolo 1">
            <a:extLst>
              <a:ext uri="{FF2B5EF4-FFF2-40B4-BE49-F238E27FC236}">
                <a16:creationId xmlns:a16="http://schemas.microsoft.com/office/drawing/2014/main" id="{7762EAD6-E990-4060-80CC-8D70C19110D8}"/>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COMPRAVENDITA IMMOBILIARE</a:t>
            </a:r>
          </a:p>
        </p:txBody>
      </p:sp>
    </p:spTree>
    <p:extLst>
      <p:ext uri="{BB962C8B-B14F-4D97-AF65-F5344CB8AC3E}">
        <p14:creationId xmlns:p14="http://schemas.microsoft.com/office/powerpoint/2010/main" val="3009857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38C8990-BF7A-4640-A7F6-90F9A644979A}"/>
              </a:ext>
            </a:extLst>
          </p:cNvPr>
          <p:cNvSpPr>
            <a:spLocks noGrp="1"/>
          </p:cNvSpPr>
          <p:nvPr>
            <p:ph idx="1"/>
          </p:nvPr>
        </p:nvSpPr>
        <p:spPr>
          <a:xfrm>
            <a:off x="1096549" y="2060848"/>
            <a:ext cx="8686801" cy="3168352"/>
          </a:xfrm>
        </p:spPr>
        <p:txBody>
          <a:bodyPr>
            <a:normAutofit lnSpcReduction="10000"/>
          </a:bodyPr>
          <a:lstStyle/>
          <a:p>
            <a:pPr marL="45720" indent="0" algn="just">
              <a:buNone/>
            </a:pPr>
            <a:r>
              <a:rPr lang="it-IT" sz="2400" dirty="0"/>
              <a:t>La normativa sulla stato legittimo dell’immobile è diversa a seconda che  si tratti di: </a:t>
            </a:r>
          </a:p>
          <a:p>
            <a:pPr algn="just">
              <a:buFontTx/>
              <a:buChar char="-"/>
            </a:pPr>
            <a:r>
              <a:rPr lang="it-IT" sz="2400" dirty="0"/>
              <a:t>verificare la </a:t>
            </a:r>
            <a:r>
              <a:rPr lang="it-IT" sz="2400" b="1" dirty="0">
                <a:solidFill>
                  <a:schemeClr val="tx1"/>
                </a:solidFill>
              </a:rPr>
              <a:t>conformità alla normativa urbanistico-edilizia</a:t>
            </a:r>
            <a:r>
              <a:rPr lang="it-IT" sz="2400" dirty="0"/>
              <a:t>;</a:t>
            </a:r>
          </a:p>
          <a:p>
            <a:pPr algn="just">
              <a:buFontTx/>
              <a:buChar char="-"/>
            </a:pPr>
            <a:r>
              <a:rPr lang="it-IT" sz="2400" dirty="0"/>
              <a:t>procedere alla </a:t>
            </a:r>
            <a:r>
              <a:rPr lang="it-IT" sz="2400" b="1" dirty="0">
                <a:solidFill>
                  <a:schemeClr val="tx1"/>
                </a:solidFill>
              </a:rPr>
              <a:t>compravendita immobiliare</a:t>
            </a:r>
            <a:r>
              <a:rPr lang="it-IT" sz="2400" dirty="0"/>
              <a:t>.</a:t>
            </a:r>
          </a:p>
          <a:p>
            <a:pPr marL="45720" indent="0" algn="just">
              <a:buNone/>
            </a:pPr>
            <a:endParaRPr lang="it-IT" sz="2400" dirty="0"/>
          </a:p>
          <a:p>
            <a:pPr marL="45720" indent="0" algn="just">
              <a:buNone/>
            </a:pPr>
            <a:r>
              <a:rPr lang="it-IT" sz="2400" b="1" dirty="0">
                <a:solidFill>
                  <a:schemeClr val="tx1"/>
                </a:solidFill>
              </a:rPr>
              <a:t>N.B.</a:t>
            </a:r>
            <a:r>
              <a:rPr lang="it-IT" sz="2400" dirty="0"/>
              <a:t> Occorre fare molta attenzione a non confondere le normative di riferimento ed i loro presupposti giuridico-fattuali</a:t>
            </a:r>
            <a:r>
              <a:rPr lang="it-IT" dirty="0"/>
              <a:t>.</a:t>
            </a:r>
          </a:p>
        </p:txBody>
      </p:sp>
      <p:sp>
        <p:nvSpPr>
          <p:cNvPr id="6" name="Titolo 1">
            <a:extLst>
              <a:ext uri="{FF2B5EF4-FFF2-40B4-BE49-F238E27FC236}">
                <a16:creationId xmlns:a16="http://schemas.microsoft.com/office/drawing/2014/main" id="{3A19E21D-D2CD-4131-9CAB-41F6FE58D4B2}"/>
              </a:ext>
            </a:extLst>
          </p:cNvPr>
          <p:cNvSpPr>
            <a:spLocks noGrp="1"/>
          </p:cNvSpPr>
          <p:nvPr>
            <p:ph type="title"/>
          </p:nvPr>
        </p:nvSpPr>
        <p:spPr>
          <a:xfrm>
            <a:off x="1061647" y="420452"/>
            <a:ext cx="8686801" cy="835496"/>
          </a:xfrm>
        </p:spPr>
        <p:txBody>
          <a:bodyPr/>
          <a:lstStyle/>
          <a:p>
            <a:pPr algn="ctr"/>
            <a:r>
              <a:rPr lang="it-IT" dirty="0">
                <a:effectLst>
                  <a:outerShdw blurRad="38100" dist="38100" dir="2700000" algn="tl">
                    <a:srgbClr val="000000">
                      <a:alpha val="43137"/>
                    </a:srgbClr>
                  </a:outerShdw>
                </a:effectLst>
              </a:rPr>
              <a:t>LO STATO LEGITTIMO DELL’IMMOBILE</a:t>
            </a:r>
          </a:p>
        </p:txBody>
      </p:sp>
    </p:spTree>
    <p:extLst>
      <p:ext uri="{BB962C8B-B14F-4D97-AF65-F5344CB8AC3E}">
        <p14:creationId xmlns:p14="http://schemas.microsoft.com/office/powerpoint/2010/main" val="3731588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6B79DA6-C072-4876-A8BB-5568399AF8E8}"/>
              </a:ext>
            </a:extLst>
          </p:cNvPr>
          <p:cNvSpPr>
            <a:spLocks noGrp="1"/>
          </p:cNvSpPr>
          <p:nvPr>
            <p:ph idx="1"/>
          </p:nvPr>
        </p:nvSpPr>
        <p:spPr/>
        <p:txBody>
          <a:bodyPr>
            <a:normAutofit lnSpcReduction="10000"/>
          </a:bodyPr>
          <a:lstStyle/>
          <a:p>
            <a:pPr algn="just"/>
            <a:r>
              <a:rPr lang="it-IT" dirty="0"/>
              <a:t>La </a:t>
            </a:r>
            <a:r>
              <a:rPr lang="it-IT" b="1" dirty="0">
                <a:solidFill>
                  <a:schemeClr val="tx1"/>
                </a:solidFill>
              </a:rPr>
              <a:t>conformità urbanistico-edilizia</a:t>
            </a:r>
            <a:r>
              <a:rPr lang="it-IT" dirty="0"/>
              <a:t> permette di verificare l’assenza di abusi edilizi, in quanto vi deve essere corrispondenza tra lo stato cd. di fatto e quello cd. autorizzato dell’immobile. In presenza di difformità, infatti, l’immobile è in tutto o in parte abusivo. La normativa di riferimento si rinviene, principalmente, nella l. n. 1150/1942, nella l. n. 765/1967, nella l. n. 10/1977 e nel d.P.R. n. 380/2001. L’immobile deve essere conforme all’autorizzazione/licenza/concessione/Permesso di Costruire che ha legittimato l’immobile in via ordinaria o tramite sanatoria edilizia/condono.</a:t>
            </a:r>
          </a:p>
          <a:p>
            <a:pPr algn="just"/>
            <a:r>
              <a:rPr lang="it-IT" dirty="0"/>
              <a:t>La </a:t>
            </a:r>
            <a:r>
              <a:rPr lang="it-IT" b="1" dirty="0">
                <a:solidFill>
                  <a:schemeClr val="tx1"/>
                </a:solidFill>
              </a:rPr>
              <a:t>dichiarazione</a:t>
            </a:r>
            <a:r>
              <a:rPr lang="it-IT" dirty="0"/>
              <a:t> di costruzione </a:t>
            </a:r>
            <a:r>
              <a:rPr lang="it-IT" b="1" i="1" dirty="0">
                <a:solidFill>
                  <a:schemeClr val="tx1"/>
                </a:solidFill>
              </a:rPr>
              <a:t>ante</a:t>
            </a:r>
            <a:r>
              <a:rPr lang="it-IT" b="1" dirty="0">
                <a:solidFill>
                  <a:schemeClr val="tx1"/>
                </a:solidFill>
              </a:rPr>
              <a:t> 1967 </a:t>
            </a:r>
            <a:r>
              <a:rPr lang="it-IT" dirty="0"/>
              <a:t>che spesso si rinviene negli atti di compravendita permette al Notaio di rogare l’atto a prescindere che l’edificio ricada all’interno o all’esterno del centro abitato. La compravendita è valida e produce effetti giuridici, ma ciò non assicura che vi sia anche la conformità urbanistico-edilizia. La normativa di riferimento si rinviene, principalmente, nella l. n. 10/1977, nella l. n. 47/1985 e nel d.P.R. n. 380/2001.</a:t>
            </a:r>
          </a:p>
        </p:txBody>
      </p:sp>
      <p:sp>
        <p:nvSpPr>
          <p:cNvPr id="6" name="Titolo 1">
            <a:extLst>
              <a:ext uri="{FF2B5EF4-FFF2-40B4-BE49-F238E27FC236}">
                <a16:creationId xmlns:a16="http://schemas.microsoft.com/office/drawing/2014/main" id="{3BBEA363-E176-431A-9E3C-BB0948707050}"/>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u="sng" dirty="0">
                <a:effectLst>
                  <a:outerShdw blurRad="38100" dist="38100" dir="2700000" algn="tl">
                    <a:srgbClr val="000000">
                      <a:alpha val="43137"/>
                    </a:srgbClr>
                  </a:outerShdw>
                </a:effectLst>
              </a:rPr>
              <a:t>RIASSUMENDO</a:t>
            </a:r>
          </a:p>
        </p:txBody>
      </p:sp>
    </p:spTree>
    <p:extLst>
      <p:ext uri="{BB962C8B-B14F-4D97-AF65-F5344CB8AC3E}">
        <p14:creationId xmlns:p14="http://schemas.microsoft.com/office/powerpoint/2010/main" val="2442028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A756138-3593-4DC2-BAD5-FFE154F66253}"/>
              </a:ext>
            </a:extLst>
          </p:cNvPr>
          <p:cNvSpPr>
            <a:spLocks noGrp="1"/>
          </p:cNvSpPr>
          <p:nvPr>
            <p:ph idx="1"/>
          </p:nvPr>
        </p:nvSpPr>
        <p:spPr/>
        <p:txBody>
          <a:bodyPr>
            <a:normAutofit/>
          </a:bodyPr>
          <a:lstStyle/>
          <a:p>
            <a:pPr algn="just"/>
            <a:r>
              <a:rPr lang="it-IT" b="1" dirty="0">
                <a:solidFill>
                  <a:schemeClr val="tx1"/>
                </a:solidFill>
              </a:rPr>
              <a:t>In passato</a:t>
            </a:r>
            <a:r>
              <a:rPr lang="it-IT" dirty="0"/>
              <a:t>, la giurisprudenza tendeva a non riconoscere valore giuridico ai regolamenti comunali </a:t>
            </a:r>
            <a:r>
              <a:rPr lang="it-IT" i="1" dirty="0"/>
              <a:t>ante </a:t>
            </a:r>
            <a:r>
              <a:rPr lang="it-IT" dirty="0"/>
              <a:t>1942 e/o </a:t>
            </a:r>
            <a:r>
              <a:rPr lang="it-IT" i="1" dirty="0"/>
              <a:t>ante </a:t>
            </a:r>
            <a:r>
              <a:rPr lang="it-IT" dirty="0"/>
              <a:t>1967 che imponevano di munirsi di idoneo titolo edilizio per edificare su parte e/o tutto il territorio comunale. Ciò che contava per verificare la conformità urbanistico-edilizia dell’immobile era esclusivamente la normativa statale (l. 1150/1942 e l. 765/1967) e non quella comunale.</a:t>
            </a:r>
          </a:p>
          <a:p>
            <a:pPr algn="just"/>
            <a:r>
              <a:rPr lang="it-IT" b="1" dirty="0">
                <a:solidFill>
                  <a:schemeClr val="tx1"/>
                </a:solidFill>
              </a:rPr>
              <a:t>Ora</a:t>
            </a:r>
            <a:r>
              <a:rPr lang="it-IT" dirty="0"/>
              <a:t> la giurisprudenza considera vincolanti anche i regolamenti edilizi comunali </a:t>
            </a:r>
            <a:r>
              <a:rPr lang="it-IT" i="1" dirty="0"/>
              <a:t>ante</a:t>
            </a:r>
            <a:r>
              <a:rPr lang="it-IT" dirty="0"/>
              <a:t> 1942 e/o </a:t>
            </a:r>
            <a:r>
              <a:rPr lang="it-IT" i="1" dirty="0"/>
              <a:t>ante</a:t>
            </a:r>
            <a:r>
              <a:rPr lang="it-IT" dirty="0"/>
              <a:t> 1967 che imponevano di munirsi di idoneo titolo edilizio per edificare su parte e/o tutto il territorio comunale.</a:t>
            </a:r>
          </a:p>
        </p:txBody>
      </p:sp>
      <p:sp>
        <p:nvSpPr>
          <p:cNvPr id="4" name="Titolo 1">
            <a:extLst>
              <a:ext uri="{FF2B5EF4-FFF2-40B4-BE49-F238E27FC236}">
                <a16:creationId xmlns:a16="http://schemas.microsoft.com/office/drawing/2014/main" id="{A7FF1CD7-FA6D-4FD6-B68E-CAF1DF0C9B2D}"/>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REGOLAMENTI EDILIZI</a:t>
            </a:r>
          </a:p>
        </p:txBody>
      </p:sp>
    </p:spTree>
    <p:extLst>
      <p:ext uri="{BB962C8B-B14F-4D97-AF65-F5344CB8AC3E}">
        <p14:creationId xmlns:p14="http://schemas.microsoft.com/office/powerpoint/2010/main" val="3003995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ECEE3BC-CBB3-4839-B4F9-F12CD565F521}"/>
              </a:ext>
            </a:extLst>
          </p:cNvPr>
          <p:cNvSpPr>
            <a:spLocks noGrp="1"/>
          </p:cNvSpPr>
          <p:nvPr>
            <p:ph idx="1"/>
          </p:nvPr>
        </p:nvSpPr>
        <p:spPr>
          <a:xfrm>
            <a:off x="1080389" y="1628800"/>
            <a:ext cx="8686801" cy="4191000"/>
          </a:xfrm>
        </p:spPr>
        <p:txBody>
          <a:bodyPr>
            <a:noAutofit/>
          </a:bodyPr>
          <a:lstStyle/>
          <a:p>
            <a:pPr marL="45720" indent="0" algn="just">
              <a:buNone/>
            </a:pPr>
            <a:r>
              <a:rPr lang="it-IT" dirty="0"/>
              <a:t>«</a:t>
            </a:r>
            <a:r>
              <a:rPr lang="it-IT" i="1" dirty="0"/>
              <a:t>questo Tribunale ha in altre occasioni affermato, ai fini dell'accertamento della regolarità edilizia di manufatti realizzati al di fuori dei centri abitati in epoca anteriore alla entrata in vigore della L. 765 del 1967, </a:t>
            </a:r>
            <a:r>
              <a:rPr lang="it-IT" b="1" i="1" dirty="0">
                <a:solidFill>
                  <a:schemeClr val="tx1"/>
                </a:solidFill>
              </a:rPr>
              <a:t>assume rilevanza esclusiva la norma primaria </a:t>
            </a:r>
            <a:r>
              <a:rPr lang="it-IT" i="1" dirty="0"/>
              <a:t>sopravvenuta di cui all'art. 31 della </a:t>
            </a:r>
            <a:r>
              <a:rPr lang="it-IT" b="1" i="1" dirty="0">
                <a:solidFill>
                  <a:schemeClr val="tx1"/>
                </a:solidFill>
              </a:rPr>
              <a:t>L. 1150 del 1942</a:t>
            </a:r>
            <a:r>
              <a:rPr lang="it-IT" i="1" dirty="0"/>
              <a:t> che ha disciplinato la materia con efficacia cogente su tutto il territorio nazionale introducendo l'obbligo di preventivo titolo abilitativo limitatamente agli immobili ricadenti nei centri abitati (Cons. Stato, V, 21/10/1998 n. 1514; TAR Toscana, III, 29/01/2009 n. 52, id. 4/02/2011 n. 197). Detta norma deve considerarsi prevalente rispetto alla disciplina regolamentare preesistente atteso che, come ha sancito la Corte Costituzionale nella sentenza 303 del 2003, la disciplina dei titoli abilitativi rientra nell’ambito dei principi fondamentali della materia edilizia che la Costituzione (anche prima della riforma del Titolo V) riservava e ancora oggi riserva allo Stato al fine di garantire uno standard uniforme di trattamento del diritto di proprietà su tutto il territorio nazionale anche in coerenza con la riserva di legge prevista dall’art. 42 Cost</a:t>
            </a:r>
            <a:r>
              <a:rPr lang="it-IT" dirty="0"/>
              <a:t>» (</a:t>
            </a:r>
            <a:r>
              <a:rPr lang="it-IT" b="1" dirty="0">
                <a:solidFill>
                  <a:schemeClr val="tx1"/>
                </a:solidFill>
              </a:rPr>
              <a:t>T.A.R. Toscana, Firenze, sez. III, 29.05.2014, n. 899</a:t>
            </a:r>
            <a:r>
              <a:rPr lang="it-IT" dirty="0"/>
              <a:t>)</a:t>
            </a:r>
          </a:p>
        </p:txBody>
      </p:sp>
      <p:sp>
        <p:nvSpPr>
          <p:cNvPr id="6" name="Titolo 1">
            <a:extLst>
              <a:ext uri="{FF2B5EF4-FFF2-40B4-BE49-F238E27FC236}">
                <a16:creationId xmlns:a16="http://schemas.microsoft.com/office/drawing/2014/main" id="{E725EEAA-8D7E-4E40-AD86-54EC5D82D4D8}"/>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REGOLAMENTI EDILIZI</a:t>
            </a:r>
          </a:p>
        </p:txBody>
      </p:sp>
    </p:spTree>
    <p:extLst>
      <p:ext uri="{BB962C8B-B14F-4D97-AF65-F5344CB8AC3E}">
        <p14:creationId xmlns:p14="http://schemas.microsoft.com/office/powerpoint/2010/main" val="2542911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222DEB2-BC88-4AE4-992F-21F45253A6D8}"/>
              </a:ext>
            </a:extLst>
          </p:cNvPr>
          <p:cNvSpPr>
            <a:spLocks noGrp="1"/>
          </p:cNvSpPr>
          <p:nvPr>
            <p:ph idx="1"/>
          </p:nvPr>
        </p:nvSpPr>
        <p:spPr>
          <a:xfrm>
            <a:off x="1065212" y="1484784"/>
            <a:ext cx="8686801" cy="4191000"/>
          </a:xfrm>
        </p:spPr>
        <p:txBody>
          <a:bodyPr>
            <a:noAutofit/>
          </a:bodyPr>
          <a:lstStyle/>
          <a:p>
            <a:pPr marL="45720" indent="0" algn="just">
              <a:buNone/>
            </a:pPr>
            <a:r>
              <a:rPr lang="it-IT" i="1" dirty="0"/>
              <a:t>«non potrebbe certo concordarsi con l’opinione secondo la quale la libertà di costruire, in epoca antecedente la normazione urbanistica, poteva essere dilatata al punto di conferire al diritto soggettivo di proprietà valenze e prerogative che probabilmente non ha mai avuto, quanto meno in termini assoluti, fin dagli albori della costituzione dello Stato Nazionale (cioè dalla legislazione unitaria fondamentale del 1865) … E’ sufficiente, in proposito, ricordare come una norma quale l’ultimo comma dell’articolo 4 della legge 28 gennaio 1978, n. 10 (vedi ora l’articolo 9 d.P.R. 6 giugno 2001, n. 380 recante il testo unico in materia edilizia), nel dettare norme sull’edificabilità dei suoli nei comuni privi di strumenti urbanistici, stabilisse il primato del momento </a:t>
            </a:r>
            <a:r>
              <a:rPr lang="it-IT" i="1" dirty="0" err="1"/>
              <a:t>pianificatorio</a:t>
            </a:r>
            <a:r>
              <a:rPr lang="it-IT" i="1" dirty="0"/>
              <a:t>, riducendo e quanto meno depotenziando in modo significativo il diritto di edificare del privato, sulla base del principio che, relativamente ai suoli privi di qualsivoglia regolamentazione, opera pur sempre una </a:t>
            </a:r>
            <a:r>
              <a:rPr lang="it-IT" b="1" i="1" dirty="0">
                <a:solidFill>
                  <a:schemeClr val="tx1"/>
                </a:solidFill>
              </a:rPr>
              <a:t>disciplina suppletiva di salvaguardia dagli eccessi di intensificazione</a:t>
            </a:r>
            <a:r>
              <a:rPr lang="it-IT" i="1" dirty="0"/>
              <a:t> (C.d.S., IV, 10 dicembre 2007, n. 6339, C.d.S., V, 14 ottobre 2005, n. 5801; </a:t>
            </a:r>
            <a:r>
              <a:rPr lang="it-IT" i="1" dirty="0" err="1"/>
              <a:t>Cd.S</a:t>
            </a:r>
            <a:r>
              <a:rPr lang="it-IT" i="1" dirty="0"/>
              <a:t>., IV, 9 agosto 2005, n. 4232)» (</a:t>
            </a:r>
            <a:r>
              <a:rPr lang="it-IT" b="1" i="1" dirty="0">
                <a:solidFill>
                  <a:schemeClr val="tx1"/>
                </a:solidFill>
              </a:rPr>
              <a:t>Ad. </a:t>
            </a:r>
            <a:r>
              <a:rPr lang="it-IT" b="1" i="1" dirty="0" err="1">
                <a:solidFill>
                  <a:schemeClr val="tx1"/>
                </a:solidFill>
              </a:rPr>
              <a:t>Pl</a:t>
            </a:r>
            <a:r>
              <a:rPr lang="it-IT" b="1" i="1" dirty="0">
                <a:solidFill>
                  <a:schemeClr val="tx1"/>
                </a:solidFill>
              </a:rPr>
              <a:t>. Consiglio di Stato, 23.04.2009, n. 3</a:t>
            </a:r>
            <a:r>
              <a:rPr lang="it-IT" i="1" dirty="0"/>
              <a:t>).</a:t>
            </a:r>
          </a:p>
        </p:txBody>
      </p:sp>
      <p:sp>
        <p:nvSpPr>
          <p:cNvPr id="6" name="Titolo 1">
            <a:extLst>
              <a:ext uri="{FF2B5EF4-FFF2-40B4-BE49-F238E27FC236}">
                <a16:creationId xmlns:a16="http://schemas.microsoft.com/office/drawing/2014/main" id="{C68E78F9-04C0-426B-816A-9FCF61092BDC}"/>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REGOLAMENTI EDILIZI</a:t>
            </a:r>
          </a:p>
        </p:txBody>
      </p:sp>
    </p:spTree>
    <p:extLst>
      <p:ext uri="{BB962C8B-B14F-4D97-AF65-F5344CB8AC3E}">
        <p14:creationId xmlns:p14="http://schemas.microsoft.com/office/powerpoint/2010/main" val="1108495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9D96F94-4AAA-45B1-AA1A-1FB530C68547}"/>
              </a:ext>
            </a:extLst>
          </p:cNvPr>
          <p:cNvSpPr>
            <a:spLocks noGrp="1"/>
          </p:cNvSpPr>
          <p:nvPr>
            <p:ph idx="1"/>
          </p:nvPr>
        </p:nvSpPr>
        <p:spPr>
          <a:xfrm>
            <a:off x="1197868" y="1628800"/>
            <a:ext cx="8686801" cy="4191000"/>
          </a:xfrm>
        </p:spPr>
        <p:txBody>
          <a:bodyPr>
            <a:normAutofit/>
          </a:bodyPr>
          <a:lstStyle/>
          <a:p>
            <a:pPr marL="45720" indent="0" algn="just">
              <a:buNone/>
            </a:pPr>
            <a:r>
              <a:rPr lang="it-IT" dirty="0"/>
              <a:t>«</a:t>
            </a:r>
            <a:r>
              <a:rPr lang="it-IT" i="1" dirty="0"/>
              <a:t>questo Consiglio di Stato con un proprio precedente specifico (Sezione IV, sentenza 21 ottobre 2008, n. 5141; ma vedi anche Sezione V, sentenza 14 marzo 1980, n. 287) si è già chiaramente espresso nel senso che </a:t>
            </a:r>
            <a:r>
              <a:rPr lang="it-IT" b="1" i="1" dirty="0">
                <a:solidFill>
                  <a:schemeClr val="tx1"/>
                </a:solidFill>
              </a:rPr>
              <a:t>non può riconoscersi “ex sé portata abrogante o </a:t>
            </a:r>
            <a:r>
              <a:rPr lang="it-IT" b="1" i="1" dirty="0" err="1">
                <a:solidFill>
                  <a:schemeClr val="tx1"/>
                </a:solidFill>
              </a:rPr>
              <a:t>disapplicativa</a:t>
            </a:r>
            <a:r>
              <a:rPr lang="it-IT" b="1" i="1" dirty="0">
                <a:solidFill>
                  <a:schemeClr val="tx1"/>
                </a:solidFill>
              </a:rPr>
              <a:t> della norma secondaria </a:t>
            </a:r>
            <a:r>
              <a:rPr lang="it-IT" i="1" dirty="0"/>
              <a:t>(introdotta dall'art. 1 del regolamento edilizio) all'art. 31 della legge urbanistica del 1942, laddove reca la disciplina costruttiva nei centri abitati sancendo l'obbligo dell'apposita licenza del Sindaco. Il precitato articolo 31 ha disciplinato in via generale l'obbligo di cui trattasi; ciò non comporta peraltro, ex se, l'abrogazione tacita di una disposizione speciale più rigorosa per le costruzioni al di fuori dei centri abitati esistente nel regolamento edilizio vigente in ragione della particolare disciplina che l'ente locale ha inteso introdurre ai fini della regolamentazione dell'attività costruttiva sul proprio territorio”</a:t>
            </a:r>
            <a:r>
              <a:rPr lang="it-IT" dirty="0"/>
              <a:t>» (</a:t>
            </a:r>
            <a:r>
              <a:rPr lang="it-IT" b="1" dirty="0">
                <a:solidFill>
                  <a:schemeClr val="tx1"/>
                </a:solidFill>
              </a:rPr>
              <a:t>Consiglio di Stato, sez. IV, 02.05.2017, n. 1996; Id., 28.01.2014, n. 427</a:t>
            </a:r>
            <a:r>
              <a:rPr lang="it-IT" dirty="0"/>
              <a:t>).</a:t>
            </a:r>
          </a:p>
        </p:txBody>
      </p:sp>
      <p:sp>
        <p:nvSpPr>
          <p:cNvPr id="6" name="Titolo 1">
            <a:extLst>
              <a:ext uri="{FF2B5EF4-FFF2-40B4-BE49-F238E27FC236}">
                <a16:creationId xmlns:a16="http://schemas.microsoft.com/office/drawing/2014/main" id="{B27F5266-D27E-4709-B850-5B30BEF1EBAB}"/>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REGOLAMENTI EDILIZI</a:t>
            </a:r>
          </a:p>
        </p:txBody>
      </p:sp>
    </p:spTree>
    <p:extLst>
      <p:ext uri="{BB962C8B-B14F-4D97-AF65-F5344CB8AC3E}">
        <p14:creationId xmlns:p14="http://schemas.microsoft.com/office/powerpoint/2010/main" val="2563190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6B60B25-BC50-4B30-BABB-3879E1061257}"/>
              </a:ext>
            </a:extLst>
          </p:cNvPr>
          <p:cNvSpPr>
            <a:spLocks noGrp="1"/>
          </p:cNvSpPr>
          <p:nvPr>
            <p:ph idx="1"/>
          </p:nvPr>
        </p:nvSpPr>
        <p:spPr>
          <a:xfrm>
            <a:off x="1065212" y="1628800"/>
            <a:ext cx="8686801" cy="4391000"/>
          </a:xfrm>
        </p:spPr>
        <p:txBody>
          <a:bodyPr>
            <a:normAutofit lnSpcReduction="10000"/>
          </a:bodyPr>
          <a:lstStyle/>
          <a:p>
            <a:pPr marL="45720" indent="0" algn="just">
              <a:buNone/>
            </a:pPr>
            <a:endParaRPr lang="it-IT" sz="800" dirty="0"/>
          </a:p>
          <a:p>
            <a:pPr algn="just"/>
            <a:r>
              <a:rPr lang="it-IT" sz="2400" dirty="0"/>
              <a:t>Per verificare la conformità urbanistico-edilizia di un immobile, occorre verificare se il Comune fosse dotato di un regolamento edilizio </a:t>
            </a:r>
            <a:r>
              <a:rPr lang="it-IT" sz="2400" i="1" dirty="0"/>
              <a:t>ante</a:t>
            </a:r>
            <a:r>
              <a:rPr lang="it-IT" sz="2400" dirty="0"/>
              <a:t> 1942 e/o </a:t>
            </a:r>
            <a:r>
              <a:rPr lang="it-IT" sz="2400" i="1" dirty="0"/>
              <a:t>ante</a:t>
            </a:r>
            <a:r>
              <a:rPr lang="it-IT" sz="2400" dirty="0"/>
              <a:t> 1967 che imponesse il rispetto di determinate prescrizioni urbanistico-edilizie per edificare su parte o su tutto il territorio comunale.</a:t>
            </a:r>
          </a:p>
          <a:p>
            <a:pPr algn="just"/>
            <a:r>
              <a:rPr lang="it-IT" sz="2400" dirty="0"/>
              <a:t>La </a:t>
            </a:r>
            <a:r>
              <a:rPr lang="it-IT" sz="2400" b="1" dirty="0">
                <a:solidFill>
                  <a:schemeClr val="tx1"/>
                </a:solidFill>
              </a:rPr>
              <a:t>normativa statale </a:t>
            </a:r>
            <a:r>
              <a:rPr lang="it-IT" sz="2400" dirty="0"/>
              <a:t>contenuta principalmente nella l. n. 1150/1942 e nella l. n. 765/1967, infatti, deve essere coordinata con quella </a:t>
            </a:r>
            <a:r>
              <a:rPr lang="it-IT" sz="2400" b="1" dirty="0">
                <a:solidFill>
                  <a:schemeClr val="tx1"/>
                </a:solidFill>
              </a:rPr>
              <a:t>comunale.</a:t>
            </a:r>
          </a:p>
          <a:p>
            <a:pPr marL="45720" indent="0" algn="just">
              <a:buNone/>
            </a:pPr>
            <a:r>
              <a:rPr lang="it-IT" sz="2400" b="1" dirty="0">
                <a:solidFill>
                  <a:schemeClr val="tx1"/>
                </a:solidFill>
              </a:rPr>
              <a:t>N.B. </a:t>
            </a:r>
            <a:r>
              <a:rPr lang="it-IT" sz="2400" dirty="0"/>
              <a:t>Bisogna leggere con attenzione il contenuto dei R.E. perché non sempre richiedevano un titolo edilizio, ma solo il rispetto di determinati parametri edificatori</a:t>
            </a:r>
            <a:r>
              <a:rPr lang="it-IT" sz="2400"/>
              <a:t>. </a:t>
            </a:r>
            <a:endParaRPr lang="it-IT" sz="2400" dirty="0"/>
          </a:p>
        </p:txBody>
      </p:sp>
      <p:sp>
        <p:nvSpPr>
          <p:cNvPr id="6" name="Titolo 1">
            <a:extLst>
              <a:ext uri="{FF2B5EF4-FFF2-40B4-BE49-F238E27FC236}">
                <a16:creationId xmlns:a16="http://schemas.microsoft.com/office/drawing/2014/main" id="{66071CD8-07A2-4BF5-8507-01D67ACDDE65}"/>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u="sng" dirty="0">
                <a:effectLst>
                  <a:outerShdw blurRad="38100" dist="38100" dir="2700000" algn="tl">
                    <a:srgbClr val="000000">
                      <a:alpha val="43137"/>
                    </a:srgbClr>
                  </a:outerShdw>
                </a:effectLst>
              </a:rPr>
              <a:t>RIASSUMENDO</a:t>
            </a:r>
          </a:p>
        </p:txBody>
      </p:sp>
    </p:spTree>
    <p:extLst>
      <p:ext uri="{BB962C8B-B14F-4D97-AF65-F5344CB8AC3E}">
        <p14:creationId xmlns:p14="http://schemas.microsoft.com/office/powerpoint/2010/main" val="1438945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4DC9D9F-3890-456C-BEC6-42DE36440908}"/>
              </a:ext>
            </a:extLst>
          </p:cNvPr>
          <p:cNvSpPr>
            <a:spLocks noGrp="1"/>
          </p:cNvSpPr>
          <p:nvPr>
            <p:ph idx="1"/>
          </p:nvPr>
        </p:nvSpPr>
        <p:spPr/>
        <p:txBody>
          <a:bodyPr>
            <a:normAutofit/>
          </a:bodyPr>
          <a:lstStyle/>
          <a:p>
            <a:pPr marL="45720" indent="0" algn="just">
              <a:buNone/>
            </a:pPr>
            <a:r>
              <a:rPr lang="it-IT" dirty="0"/>
              <a:t>« </a:t>
            </a:r>
            <a:r>
              <a:rPr lang="it-IT" i="1" dirty="0"/>
              <a:t>Ai fini della presentazione, del rilascio o della formazione dei titoli abilitativi previsti dal presente testo unico, le </a:t>
            </a:r>
            <a:r>
              <a:rPr lang="it-IT" b="1" i="1" dirty="0">
                <a:solidFill>
                  <a:schemeClr val="tx1"/>
                </a:solidFill>
              </a:rPr>
              <a:t>amministrazioni</a:t>
            </a:r>
            <a:r>
              <a:rPr lang="it-IT" i="1" dirty="0"/>
              <a:t> sono tenute ad </a:t>
            </a:r>
            <a:r>
              <a:rPr lang="it-IT" b="1" i="1" dirty="0">
                <a:solidFill>
                  <a:schemeClr val="tx1"/>
                </a:solidFill>
              </a:rPr>
              <a:t>acquisire d'ufficio</a:t>
            </a:r>
            <a:r>
              <a:rPr lang="it-IT" i="1" dirty="0"/>
              <a:t> i documenti, le informazioni e i dati, compresi quelli catastali, che siano in possesso delle pubbliche amministrazioni e non possono richiedere attestazioni, comunque denominate, o perizie sulla veridicità e sull'autenticità di tali documenti, informazioni e dati».</a:t>
            </a:r>
          </a:p>
        </p:txBody>
      </p:sp>
      <p:sp>
        <p:nvSpPr>
          <p:cNvPr id="6" name="Titolo 1">
            <a:extLst>
              <a:ext uri="{FF2B5EF4-FFF2-40B4-BE49-F238E27FC236}">
                <a16:creationId xmlns:a16="http://schemas.microsoft.com/office/drawing/2014/main" id="{BC54D2FC-8577-4284-ACC3-EC4F4BC824A6}"/>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ART. 9 BIS, C. 1 DEL D.P.R. N. 380/2001</a:t>
            </a:r>
          </a:p>
        </p:txBody>
      </p:sp>
    </p:spTree>
    <p:extLst>
      <p:ext uri="{BB962C8B-B14F-4D97-AF65-F5344CB8AC3E}">
        <p14:creationId xmlns:p14="http://schemas.microsoft.com/office/powerpoint/2010/main" val="2061960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68AE624-3E99-414D-8B32-BC1E588F5DC9}"/>
              </a:ext>
            </a:extLst>
          </p:cNvPr>
          <p:cNvSpPr>
            <a:spLocks noGrp="1"/>
          </p:cNvSpPr>
          <p:nvPr>
            <p:ph idx="1"/>
          </p:nvPr>
        </p:nvSpPr>
        <p:spPr>
          <a:xfrm>
            <a:off x="909836" y="1484784"/>
            <a:ext cx="10009112" cy="4752528"/>
          </a:xfrm>
        </p:spPr>
        <p:txBody>
          <a:bodyPr>
            <a:normAutofit/>
          </a:bodyPr>
          <a:lstStyle/>
          <a:p>
            <a:pPr marL="45720" indent="0" algn="just">
              <a:buNone/>
            </a:pPr>
            <a:r>
              <a:rPr lang="it-IT" i="1" dirty="0"/>
              <a:t>«Lo </a:t>
            </a:r>
            <a:r>
              <a:rPr lang="it-IT" b="1" i="1" u="sng" dirty="0">
                <a:solidFill>
                  <a:srgbClr val="FF0000"/>
                </a:solidFill>
              </a:rPr>
              <a:t>stato legittim</a:t>
            </a:r>
            <a:r>
              <a:rPr lang="it-IT" i="1" u="sng" dirty="0">
                <a:solidFill>
                  <a:srgbClr val="FF0000"/>
                </a:solidFill>
              </a:rPr>
              <a:t>o</a:t>
            </a:r>
            <a:r>
              <a:rPr lang="it-IT" i="1" dirty="0">
                <a:solidFill>
                  <a:srgbClr val="FF0000"/>
                </a:solidFill>
              </a:rPr>
              <a:t> </a:t>
            </a:r>
            <a:r>
              <a:rPr lang="it-IT" i="1" dirty="0"/>
              <a:t>dell'immobile o dell'unità immobiliare è quello stabilito dal </a:t>
            </a:r>
            <a:r>
              <a:rPr lang="it-IT" b="1" i="1" dirty="0">
                <a:solidFill>
                  <a:schemeClr val="tx1"/>
                </a:solidFill>
              </a:rPr>
              <a:t>titolo abilitativo </a:t>
            </a:r>
            <a:r>
              <a:rPr lang="it-IT" i="1" dirty="0"/>
              <a:t>che ne ha previsto la costruzione o che ne ha legittimato la stessa </a:t>
            </a:r>
            <a:r>
              <a:rPr lang="it-IT" b="1" i="1" u="sng" dirty="0">
                <a:solidFill>
                  <a:schemeClr val="tx1"/>
                </a:solidFill>
              </a:rPr>
              <a:t>e</a:t>
            </a:r>
            <a:r>
              <a:rPr lang="it-IT" b="1" i="1" dirty="0">
                <a:solidFill>
                  <a:schemeClr val="tx1"/>
                </a:solidFill>
              </a:rPr>
              <a:t> </a:t>
            </a:r>
            <a:r>
              <a:rPr lang="it-IT" i="1" dirty="0"/>
              <a:t>da quello che ha disciplinato l'ultimo intervento edilizio che ha </a:t>
            </a:r>
            <a:r>
              <a:rPr lang="it-IT" b="1" i="1" dirty="0">
                <a:solidFill>
                  <a:schemeClr val="tx1"/>
                </a:solidFill>
              </a:rPr>
              <a:t>interessato</a:t>
            </a:r>
            <a:r>
              <a:rPr lang="it-IT" i="1" dirty="0"/>
              <a:t> l'intero immobile o unità immobiliare, integrati con gli eventuali titoli successivi che hanno </a:t>
            </a:r>
            <a:r>
              <a:rPr lang="it-IT" b="1" i="1" dirty="0">
                <a:solidFill>
                  <a:schemeClr val="tx1"/>
                </a:solidFill>
              </a:rPr>
              <a:t>abilitato</a:t>
            </a:r>
            <a:r>
              <a:rPr lang="it-IT" i="1" dirty="0"/>
              <a:t> interventi parziali. </a:t>
            </a:r>
          </a:p>
          <a:p>
            <a:pPr marL="45720" indent="0" algn="just">
              <a:buNone/>
            </a:pPr>
            <a:r>
              <a:rPr lang="it-IT" i="1" dirty="0"/>
              <a:t>Per gli </a:t>
            </a:r>
            <a:r>
              <a:rPr lang="it-IT" b="1" i="1" dirty="0">
                <a:solidFill>
                  <a:schemeClr val="tx1"/>
                </a:solidFill>
              </a:rPr>
              <a:t>immobili realizzati in un'epoca nella quale </a:t>
            </a:r>
            <a:r>
              <a:rPr lang="it-IT" b="1" i="1" u="sng" dirty="0">
                <a:solidFill>
                  <a:schemeClr val="tx1"/>
                </a:solidFill>
              </a:rPr>
              <a:t>non</a:t>
            </a:r>
            <a:r>
              <a:rPr lang="it-IT" b="1" i="1" dirty="0">
                <a:solidFill>
                  <a:schemeClr val="tx1"/>
                </a:solidFill>
              </a:rPr>
              <a:t> era obbligatorio acquisire il titolo abilitativo edilizio</a:t>
            </a:r>
            <a:r>
              <a:rPr lang="it-IT" i="1" dirty="0"/>
              <a:t>, lo </a:t>
            </a:r>
            <a:r>
              <a:rPr lang="it-IT" b="1" i="1" u="sng" dirty="0">
                <a:solidFill>
                  <a:srgbClr val="FF0000"/>
                </a:solidFill>
              </a:rPr>
              <a:t>stato legittimo</a:t>
            </a:r>
            <a:r>
              <a:rPr lang="it-IT" i="1" dirty="0"/>
              <a:t> è quello desumibile dalle informazioni catastali di primo impianto, o da altri documenti probanti, quali le riprese fotografiche, gli estratti cartografici, i documenti d'archivio, o altro atto, pubblico o privato, di cui sia dimostrata la provenienza, </a:t>
            </a:r>
            <a:r>
              <a:rPr lang="it-IT" i="1" u="sng" dirty="0">
                <a:solidFill>
                  <a:schemeClr val="tx1"/>
                </a:solidFill>
              </a:rPr>
              <a:t>e</a:t>
            </a:r>
            <a:r>
              <a:rPr lang="it-IT" i="1" dirty="0"/>
              <a:t> dal titolo abilitativo che ha disciplinato l'ultimo intervento edilizio che ha interessato l'intero immobile o unità immobiliare, integrati con gli eventuali titoli successivi che hanno abilitato interventi parziali. </a:t>
            </a:r>
          </a:p>
          <a:p>
            <a:pPr marL="45720" indent="0" algn="just">
              <a:buNone/>
            </a:pPr>
            <a:r>
              <a:rPr lang="it-IT" i="1" dirty="0"/>
              <a:t>Le disposizioni di cui al secondo periodo si applicano altresì nei casi in cui sussista un </a:t>
            </a:r>
            <a:r>
              <a:rPr lang="it-IT" b="1" i="1" dirty="0">
                <a:solidFill>
                  <a:schemeClr val="tx1"/>
                </a:solidFill>
              </a:rPr>
              <a:t>principio di prova del titolo abilitativo </a:t>
            </a:r>
            <a:r>
              <a:rPr lang="it-IT" i="1" dirty="0"/>
              <a:t>del quale, tuttavia, </a:t>
            </a:r>
            <a:r>
              <a:rPr lang="it-IT" b="1" i="1" u="sng" dirty="0">
                <a:solidFill>
                  <a:schemeClr val="tx1"/>
                </a:solidFill>
              </a:rPr>
              <a:t>non</a:t>
            </a:r>
            <a:r>
              <a:rPr lang="it-IT" b="1" i="1" dirty="0">
                <a:solidFill>
                  <a:schemeClr val="tx1"/>
                </a:solidFill>
              </a:rPr>
              <a:t> sia disponibile copia</a:t>
            </a:r>
            <a:r>
              <a:rPr lang="it-IT" sz="1800" i="1" dirty="0"/>
              <a:t>»</a:t>
            </a:r>
          </a:p>
        </p:txBody>
      </p:sp>
      <p:sp>
        <p:nvSpPr>
          <p:cNvPr id="8" name="Titolo 1">
            <a:extLst>
              <a:ext uri="{FF2B5EF4-FFF2-40B4-BE49-F238E27FC236}">
                <a16:creationId xmlns:a16="http://schemas.microsoft.com/office/drawing/2014/main" id="{E2C38A49-5E5F-44E3-9365-B01F29B2AE95}"/>
              </a:ext>
            </a:extLst>
          </p:cNvPr>
          <p:cNvSpPr txBox="1">
            <a:spLocks/>
          </p:cNvSpPr>
          <p:nvPr/>
        </p:nvSpPr>
        <p:spPr>
          <a:xfrm>
            <a:off x="1377888" y="404664"/>
            <a:ext cx="9073008"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ART. 9 BIS, C. 1 BIS DEL D.P.R. N. 380/2001</a:t>
            </a:r>
          </a:p>
        </p:txBody>
      </p:sp>
    </p:spTree>
    <p:extLst>
      <p:ext uri="{BB962C8B-B14F-4D97-AF65-F5344CB8AC3E}">
        <p14:creationId xmlns:p14="http://schemas.microsoft.com/office/powerpoint/2010/main" val="816565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6355884-3A4F-4E25-8739-4588321A364E}"/>
              </a:ext>
            </a:extLst>
          </p:cNvPr>
          <p:cNvSpPr>
            <a:spLocks noGrp="1"/>
          </p:cNvSpPr>
          <p:nvPr>
            <p:ph idx="1"/>
          </p:nvPr>
        </p:nvSpPr>
        <p:spPr/>
        <p:txBody>
          <a:bodyPr>
            <a:normAutofit/>
          </a:bodyPr>
          <a:lstStyle/>
          <a:p>
            <a:pPr algn="just"/>
            <a:r>
              <a:rPr lang="it-IT" sz="2400" dirty="0"/>
              <a:t>Per gli immobili realizzati in un’area in cui vi era l’</a:t>
            </a:r>
            <a:r>
              <a:rPr lang="it-IT" sz="2400" b="1" dirty="0">
                <a:solidFill>
                  <a:schemeClr val="tx1"/>
                </a:solidFill>
              </a:rPr>
              <a:t>obbligo</a:t>
            </a:r>
            <a:r>
              <a:rPr lang="it-IT" sz="2400" dirty="0"/>
              <a:t> di munirsi di idoneo titolo edilizio ai sensi della normativa statale e/o della normativa comunale </a:t>
            </a:r>
            <a:r>
              <a:rPr lang="it-IT" sz="2400" i="1" dirty="0" err="1"/>
              <a:t>illo</a:t>
            </a:r>
            <a:r>
              <a:rPr lang="it-IT" sz="2400" i="1" dirty="0"/>
              <a:t> tempore </a:t>
            </a:r>
            <a:r>
              <a:rPr lang="it-IT" sz="2400" dirty="0"/>
              <a:t>vigente, lo stato legittimo dell’immobile si desume dalle pratiche edilizie.</a:t>
            </a:r>
          </a:p>
          <a:p>
            <a:pPr algn="just"/>
            <a:r>
              <a:rPr lang="it-IT" sz="2400" dirty="0"/>
              <a:t>Se tali pratiche edilizie </a:t>
            </a:r>
            <a:r>
              <a:rPr lang="it-IT" sz="2400" b="1" dirty="0">
                <a:solidFill>
                  <a:schemeClr val="tx1"/>
                </a:solidFill>
              </a:rPr>
              <a:t>non si trovano</a:t>
            </a:r>
            <a:r>
              <a:rPr lang="it-IT" sz="2400" dirty="0"/>
              <a:t>, lo stato legittimo dell’immobile è desunto dagli elementi probatori indicati in via meramente esemplificativa dalla norma.</a:t>
            </a:r>
          </a:p>
          <a:p>
            <a:pPr algn="just"/>
            <a:r>
              <a:rPr lang="it-IT" sz="2400" dirty="0"/>
              <a:t>Lo stesso dicasi per gli immobili costruiti in un’area che </a:t>
            </a:r>
            <a:r>
              <a:rPr lang="it-IT" sz="2400" b="1" dirty="0">
                <a:solidFill>
                  <a:schemeClr val="tx1"/>
                </a:solidFill>
              </a:rPr>
              <a:t>non aveva l’obbligo </a:t>
            </a:r>
            <a:r>
              <a:rPr lang="it-IT" sz="2400" dirty="0"/>
              <a:t>di procurarsi un idoneo titolo edilizio ai sensi della normativa statale e/o della normativa comunale </a:t>
            </a:r>
            <a:r>
              <a:rPr lang="it-IT" sz="2400" i="1" dirty="0" err="1"/>
              <a:t>illo</a:t>
            </a:r>
            <a:r>
              <a:rPr lang="it-IT" sz="2400" i="1" dirty="0"/>
              <a:t> tempore </a:t>
            </a:r>
            <a:r>
              <a:rPr lang="it-IT" sz="2400" dirty="0"/>
              <a:t>vigente.</a:t>
            </a:r>
          </a:p>
          <a:p>
            <a:endParaRPr lang="it-IT" dirty="0"/>
          </a:p>
        </p:txBody>
      </p:sp>
      <p:sp>
        <p:nvSpPr>
          <p:cNvPr id="8" name="Titolo 1">
            <a:extLst>
              <a:ext uri="{FF2B5EF4-FFF2-40B4-BE49-F238E27FC236}">
                <a16:creationId xmlns:a16="http://schemas.microsoft.com/office/drawing/2014/main" id="{88528565-CC8C-4144-A2BF-11CF9D97B42B}"/>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u="sng" dirty="0">
                <a:effectLst>
                  <a:outerShdw blurRad="38100" dist="38100" dir="2700000" algn="tl">
                    <a:srgbClr val="000000">
                      <a:alpha val="43137"/>
                    </a:srgbClr>
                  </a:outerShdw>
                </a:effectLst>
              </a:rPr>
              <a:t>RIASSUMENDO</a:t>
            </a:r>
          </a:p>
        </p:txBody>
      </p:sp>
    </p:spTree>
    <p:extLst>
      <p:ext uri="{BB962C8B-B14F-4D97-AF65-F5344CB8AC3E}">
        <p14:creationId xmlns:p14="http://schemas.microsoft.com/office/powerpoint/2010/main" val="4091619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0AF98AE-816C-4DC4-9603-E6B2FDECF1CA}"/>
              </a:ext>
            </a:extLst>
          </p:cNvPr>
          <p:cNvSpPr>
            <a:spLocks noGrp="1"/>
          </p:cNvSpPr>
          <p:nvPr>
            <p:ph idx="1"/>
          </p:nvPr>
        </p:nvSpPr>
        <p:spPr/>
        <p:txBody>
          <a:bodyPr>
            <a:normAutofit fontScale="92500"/>
          </a:bodyPr>
          <a:lstStyle/>
          <a:p>
            <a:pPr algn="just"/>
            <a:r>
              <a:rPr lang="it-IT" sz="2400" dirty="0"/>
              <a:t>Quindi, non sembra corretto affermare che la nuova formulazione dell’art. 9 </a:t>
            </a:r>
            <a:r>
              <a:rPr lang="it-IT" sz="2400" i="1" dirty="0"/>
              <a:t>bis, c. 1 bis</a:t>
            </a:r>
            <a:r>
              <a:rPr lang="it-IT" sz="2400" dirty="0"/>
              <a:t> del d.P.R. n. 380/2001 legittimi </a:t>
            </a:r>
            <a:r>
              <a:rPr lang="it-IT" sz="2400" i="1" dirty="0"/>
              <a:t>ex se </a:t>
            </a:r>
            <a:r>
              <a:rPr lang="it-IT" sz="2400" dirty="0"/>
              <a:t>gli interventi realizzati </a:t>
            </a:r>
            <a:r>
              <a:rPr lang="it-IT" sz="2400" i="1" dirty="0"/>
              <a:t>ante</a:t>
            </a:r>
            <a:r>
              <a:rPr lang="it-IT" sz="2400" dirty="0"/>
              <a:t> 1942 e/o quelli realizzati </a:t>
            </a:r>
            <a:r>
              <a:rPr lang="it-IT" sz="2400" i="1" dirty="0"/>
              <a:t>ante</a:t>
            </a:r>
            <a:r>
              <a:rPr lang="it-IT" sz="2400" dirty="0"/>
              <a:t> 1967.</a:t>
            </a:r>
          </a:p>
          <a:p>
            <a:pPr algn="just"/>
            <a:r>
              <a:rPr lang="it-IT" sz="2400" dirty="0"/>
              <a:t>In tutti i casi in cui la normativa statale e/o comunale richiedeva un titolo edilizio per edificare, è </a:t>
            </a:r>
            <a:r>
              <a:rPr lang="it-IT" sz="2400" b="1" dirty="0">
                <a:solidFill>
                  <a:schemeClr val="tx1"/>
                </a:solidFill>
              </a:rPr>
              <a:t>onere</a:t>
            </a:r>
            <a:r>
              <a:rPr lang="it-IT" sz="2400" dirty="0"/>
              <a:t> del privato verificare se sussiste la corrispondenza tra lo stato cd. di fatto e quello cd. autorizzato. In caso negativo, occorre sanare gli abusi, se possibile, o demolirli.</a:t>
            </a:r>
          </a:p>
          <a:p>
            <a:pPr algn="just"/>
            <a:r>
              <a:rPr lang="it-IT" sz="2400" dirty="0"/>
              <a:t>Per gli immobili realizzati in un’area in cui </a:t>
            </a:r>
            <a:r>
              <a:rPr lang="it-IT" sz="2400" b="1" dirty="0">
                <a:solidFill>
                  <a:schemeClr val="tx1"/>
                </a:solidFill>
              </a:rPr>
              <a:t>non </a:t>
            </a:r>
            <a:r>
              <a:rPr lang="it-IT" sz="2400" dirty="0"/>
              <a:t>vi era l’</a:t>
            </a:r>
            <a:r>
              <a:rPr lang="it-IT" sz="2400" b="1" dirty="0">
                <a:solidFill>
                  <a:schemeClr val="tx1"/>
                </a:solidFill>
              </a:rPr>
              <a:t>obbligo</a:t>
            </a:r>
            <a:r>
              <a:rPr lang="it-IT" sz="2400" dirty="0"/>
              <a:t> di munirsi di idoneo titolo edilizio ai sensi della normativa statale e/o della normativa comunale </a:t>
            </a:r>
            <a:r>
              <a:rPr lang="it-IT" sz="2400" i="1" dirty="0" err="1"/>
              <a:t>illo</a:t>
            </a:r>
            <a:r>
              <a:rPr lang="it-IT" sz="2400" i="1" dirty="0"/>
              <a:t> tempore </a:t>
            </a:r>
            <a:r>
              <a:rPr lang="it-IT" sz="2400" dirty="0"/>
              <a:t>vigente, lo stato legittimo dell’immobile si desume dall’applicazione dei criteri suppletivi indicati dalla norma.</a:t>
            </a:r>
          </a:p>
        </p:txBody>
      </p:sp>
      <p:sp>
        <p:nvSpPr>
          <p:cNvPr id="11" name="Titolo 1">
            <a:extLst>
              <a:ext uri="{FF2B5EF4-FFF2-40B4-BE49-F238E27FC236}">
                <a16:creationId xmlns:a16="http://schemas.microsoft.com/office/drawing/2014/main" id="{E9FA130B-0393-49B8-A6D0-BB70FAF270DB}"/>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u="sng" dirty="0">
                <a:effectLst>
                  <a:outerShdw blurRad="38100" dist="38100" dir="2700000" algn="tl">
                    <a:srgbClr val="000000">
                      <a:alpha val="43137"/>
                    </a:srgbClr>
                  </a:outerShdw>
                </a:effectLst>
              </a:rPr>
              <a:t>RIASSUMENDO</a:t>
            </a:r>
          </a:p>
        </p:txBody>
      </p:sp>
    </p:spTree>
    <p:extLst>
      <p:ext uri="{BB962C8B-B14F-4D97-AF65-F5344CB8AC3E}">
        <p14:creationId xmlns:p14="http://schemas.microsoft.com/office/powerpoint/2010/main" val="2864299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8F805D-1C53-4C66-86F4-DF593A9684C8}"/>
              </a:ext>
            </a:extLst>
          </p:cNvPr>
          <p:cNvSpPr>
            <a:spLocks noGrp="1"/>
          </p:cNvSpPr>
          <p:nvPr>
            <p:ph type="title"/>
          </p:nvPr>
        </p:nvSpPr>
        <p:spPr>
          <a:xfrm>
            <a:off x="1061647" y="420452"/>
            <a:ext cx="8686801" cy="835496"/>
          </a:xfrm>
        </p:spPr>
        <p:txBody>
          <a:bodyPr/>
          <a:lstStyle/>
          <a:p>
            <a:pPr algn="ctr"/>
            <a:r>
              <a:rPr lang="it-IT" dirty="0">
                <a:effectLst>
                  <a:outerShdw blurRad="38100" dist="38100" dir="2700000" algn="tl">
                    <a:srgbClr val="000000">
                      <a:alpha val="43137"/>
                    </a:srgbClr>
                  </a:outerShdw>
                </a:effectLst>
              </a:rPr>
              <a:t>CONFORMITÀ URBANISTICO-EDILIZIA</a:t>
            </a:r>
          </a:p>
        </p:txBody>
      </p:sp>
      <p:sp>
        <p:nvSpPr>
          <p:cNvPr id="3" name="Segnaposto contenuto 2">
            <a:extLst>
              <a:ext uri="{FF2B5EF4-FFF2-40B4-BE49-F238E27FC236}">
                <a16:creationId xmlns:a16="http://schemas.microsoft.com/office/drawing/2014/main" id="{B1C1462D-7D14-4B58-A74F-4BAC8362D115}"/>
              </a:ext>
            </a:extLst>
          </p:cNvPr>
          <p:cNvSpPr>
            <a:spLocks noGrp="1"/>
          </p:cNvSpPr>
          <p:nvPr>
            <p:ph idx="1"/>
          </p:nvPr>
        </p:nvSpPr>
        <p:spPr>
          <a:xfrm>
            <a:off x="1065212" y="1628800"/>
            <a:ext cx="8686801" cy="4391000"/>
          </a:xfrm>
        </p:spPr>
        <p:txBody>
          <a:bodyPr>
            <a:normAutofit fontScale="85000" lnSpcReduction="20000"/>
          </a:bodyPr>
          <a:lstStyle/>
          <a:p>
            <a:pPr algn="just">
              <a:lnSpc>
                <a:spcPct val="110000"/>
              </a:lnSpc>
            </a:pPr>
            <a:r>
              <a:rPr lang="it-IT" sz="2400" dirty="0"/>
              <a:t>Art. 86 della l. 25.06.1865, n. 2359 – Espropriazione per pubblica utilità</a:t>
            </a:r>
          </a:p>
          <a:p>
            <a:pPr marL="45720" indent="0" algn="just">
              <a:lnSpc>
                <a:spcPct val="110000"/>
              </a:lnSpc>
              <a:buNone/>
            </a:pPr>
            <a:r>
              <a:rPr lang="it-IT" sz="2400" dirty="0"/>
              <a:t>«</a:t>
            </a:r>
            <a:r>
              <a:rPr lang="it-IT" sz="2400" i="1" dirty="0"/>
              <a:t>I Comuni, in cui trovasi riunita una popolazione di diecimila abitanti almeno, potranno, per causa di pubblico vantaggio determinata da attuale bisogno di provvedere alla salubrità ed alle necessarie comunicazioni, fare un </a:t>
            </a:r>
            <a:r>
              <a:rPr lang="it-IT" sz="2400" b="1" i="1" dirty="0">
                <a:solidFill>
                  <a:schemeClr val="tx1"/>
                </a:solidFill>
              </a:rPr>
              <a:t>piano regolatore</a:t>
            </a:r>
            <a:r>
              <a:rPr lang="it-IT" sz="2400" i="1" dirty="0"/>
              <a:t>, nel quale siano tracciate le linee da osservarsi nella ricostruzione di quella parte dell'</a:t>
            </a:r>
            <a:r>
              <a:rPr lang="it-IT" sz="2400" b="1" i="1" dirty="0">
                <a:solidFill>
                  <a:schemeClr val="tx1"/>
                </a:solidFill>
              </a:rPr>
              <a:t>abitato</a:t>
            </a:r>
            <a:r>
              <a:rPr lang="it-IT" sz="2400" i="1" dirty="0"/>
              <a:t> in cui sia da rimediare alla viziosa disposizione degli edifizi, per raggiungere l'intento</a:t>
            </a:r>
            <a:r>
              <a:rPr lang="it-IT" sz="2400" dirty="0"/>
              <a:t>»</a:t>
            </a:r>
          </a:p>
          <a:p>
            <a:pPr algn="just">
              <a:lnSpc>
                <a:spcPct val="110000"/>
              </a:lnSpc>
            </a:pPr>
            <a:r>
              <a:rPr lang="it-IT" sz="2400" dirty="0"/>
              <a:t>Art. 93 della l. 25.06.1865 n. 2359 – Espropriazione per pubblica utilità»</a:t>
            </a:r>
          </a:p>
          <a:p>
            <a:pPr marL="45720" indent="0" algn="just">
              <a:lnSpc>
                <a:spcPct val="110000"/>
              </a:lnSpc>
              <a:buNone/>
            </a:pPr>
            <a:r>
              <a:rPr lang="it-IT" sz="2400" dirty="0"/>
              <a:t>«</a:t>
            </a:r>
            <a:r>
              <a:rPr lang="it-IT" sz="2400" i="1" dirty="0"/>
              <a:t>I Comuni pei quali sia dimostrata la attuale necessità di estendere l'</a:t>
            </a:r>
            <a:r>
              <a:rPr lang="it-IT" sz="2400" b="1" i="1" dirty="0">
                <a:solidFill>
                  <a:schemeClr val="tx1"/>
                </a:solidFill>
              </a:rPr>
              <a:t>abitato</a:t>
            </a:r>
            <a:r>
              <a:rPr lang="it-IT" sz="2400" i="1" dirty="0"/>
              <a:t>, potranno adottare un </a:t>
            </a:r>
            <a:r>
              <a:rPr lang="it-IT" sz="2400" b="1" i="1" dirty="0">
                <a:solidFill>
                  <a:schemeClr val="tx1"/>
                </a:solidFill>
              </a:rPr>
              <a:t>piano regolatore </a:t>
            </a:r>
            <a:r>
              <a:rPr lang="it-IT" sz="2400" i="1" dirty="0"/>
              <a:t>di ampliamento in cui siano tracciate le norme da osservarsi nella edificazione di nuovi edifizi, a fine di provvedere alla salubrità dell'abitato, ed alla più sicura, comoda e decorosa sua disposizione</a:t>
            </a:r>
            <a:r>
              <a:rPr lang="it-IT" sz="2400" dirty="0"/>
              <a:t>».</a:t>
            </a:r>
          </a:p>
          <a:p>
            <a:pPr marL="45720" indent="0">
              <a:buNone/>
            </a:pPr>
            <a:endParaRPr lang="it-IT" dirty="0"/>
          </a:p>
        </p:txBody>
      </p:sp>
    </p:spTree>
    <p:extLst>
      <p:ext uri="{BB962C8B-B14F-4D97-AF65-F5344CB8AC3E}">
        <p14:creationId xmlns:p14="http://schemas.microsoft.com/office/powerpoint/2010/main" val="1669190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7A9903D-B63E-4D75-9BB2-B30212BEB957}"/>
              </a:ext>
            </a:extLst>
          </p:cNvPr>
          <p:cNvSpPr>
            <a:spLocks noGrp="1"/>
          </p:cNvSpPr>
          <p:nvPr>
            <p:ph idx="1"/>
          </p:nvPr>
        </p:nvSpPr>
        <p:spPr>
          <a:xfrm>
            <a:off x="1090243" y="1333500"/>
            <a:ext cx="8686801" cy="4191000"/>
          </a:xfrm>
        </p:spPr>
        <p:txBody>
          <a:bodyPr>
            <a:noAutofit/>
          </a:bodyPr>
          <a:lstStyle/>
          <a:p>
            <a:pPr algn="just"/>
            <a:r>
              <a:rPr lang="it-IT" dirty="0"/>
              <a:t>Art. 39   rubricato «Interventi edilizi eseguiti ed ultimati prima dell’entrata in vigore della legge 765/1967»</a:t>
            </a:r>
          </a:p>
          <a:p>
            <a:pPr marL="45720" indent="0" algn="just">
              <a:buNone/>
            </a:pPr>
            <a:r>
              <a:rPr lang="it-IT" dirty="0"/>
              <a:t>«1. </a:t>
            </a:r>
            <a:r>
              <a:rPr lang="it-IT" i="1" dirty="0"/>
              <a:t>Sono da considerarsi legittimamente realizzati, anche in presenza di diverse disposizioni nella regolamentazione comunale vigente all’epoca, gli interventi edilizi eseguiti ed ultimati prima del 1° settembre 1967, data di entrata in vigore della legge 6 agosto 1967 n. 765, ivi compresi quelli ricadenti all’interno della perimetrazione dei centri abitati o delle zone destinate all’espansione dell’aggregato urbano individuate dallo strumento urbanistico all’epoca vigente. 2. L’avvenuta esecuzione/ultimazione delle opere ed interventi entro il termine temporale sopra indicato è comprovata dal proprietario, o altro soggetto avente titolo, mediante adeguata documentazione, quali riprese fotografiche, estratti cartografici, planimetrie catastali, documenti d’archivio, o altro mezzo idoneo. Non assumono valore di prova le dichiarazioni testimoniali. Nel caso in cui il dirigente o il responsabile del competente ufficio comunale, alla luce delle risultanze istruttorie, ritenga che la documentazione prodotta dall’interessato contenga in tutto o in parte dati ed elementi non corrispondenti al vero, ne dà tempestiva notizia all’autorità giudiziaria»</a:t>
            </a:r>
          </a:p>
        </p:txBody>
      </p:sp>
      <p:sp>
        <p:nvSpPr>
          <p:cNvPr id="6" name="Titolo 1">
            <a:extLst>
              <a:ext uri="{FF2B5EF4-FFF2-40B4-BE49-F238E27FC236}">
                <a16:creationId xmlns:a16="http://schemas.microsoft.com/office/drawing/2014/main" id="{B1212D27-1FB1-49DE-9F8D-F339B6367FF2}"/>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BOZZA NUOVO T.U. COSTRUZIONI</a:t>
            </a:r>
          </a:p>
        </p:txBody>
      </p:sp>
    </p:spTree>
    <p:extLst>
      <p:ext uri="{BB962C8B-B14F-4D97-AF65-F5344CB8AC3E}">
        <p14:creationId xmlns:p14="http://schemas.microsoft.com/office/powerpoint/2010/main" val="4217000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8186D15-D223-4FE0-A0B6-46AACCF0D114}"/>
              </a:ext>
            </a:extLst>
          </p:cNvPr>
          <p:cNvSpPr>
            <a:spLocks noGrp="1"/>
          </p:cNvSpPr>
          <p:nvPr>
            <p:ph idx="1"/>
          </p:nvPr>
        </p:nvSpPr>
        <p:spPr/>
        <p:txBody>
          <a:bodyPr>
            <a:normAutofit/>
          </a:bodyPr>
          <a:lstStyle/>
          <a:p>
            <a:pPr algn="just"/>
            <a:r>
              <a:rPr lang="it-IT" sz="2400" dirty="0"/>
              <a:t>Finalmente, anche a livello urbanistico-edilizio, vi è l’intenzione del legislatore di introdurre una normativa analoga a quella prevista a livello notarile: tutto ciò che è stato realizzato prima del 1967, dentro o fuori dal centro abitato, si considera </a:t>
            </a:r>
            <a:r>
              <a:rPr lang="it-IT" sz="2400" i="1" dirty="0"/>
              <a:t>ex se </a:t>
            </a:r>
            <a:r>
              <a:rPr lang="it-IT" sz="2400" dirty="0"/>
              <a:t>legittimo, a prescindere dalla necessità (o meno) di munirsi del titolo edilizio seconda la normativa statale e/o comunale </a:t>
            </a:r>
            <a:r>
              <a:rPr lang="it-IT" sz="2400" i="1" dirty="0" err="1"/>
              <a:t>illo</a:t>
            </a:r>
            <a:r>
              <a:rPr lang="it-IT" sz="2400" i="1" dirty="0"/>
              <a:t> tempore vigente </a:t>
            </a:r>
            <a:r>
              <a:rPr lang="it-IT" sz="2400" dirty="0"/>
              <a:t>e a prescindere dalla conformità (o meno) tra lo stato cd. di fatto e quello cd. autorizzato rispetto agli eventuali titoli edilizi ottenuti </a:t>
            </a:r>
            <a:r>
              <a:rPr lang="it-IT" sz="2400" i="1" dirty="0"/>
              <a:t>ante</a:t>
            </a:r>
            <a:r>
              <a:rPr lang="it-IT" sz="2400" dirty="0"/>
              <a:t> 1967.</a:t>
            </a:r>
          </a:p>
        </p:txBody>
      </p:sp>
      <p:sp>
        <p:nvSpPr>
          <p:cNvPr id="6" name="Titolo 1">
            <a:extLst>
              <a:ext uri="{FF2B5EF4-FFF2-40B4-BE49-F238E27FC236}">
                <a16:creationId xmlns:a16="http://schemas.microsoft.com/office/drawing/2014/main" id="{AF46949B-5965-4A11-ACD8-5F69828F8CE6}"/>
              </a:ext>
            </a:extLst>
          </p:cNvPr>
          <p:cNvSpPr txBox="1">
            <a:spLocks/>
          </p:cNvSpPr>
          <p:nvPr/>
        </p:nvSpPr>
        <p:spPr>
          <a:xfrm>
            <a:off x="1065212"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u="sng" dirty="0">
                <a:effectLst>
                  <a:outerShdw blurRad="38100" dist="38100" dir="2700000" algn="tl">
                    <a:srgbClr val="000000">
                      <a:alpha val="43137"/>
                    </a:srgbClr>
                  </a:outerShdw>
                </a:effectLst>
              </a:rPr>
              <a:t>RIASSUMENDO</a:t>
            </a:r>
          </a:p>
        </p:txBody>
      </p:sp>
    </p:spTree>
    <p:extLst>
      <p:ext uri="{BB962C8B-B14F-4D97-AF65-F5344CB8AC3E}">
        <p14:creationId xmlns:p14="http://schemas.microsoft.com/office/powerpoint/2010/main" val="3494553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822B1F-F681-44A0-A7FA-2CE60653BE8D}"/>
              </a:ext>
            </a:extLst>
          </p:cNvPr>
          <p:cNvSpPr>
            <a:spLocks noGrp="1"/>
          </p:cNvSpPr>
          <p:nvPr>
            <p:ph type="title"/>
          </p:nvPr>
        </p:nvSpPr>
        <p:spPr>
          <a:xfrm>
            <a:off x="1341884" y="2378220"/>
            <a:ext cx="8686801" cy="1066800"/>
          </a:xfrm>
        </p:spPr>
        <p:txBody>
          <a:bodyPr/>
          <a:lstStyle/>
          <a:p>
            <a:pPr algn="ctr"/>
            <a:r>
              <a:rPr lang="it-IT" dirty="0">
                <a:effectLst>
                  <a:outerShdw blurRad="38100" dist="38100" dir="2700000" algn="tl">
                    <a:srgbClr val="000000">
                      <a:alpha val="43137"/>
                    </a:srgbClr>
                  </a:outerShdw>
                </a:effectLst>
              </a:rPr>
              <a:t>GRAZIE PER L’ATTENZIONE</a:t>
            </a:r>
          </a:p>
        </p:txBody>
      </p:sp>
    </p:spTree>
    <p:extLst>
      <p:ext uri="{BB962C8B-B14F-4D97-AF65-F5344CB8AC3E}">
        <p14:creationId xmlns:p14="http://schemas.microsoft.com/office/powerpoint/2010/main" val="375897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6C5B6CA-C5E9-4741-B9EF-C31B1081BBC1}"/>
              </a:ext>
            </a:extLst>
          </p:cNvPr>
          <p:cNvSpPr>
            <a:spLocks noGrp="1"/>
          </p:cNvSpPr>
          <p:nvPr>
            <p:ph idx="1"/>
          </p:nvPr>
        </p:nvSpPr>
        <p:spPr/>
        <p:txBody>
          <a:bodyPr/>
          <a:lstStyle/>
          <a:p>
            <a:pPr algn="just"/>
            <a:r>
              <a:rPr lang="it-IT" sz="2400" dirty="0"/>
              <a:t>Art. 35 delle Istruzioni ministeriali del 20.6.1896 - Compilazione dei regolamenti locali sull'igiene del suolo e dell'abitato </a:t>
            </a:r>
          </a:p>
          <a:p>
            <a:pPr marL="45720" indent="0" algn="just">
              <a:buNone/>
            </a:pPr>
            <a:r>
              <a:rPr lang="it-IT" sz="2400" i="1" dirty="0"/>
              <a:t>«Dovrà essere richiesto all'autorità comunale il </a:t>
            </a:r>
            <a:r>
              <a:rPr lang="it-IT" sz="2400" b="1" i="1" dirty="0">
                <a:solidFill>
                  <a:schemeClr val="tx1"/>
                </a:solidFill>
              </a:rPr>
              <a:t>consenso</a:t>
            </a:r>
            <a:r>
              <a:rPr lang="it-IT" sz="2400" i="1" dirty="0"/>
              <a:t> per </a:t>
            </a:r>
            <a:r>
              <a:rPr lang="it-IT" sz="2400" b="1" i="1" dirty="0">
                <a:solidFill>
                  <a:schemeClr val="tx1"/>
                </a:solidFill>
              </a:rPr>
              <a:t>costruzioni nuove, ricostruzioni, riadattamenti di edifici</a:t>
            </a:r>
            <a:r>
              <a:rPr lang="it-IT" sz="2400" i="1" dirty="0"/>
              <a:t> e per qualunque lavoro interessante la fognatura domestica o la provvigione d'acqua».</a:t>
            </a:r>
          </a:p>
          <a:p>
            <a:pPr marL="45720" indent="0" algn="just">
              <a:buNone/>
            </a:pPr>
            <a:r>
              <a:rPr lang="it-IT" sz="2400" dirty="0"/>
              <a:t>La norma si riferisce agli aggregati urbani</a:t>
            </a:r>
            <a:r>
              <a:rPr lang="it-IT" dirty="0"/>
              <a:t>.</a:t>
            </a:r>
          </a:p>
        </p:txBody>
      </p:sp>
      <p:sp>
        <p:nvSpPr>
          <p:cNvPr id="6" name="Titolo 1">
            <a:extLst>
              <a:ext uri="{FF2B5EF4-FFF2-40B4-BE49-F238E27FC236}">
                <a16:creationId xmlns:a16="http://schemas.microsoft.com/office/drawing/2014/main" id="{08F172E6-3DD7-4D37-BFBB-9863846B59F2}"/>
              </a:ext>
            </a:extLst>
          </p:cNvPr>
          <p:cNvSpPr txBox="1">
            <a:spLocks/>
          </p:cNvSpPr>
          <p:nvPr/>
        </p:nvSpPr>
        <p:spPr>
          <a:xfrm>
            <a:off x="1061647"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1639389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942A3EF-244B-489E-B5CA-AD274088F33F}"/>
              </a:ext>
            </a:extLst>
          </p:cNvPr>
          <p:cNvSpPr>
            <a:spLocks noGrp="1"/>
          </p:cNvSpPr>
          <p:nvPr>
            <p:ph idx="1"/>
          </p:nvPr>
        </p:nvSpPr>
        <p:spPr>
          <a:xfrm>
            <a:off x="693812" y="1268760"/>
            <a:ext cx="10297144" cy="4751040"/>
          </a:xfrm>
        </p:spPr>
        <p:txBody>
          <a:bodyPr>
            <a:noAutofit/>
          </a:bodyPr>
          <a:lstStyle/>
          <a:p>
            <a:pPr algn="just"/>
            <a:r>
              <a:rPr lang="it-IT" sz="1800" i="1" dirty="0"/>
              <a:t>Art. 109 del R.D. 12.02.1911, n. 297 - </a:t>
            </a:r>
            <a:r>
              <a:rPr lang="it-IT" sz="1800" dirty="0"/>
              <a:t>Approvazione regolamento per la esecuzione della legge comunale e provinciale</a:t>
            </a:r>
          </a:p>
          <a:p>
            <a:pPr marL="45720" indent="0" algn="just">
              <a:buNone/>
            </a:pPr>
            <a:r>
              <a:rPr lang="it-IT" sz="1800" i="1" dirty="0"/>
              <a:t>«I Comuni, con </a:t>
            </a:r>
            <a:r>
              <a:rPr lang="it-IT" sz="1800" b="1" i="1" dirty="0">
                <a:solidFill>
                  <a:schemeClr val="tx1"/>
                </a:solidFill>
              </a:rPr>
              <a:t>regolamenti di polizia urbana</a:t>
            </a:r>
            <a:r>
              <a:rPr lang="it-IT" sz="1800" i="1" dirty="0"/>
              <a:t>, stabiliscono norme: … 3° per la nettezza dell'</a:t>
            </a:r>
            <a:r>
              <a:rPr lang="it-IT" sz="1800" b="1" i="1" dirty="0">
                <a:solidFill>
                  <a:schemeClr val="tx1"/>
                </a:solidFill>
              </a:rPr>
              <a:t>abitato</a:t>
            </a:r>
            <a:r>
              <a:rPr lang="it-IT" sz="1800" i="1" dirty="0"/>
              <a:t> e dei cortili interni delle case; circa il modo e il tempo di costruire, mantenere e spurgare i luoghi e depositi immondi»</a:t>
            </a:r>
          </a:p>
          <a:p>
            <a:pPr algn="just"/>
            <a:r>
              <a:rPr lang="it-IT" sz="1800" i="1" dirty="0"/>
              <a:t>Art. 111 del R.D. 12.02.1911, n. 297 </a:t>
            </a:r>
          </a:p>
          <a:p>
            <a:pPr marL="45720" indent="0" algn="just">
              <a:buNone/>
            </a:pPr>
            <a:r>
              <a:rPr lang="it-IT" sz="1800" i="1" dirty="0"/>
              <a:t>«Sono materie dei </a:t>
            </a:r>
            <a:r>
              <a:rPr lang="it-IT" sz="1800" b="1" i="1" dirty="0">
                <a:solidFill>
                  <a:schemeClr val="tx1"/>
                </a:solidFill>
              </a:rPr>
              <a:t>regolamenti edilizi</a:t>
            </a:r>
            <a:r>
              <a:rPr lang="it-IT" sz="1800" i="1" dirty="0"/>
              <a:t> le norme concernenti: …. 2° la </a:t>
            </a:r>
            <a:r>
              <a:rPr lang="it-IT" sz="1800" b="1" i="1" dirty="0">
                <a:solidFill>
                  <a:schemeClr val="tx1"/>
                </a:solidFill>
              </a:rPr>
              <a:t>determinazione</a:t>
            </a:r>
            <a:r>
              <a:rPr lang="it-IT" sz="1800" i="1" dirty="0"/>
              <a:t> del </a:t>
            </a:r>
            <a:r>
              <a:rPr lang="it-IT" sz="1800" b="1" i="1" dirty="0">
                <a:solidFill>
                  <a:schemeClr val="tx1"/>
                </a:solidFill>
              </a:rPr>
              <a:t>perimetro dell'abitato</a:t>
            </a:r>
            <a:r>
              <a:rPr lang="it-IT" sz="1800" i="1" dirty="0"/>
              <a:t> a cui si devono intendere circoscritte le prescrizioni dei regolamenti stessi»</a:t>
            </a:r>
          </a:p>
          <a:p>
            <a:pPr algn="just"/>
            <a:r>
              <a:rPr lang="it-IT" sz="1800" i="1" dirty="0"/>
              <a:t>Circolare n. 4052 del 10 ottobre 1913 del Ministero dei lavori pubblici</a:t>
            </a:r>
          </a:p>
          <a:p>
            <a:pPr marL="45720" indent="0" algn="just">
              <a:buNone/>
            </a:pPr>
            <a:r>
              <a:rPr lang="it-IT" sz="1800" i="1" dirty="0"/>
              <a:t>«la parola abitato può intendersi indubbiamente con una certa larghezza, con l'ammettere cioè che siffatti regolamenti possano estendere la loro efficacia anche nelle zone nelle quali le costruzioni edilizie diventano frequenti o cominciano a svolgersi così da far presumere che, in un tempo non lontano, si formerà un centro di abitazione. Non potrebbe però ammettersi che i regolamenti edilizi estendessero la loro azione a tutto il territorio comunale, e neppure da comprendere zone rurali. Anche le frazioni possono rientrare nell'abitato, purché costituiscano di fatto piccoli centri». </a:t>
            </a:r>
          </a:p>
        </p:txBody>
      </p:sp>
      <p:sp>
        <p:nvSpPr>
          <p:cNvPr id="4" name="Titolo 1">
            <a:extLst>
              <a:ext uri="{FF2B5EF4-FFF2-40B4-BE49-F238E27FC236}">
                <a16:creationId xmlns:a16="http://schemas.microsoft.com/office/drawing/2014/main" id="{B57C6286-8EBE-49DD-8088-926E9ADFDCBC}"/>
              </a:ext>
            </a:extLst>
          </p:cNvPr>
          <p:cNvSpPr txBox="1">
            <a:spLocks/>
          </p:cNvSpPr>
          <p:nvPr/>
        </p:nvSpPr>
        <p:spPr>
          <a:xfrm>
            <a:off x="1498983"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3610985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ADB0A4-4D45-4D0B-9C66-470846E3B493}"/>
              </a:ext>
            </a:extLst>
          </p:cNvPr>
          <p:cNvSpPr>
            <a:spLocks noGrp="1"/>
          </p:cNvSpPr>
          <p:nvPr>
            <p:ph idx="1"/>
          </p:nvPr>
        </p:nvSpPr>
        <p:spPr>
          <a:xfrm>
            <a:off x="1061648" y="1412776"/>
            <a:ext cx="8849188" cy="4479032"/>
          </a:xfrm>
        </p:spPr>
        <p:txBody>
          <a:bodyPr>
            <a:noAutofit/>
          </a:bodyPr>
          <a:lstStyle/>
          <a:p>
            <a:pPr algn="just"/>
            <a:r>
              <a:rPr lang="it-IT" sz="1800" dirty="0"/>
              <a:t>Art. 4, c. 1 e c. 4 del R.D.L. 25.03.1935, n. 640 - Nuovo testo delle norme tecniche di edilizia con speciali prescrizioni per le località colpite dai terremoti</a:t>
            </a:r>
          </a:p>
          <a:p>
            <a:pPr marL="45720" indent="0" algn="just">
              <a:buNone/>
            </a:pPr>
            <a:r>
              <a:rPr lang="it-IT" sz="1800" dirty="0"/>
              <a:t>«</a:t>
            </a:r>
            <a:r>
              <a:rPr lang="it-IT" sz="1800" i="1" dirty="0"/>
              <a:t>Coloro che intendano fare </a:t>
            </a:r>
            <a:r>
              <a:rPr lang="it-IT" sz="1800" b="1" i="1" dirty="0">
                <a:solidFill>
                  <a:schemeClr val="tx1"/>
                </a:solidFill>
              </a:rPr>
              <a:t>nuove costruzioni, ovvero modificare od ampliare quelle esistenti</a:t>
            </a:r>
            <a:r>
              <a:rPr lang="it-IT" sz="1800" i="1" dirty="0"/>
              <a:t> debbono chiedere al podestà apposita </a:t>
            </a:r>
            <a:r>
              <a:rPr lang="it-IT" sz="1800" b="1" i="1" dirty="0">
                <a:solidFill>
                  <a:schemeClr val="tx1"/>
                </a:solidFill>
              </a:rPr>
              <a:t>autorizzazione</a:t>
            </a:r>
            <a:r>
              <a:rPr lang="it-IT" sz="1800" i="1" dirty="0"/>
              <a:t>, obbligandosi ad osservare le norme particolari dei regolamenti di edilizia e d'igiene comunali … Qualora vengano iniziati i lavori senza autorizzazione ovvero vengano proseguiti quelli per i quali sia stata notificata ordinanza di sospensione, il podestà ordina la demolizione a spese del contravventore senza pregiudizio delle sanzioni penali di cui all'art. 106 del t. u. della legge comunale e provinciale o di quelle maggiori contenute nei regolamenti edilizi. L'ordinanza del podestà ha carattere di provvedimento definitivo</a:t>
            </a:r>
            <a:r>
              <a:rPr lang="it-IT" sz="1800" dirty="0"/>
              <a:t>». </a:t>
            </a:r>
          </a:p>
          <a:p>
            <a:pPr algn="just"/>
            <a:r>
              <a:rPr lang="it-IT" sz="1800" dirty="0"/>
              <a:t>Art. 6 del R.D.L. 22.11.1937, n. 2105 – Norme tecnica di edilizia sismica per i paesi colpiti dal terremoto</a:t>
            </a:r>
          </a:p>
          <a:p>
            <a:pPr marL="45720" indent="0" algn="just">
              <a:buNone/>
            </a:pPr>
            <a:r>
              <a:rPr lang="it-IT" sz="1800" dirty="0"/>
              <a:t>«</a:t>
            </a:r>
            <a:r>
              <a:rPr lang="it-IT" sz="1800" i="1" dirty="0"/>
              <a:t>coloro che intendano fare </a:t>
            </a:r>
            <a:r>
              <a:rPr lang="it-IT" sz="1800" b="1" i="1" dirty="0">
                <a:solidFill>
                  <a:schemeClr val="tx1"/>
                </a:solidFill>
              </a:rPr>
              <a:t>nuove costruzioni, ovvero modificare od ampliare quelle esistenti</a:t>
            </a:r>
            <a:r>
              <a:rPr lang="it-IT" sz="1800" i="1" dirty="0"/>
              <a:t>, debbono chiedere al podestà apposita </a:t>
            </a:r>
            <a:r>
              <a:rPr lang="it-IT" sz="1800" b="1" i="1" dirty="0">
                <a:solidFill>
                  <a:schemeClr val="tx1"/>
                </a:solidFill>
              </a:rPr>
              <a:t>autorizzazione</a:t>
            </a:r>
            <a:r>
              <a:rPr lang="it-IT" sz="1800" i="1" dirty="0"/>
              <a:t>, obbligandosi ad osservare le norme particolari dei regolamenti di edilizia e d'igiene comunali</a:t>
            </a:r>
            <a:r>
              <a:rPr lang="it-IT" sz="1800" dirty="0"/>
              <a:t>»</a:t>
            </a:r>
          </a:p>
        </p:txBody>
      </p:sp>
      <p:sp>
        <p:nvSpPr>
          <p:cNvPr id="6" name="Titolo 1">
            <a:extLst>
              <a:ext uri="{FF2B5EF4-FFF2-40B4-BE49-F238E27FC236}">
                <a16:creationId xmlns:a16="http://schemas.microsoft.com/office/drawing/2014/main" id="{AB1D703D-31A6-4673-9D05-6A6DCB2B5E40}"/>
              </a:ext>
            </a:extLst>
          </p:cNvPr>
          <p:cNvSpPr txBox="1">
            <a:spLocks/>
          </p:cNvSpPr>
          <p:nvPr/>
        </p:nvSpPr>
        <p:spPr>
          <a:xfrm>
            <a:off x="1061647"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2810818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11A7437-00EF-4D61-B765-19ACCAC94B5E}"/>
              </a:ext>
            </a:extLst>
          </p:cNvPr>
          <p:cNvSpPr>
            <a:spLocks noGrp="1"/>
          </p:cNvSpPr>
          <p:nvPr>
            <p:ph idx="1"/>
          </p:nvPr>
        </p:nvSpPr>
        <p:spPr/>
        <p:txBody>
          <a:bodyPr>
            <a:normAutofit lnSpcReduction="10000"/>
          </a:bodyPr>
          <a:lstStyle/>
          <a:p>
            <a:pPr algn="just"/>
            <a:r>
              <a:rPr lang="it-IT" dirty="0"/>
              <a:t>Art. </a:t>
            </a:r>
            <a:r>
              <a:rPr lang="it-IT" b="1" dirty="0">
                <a:solidFill>
                  <a:schemeClr val="tx1"/>
                </a:solidFill>
              </a:rPr>
              <a:t>31</a:t>
            </a:r>
            <a:r>
              <a:rPr lang="it-IT" dirty="0"/>
              <a:t> della l. 17.08.1942, n. 1150 – Legge urbanistica fondamentale</a:t>
            </a:r>
          </a:p>
          <a:p>
            <a:pPr marL="45720" indent="0" algn="just">
              <a:buNone/>
            </a:pPr>
            <a:r>
              <a:rPr lang="it-IT" dirty="0"/>
              <a:t>«</a:t>
            </a:r>
            <a:r>
              <a:rPr lang="it-IT" i="1" dirty="0"/>
              <a:t>Chiunque intenda eseguire </a:t>
            </a:r>
            <a:r>
              <a:rPr lang="it-IT" b="1" i="1" dirty="0">
                <a:solidFill>
                  <a:schemeClr val="tx1"/>
                </a:solidFill>
              </a:rPr>
              <a:t>nuove costruzioni </a:t>
            </a:r>
            <a:r>
              <a:rPr lang="it-IT" i="1" dirty="0"/>
              <a:t>edilizie ovvero </a:t>
            </a:r>
            <a:r>
              <a:rPr lang="it-IT" b="1" i="1" dirty="0">
                <a:solidFill>
                  <a:schemeClr val="tx1"/>
                </a:solidFill>
              </a:rPr>
              <a:t>ampliare</a:t>
            </a:r>
            <a:r>
              <a:rPr lang="it-IT" i="1" dirty="0"/>
              <a:t> quelle esistenti o </a:t>
            </a:r>
            <a:r>
              <a:rPr lang="it-IT" b="1" i="1" dirty="0">
                <a:solidFill>
                  <a:schemeClr val="tx1"/>
                </a:solidFill>
              </a:rPr>
              <a:t>modificarne la struttura o l'aspetto</a:t>
            </a:r>
            <a:r>
              <a:rPr lang="it-IT" i="1" dirty="0"/>
              <a:t> nei </a:t>
            </a:r>
            <a:r>
              <a:rPr lang="it-IT" b="1" i="1" u="sng" dirty="0">
                <a:solidFill>
                  <a:srgbClr val="FF0000"/>
                </a:solidFill>
              </a:rPr>
              <a:t>centri abitati</a:t>
            </a:r>
            <a:r>
              <a:rPr lang="it-IT" b="1" i="1" dirty="0">
                <a:solidFill>
                  <a:srgbClr val="FF0000"/>
                </a:solidFill>
              </a:rPr>
              <a:t> </a:t>
            </a:r>
            <a:r>
              <a:rPr lang="it-IT" i="1" dirty="0"/>
              <a:t>ed ove esista il piano regolatore comunale, anche dentro le zone di espansione di cui al n. 2 dell'art. 7, deve chiedere apposita </a:t>
            </a:r>
            <a:r>
              <a:rPr lang="it-IT" b="1" i="1" u="sng" dirty="0">
                <a:solidFill>
                  <a:srgbClr val="FF0000"/>
                </a:solidFill>
              </a:rPr>
              <a:t>licenza</a:t>
            </a:r>
            <a:r>
              <a:rPr lang="it-IT" i="1" dirty="0"/>
              <a:t> al podestà del comune.</a:t>
            </a:r>
          </a:p>
          <a:p>
            <a:pPr marL="45720" indent="0" algn="just">
              <a:buNone/>
            </a:pPr>
            <a:r>
              <a:rPr lang="it-IT" i="1" dirty="0"/>
              <a:t>Le determinazioni del podestà sulle domande di licenza di costruzioni devono essere notificate all'interessato non oltre il sessantesimo giorno della ricezione delle domande stesse.</a:t>
            </a:r>
          </a:p>
          <a:p>
            <a:pPr marL="45720" indent="0" algn="just">
              <a:buNone/>
            </a:pPr>
            <a:r>
              <a:rPr lang="it-IT" i="1" dirty="0"/>
              <a:t>Il committente titolare della licenza e l'assuntore dei lavori di costruzioni responsabili di ogni inosservanza così delle norme generali di legge e di regolamento come delle modalità esecutive che siano fissate nella licenza di costruzione</a:t>
            </a:r>
            <a:r>
              <a:rPr lang="it-IT" dirty="0"/>
              <a:t>».</a:t>
            </a:r>
          </a:p>
          <a:p>
            <a:pPr marL="45720" indent="0" algn="just">
              <a:buNone/>
            </a:pPr>
            <a:r>
              <a:rPr lang="it-IT" dirty="0"/>
              <a:t>Entrato in vigore 02 novembre 1942 e poi modificato dalla l. n. 765/1967.</a:t>
            </a:r>
          </a:p>
        </p:txBody>
      </p:sp>
      <p:sp>
        <p:nvSpPr>
          <p:cNvPr id="6" name="Titolo 1">
            <a:extLst>
              <a:ext uri="{FF2B5EF4-FFF2-40B4-BE49-F238E27FC236}">
                <a16:creationId xmlns:a16="http://schemas.microsoft.com/office/drawing/2014/main" id="{7E5D8F23-EA9E-4698-A889-E7B73E677E8D}"/>
              </a:ext>
            </a:extLst>
          </p:cNvPr>
          <p:cNvSpPr txBox="1">
            <a:spLocks/>
          </p:cNvSpPr>
          <p:nvPr/>
        </p:nvSpPr>
        <p:spPr>
          <a:xfrm>
            <a:off x="1061647"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2784165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C8A8C8A-9315-43AA-AE5E-865B24F27139}"/>
              </a:ext>
            </a:extLst>
          </p:cNvPr>
          <p:cNvSpPr>
            <a:spLocks noGrp="1"/>
          </p:cNvSpPr>
          <p:nvPr>
            <p:ph idx="1"/>
          </p:nvPr>
        </p:nvSpPr>
        <p:spPr/>
        <p:txBody>
          <a:bodyPr>
            <a:normAutofit fontScale="92500" lnSpcReduction="20000"/>
          </a:bodyPr>
          <a:lstStyle/>
          <a:p>
            <a:pPr algn="just">
              <a:lnSpc>
                <a:spcPct val="100000"/>
              </a:lnSpc>
            </a:pPr>
            <a:r>
              <a:rPr lang="it-IT" sz="2200" dirty="0"/>
              <a:t>Art. 41 </a:t>
            </a:r>
            <a:r>
              <a:rPr lang="it-IT" sz="2200" i="1" dirty="0" err="1"/>
              <a:t>quinques</a:t>
            </a:r>
            <a:r>
              <a:rPr lang="it-IT" sz="2200" i="1" dirty="0"/>
              <a:t> </a:t>
            </a:r>
            <a:r>
              <a:rPr lang="it-IT" sz="2200" dirty="0"/>
              <a:t>della  l. 17.08.1942, n. 1150</a:t>
            </a:r>
          </a:p>
          <a:p>
            <a:pPr marL="45720" indent="0" algn="just">
              <a:lnSpc>
                <a:spcPct val="100000"/>
              </a:lnSpc>
              <a:buFont typeface="Arial" pitchFamily="34" charset="0"/>
              <a:buNone/>
            </a:pPr>
            <a:r>
              <a:rPr lang="it-IT" sz="2200" dirty="0"/>
              <a:t>«</a:t>
            </a:r>
            <a:r>
              <a:rPr lang="it-IT" sz="2200" i="1" dirty="0"/>
              <a:t>Nei Comuni sprovvisti di piano regolatore generale o di programma di fabbricazione, la edificazione a scopo residenziale è soggetta alle seguenti limitazioni:</a:t>
            </a:r>
          </a:p>
          <a:p>
            <a:pPr marL="45720" indent="0" algn="just">
              <a:lnSpc>
                <a:spcPct val="100000"/>
              </a:lnSpc>
              <a:buFont typeface="Arial" pitchFamily="34" charset="0"/>
              <a:buNone/>
            </a:pPr>
            <a:r>
              <a:rPr lang="it-IT" sz="2200" i="1" dirty="0"/>
              <a:t>a ) il volume complessivo costruito di ciascun fabbricato non può superare la misura di un metro cubo e mezzo per ogni metro quadrato di area edificabile, se trattasi di edifici ricadenti in </a:t>
            </a:r>
            <a:r>
              <a:rPr lang="it-IT" sz="2200" b="1" i="1" dirty="0">
                <a:solidFill>
                  <a:schemeClr val="tx1"/>
                </a:solidFill>
              </a:rPr>
              <a:t>centri abitati</a:t>
            </a:r>
            <a:r>
              <a:rPr lang="it-IT" sz="2200" i="1" dirty="0"/>
              <a:t>, i cui perimetri sono definiti entro 90 giorni dalla data di entrata in vigore della presente legge con </a:t>
            </a:r>
            <a:r>
              <a:rPr lang="it-IT" sz="2200" b="1" i="1" dirty="0">
                <a:solidFill>
                  <a:schemeClr val="tx1"/>
                </a:solidFill>
              </a:rPr>
              <a:t>deliberazione del Consiglio comunale </a:t>
            </a:r>
            <a:r>
              <a:rPr lang="it-IT" sz="2200" i="1" dirty="0"/>
              <a:t>sentiti il Provveditorato regionale alle opere pubbliche e la Soprintendenza competente, e di un decimo di metro cubo per ogni metro quadrato di area edificabile, se la costruzione è ubicata nelle altre parti del territorio</a:t>
            </a:r>
            <a:r>
              <a:rPr lang="it-IT" sz="2200" dirty="0"/>
              <a:t>».</a:t>
            </a:r>
          </a:p>
          <a:p>
            <a:pPr marL="45720" indent="0" algn="just">
              <a:lnSpc>
                <a:spcPct val="100000"/>
              </a:lnSpc>
              <a:buFont typeface="Arial" pitchFamily="34" charset="0"/>
              <a:buNone/>
            </a:pPr>
            <a:r>
              <a:rPr lang="it-IT" sz="2200" dirty="0"/>
              <a:t>Si tratta di un articolo introdotto dalla l. n. 765/1967 e abrogato dal d.P.R. n. 380/2001. </a:t>
            </a:r>
          </a:p>
          <a:p>
            <a:pPr marL="45720" indent="0">
              <a:buNone/>
            </a:pPr>
            <a:endParaRPr lang="it-IT" dirty="0"/>
          </a:p>
        </p:txBody>
      </p:sp>
      <p:sp>
        <p:nvSpPr>
          <p:cNvPr id="6" name="Titolo 1">
            <a:extLst>
              <a:ext uri="{FF2B5EF4-FFF2-40B4-BE49-F238E27FC236}">
                <a16:creationId xmlns:a16="http://schemas.microsoft.com/office/drawing/2014/main" id="{0474E600-F4CB-4C48-807F-6C7160A22F61}"/>
              </a:ext>
            </a:extLst>
          </p:cNvPr>
          <p:cNvSpPr txBox="1">
            <a:spLocks/>
          </p:cNvSpPr>
          <p:nvPr/>
        </p:nvSpPr>
        <p:spPr>
          <a:xfrm>
            <a:off x="1061647"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3763130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70DEF19-9E39-4C35-9D58-4188975E57AD}"/>
              </a:ext>
            </a:extLst>
          </p:cNvPr>
          <p:cNvSpPr>
            <a:spLocks noGrp="1"/>
          </p:cNvSpPr>
          <p:nvPr>
            <p:ph idx="1"/>
          </p:nvPr>
        </p:nvSpPr>
        <p:spPr>
          <a:xfrm>
            <a:off x="1065212" y="1828800"/>
            <a:ext cx="8989640" cy="4495800"/>
          </a:xfrm>
        </p:spPr>
        <p:txBody>
          <a:bodyPr>
            <a:normAutofit/>
          </a:bodyPr>
          <a:lstStyle/>
          <a:p>
            <a:pPr marL="45720" indent="0" algn="just" fontAlgn="base">
              <a:buNone/>
            </a:pPr>
            <a:r>
              <a:rPr lang="it-IT" sz="2400" i="1" dirty="0"/>
              <a:t>«la nozione di “centro abitato” rilevante nella materia si riferisce, come da condivisibile giurisprudenza, ad una </a:t>
            </a:r>
            <a:r>
              <a:rPr lang="it-IT" sz="2400" b="1" i="1" dirty="0">
                <a:solidFill>
                  <a:schemeClr val="tx1"/>
                </a:solidFill>
              </a:rPr>
              <a:t>situazione di fatto </a:t>
            </a:r>
            <a:r>
              <a:rPr lang="it-IT" sz="2400" i="1" dirty="0"/>
              <a:t>costituita dalla presenza di un aggregato di case continue e vicine, anche distante dal centro, ma suscettibile di espansione (così Consiglio di Stato, 21 ottobre 2014, n. 5173). Pertanto la delimitazione del centro abitato operata nello strumento urbanistico, ad altri fini, può assumere rilevanza probatoria solo della situazione di fatto esistente all’epoca in cui il piano fu adottato» (</a:t>
            </a:r>
            <a:r>
              <a:rPr lang="it-IT" sz="2400" b="1" dirty="0">
                <a:solidFill>
                  <a:schemeClr val="tx1"/>
                </a:solidFill>
              </a:rPr>
              <a:t>T.A.R. Veneto, sez. II, 19.06.2019, n. 745</a:t>
            </a:r>
            <a:r>
              <a:rPr lang="it-IT" sz="2400" i="1" dirty="0"/>
              <a:t>).</a:t>
            </a:r>
          </a:p>
          <a:p>
            <a:endParaRPr lang="it-IT" dirty="0"/>
          </a:p>
        </p:txBody>
      </p:sp>
      <p:sp>
        <p:nvSpPr>
          <p:cNvPr id="6" name="Titolo 1">
            <a:extLst>
              <a:ext uri="{FF2B5EF4-FFF2-40B4-BE49-F238E27FC236}">
                <a16:creationId xmlns:a16="http://schemas.microsoft.com/office/drawing/2014/main" id="{9D50CEDB-B7C4-4C29-8C04-7CAC76C83A13}"/>
              </a:ext>
            </a:extLst>
          </p:cNvPr>
          <p:cNvSpPr txBox="1">
            <a:spLocks/>
          </p:cNvSpPr>
          <p:nvPr/>
        </p:nvSpPr>
        <p:spPr>
          <a:xfrm>
            <a:off x="1061647" y="420452"/>
            <a:ext cx="8686801" cy="835496"/>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a:lstStyle>
          <a:p>
            <a:pPr algn="ctr"/>
            <a:r>
              <a:rPr lang="it-IT" dirty="0">
                <a:effectLst>
                  <a:outerShdw blurRad="38100" dist="38100" dir="2700000" algn="tl">
                    <a:srgbClr val="000000">
                      <a:alpha val="43137"/>
                    </a:srgbClr>
                  </a:outerShdw>
                </a:effectLst>
              </a:rPr>
              <a:t>CONFORMITÀ URBANISTICO-EDILIZIA</a:t>
            </a:r>
          </a:p>
        </p:txBody>
      </p:sp>
    </p:spTree>
    <p:extLst>
      <p:ext uri="{BB962C8B-B14F-4D97-AF65-F5344CB8AC3E}">
        <p14:creationId xmlns:p14="http://schemas.microsoft.com/office/powerpoint/2010/main" val="2287853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ofessionale contrasto 16x9">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5870390_TF02895266.potx" id="{E3BF313E-91A4-4CDE-B9A5-7050C2E9E712}" vid="{4CA21FD2-9639-4915-9BBB-2B4FE5695764}"/>
    </a:ext>
  </a:extLst>
</a:theme>
</file>

<file path=ppt/theme/theme2.xml><?xml version="1.0" encoding="utf-8"?>
<a:theme xmlns:a="http://schemas.openxmlformats.org/drawingml/2006/main" name="Tema di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i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02F2BE50-DDB3-465B-A26E-975A276D4362}">
  <ds:schemaRefs>
    <ds:schemaRef ds:uri="http://schemas.microsoft.com/sharepoint/v3/contenttype/forms"/>
  </ds:schemaRefs>
</ds:datastoreItem>
</file>

<file path=customXml/itemProps2.xml><?xml version="1.0" encoding="utf-8"?>
<ds:datastoreItem xmlns:ds="http://schemas.openxmlformats.org/officeDocument/2006/customXml" ds:itemID="{7C80FAF7-F941-4D3E-A3C3-283A61107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9220E13-D325-4A9E-AA7A-0D1409275EB9}">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40262f94-9f35-4ac3-9a90-690165a166b7"/>
    <ds:schemaRef ds:uri="a4f35948-e619-41b3-aa29-22878b09cfd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Presentazione professionale con contrasto (widescreen)</Template>
  <TotalTime>529</TotalTime>
  <Words>4359</Words>
  <Application>Microsoft Office PowerPoint</Application>
  <PresentationFormat>Personalizzato</PresentationFormat>
  <Paragraphs>120</Paragraphs>
  <Slides>32</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32</vt:i4>
      </vt:variant>
    </vt:vector>
  </HeadingPairs>
  <TitlesOfParts>
    <vt:vector size="36" baseType="lpstr">
      <vt:lpstr>Arial</vt:lpstr>
      <vt:lpstr>Franklin Gothic Medium</vt:lpstr>
      <vt:lpstr>Open Sans</vt:lpstr>
      <vt:lpstr>Professionale contrasto 16x9</vt:lpstr>
      <vt:lpstr>LO STATO LEGITTIMO DELL’IMMOBILE</vt:lpstr>
      <vt:lpstr>LO STATO LEGITTIMO DELL’IMMOBILE</vt:lpstr>
      <vt:lpstr>CONFORMITÀ URBANISTICO-EDILIZIA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 PER L’ATTENZIONE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Layout titolo</dc:title>
  <dc:creator>Matteo Acquasaliente</dc:creator>
  <cp:lastModifiedBy>Matteo Acquasaliente</cp:lastModifiedBy>
  <cp:revision>99</cp:revision>
  <dcterms:created xsi:type="dcterms:W3CDTF">2021-02-27T08:06:56Z</dcterms:created>
  <dcterms:modified xsi:type="dcterms:W3CDTF">2021-03-02T10:36:39Z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