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55" r:id="rId1"/>
  </p:sldMasterIdLst>
  <p:sldIdLst>
    <p:sldId id="256" r:id="rId2"/>
    <p:sldId id="257" r:id="rId3"/>
    <p:sldId id="258" r:id="rId4"/>
    <p:sldId id="259" r:id="rId5"/>
    <p:sldId id="261" r:id="rId6"/>
    <p:sldId id="262" r:id="rId7"/>
    <p:sldId id="263" r:id="rId8"/>
    <p:sldId id="260" r:id="rId9"/>
    <p:sldId id="264" r:id="rId10"/>
    <p:sldId id="265" r:id="rId11"/>
    <p:sldId id="266" r:id="rId12"/>
    <p:sldId id="267" r:id="rId13"/>
    <p:sldId id="270" r:id="rId14"/>
    <p:sldId id="269" r:id="rId15"/>
    <p:sldId id="268"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sorterViewPr>
    <p:cViewPr>
      <p:scale>
        <a:sx n="100" d="100"/>
        <a:sy n="100" d="100"/>
      </p:scale>
      <p:origin x="0" y="-524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136C0F0-DB5B-428B-B74D-022E1FDA1BED}" type="datetimeFigureOut">
              <a:rPr lang="it-IT" smtClean="0"/>
              <a:t>01/02/2021</a:t>
            </a:fld>
            <a:endParaRPr lang="it-IT"/>
          </a:p>
        </p:txBody>
      </p:sp>
      <p:sp>
        <p:nvSpPr>
          <p:cNvPr id="5" name="Footer Placeholder 4"/>
          <p:cNvSpPr>
            <a:spLocks noGrp="1"/>
          </p:cNvSpPr>
          <p:nvPr>
            <p:ph type="ftr" sz="quarter" idx="11"/>
          </p:nvPr>
        </p:nvSpPr>
        <p:spPr>
          <a:xfrm>
            <a:off x="2416500" y="329307"/>
            <a:ext cx="4973915" cy="309201"/>
          </a:xfrm>
        </p:spPr>
        <p:txBody>
          <a:bodyPr/>
          <a:lstStyle/>
          <a:p>
            <a:endParaRPr lang="it-IT"/>
          </a:p>
        </p:txBody>
      </p:sp>
      <p:sp>
        <p:nvSpPr>
          <p:cNvPr id="6" name="Slide Number Placeholder 5"/>
          <p:cNvSpPr>
            <a:spLocks noGrp="1"/>
          </p:cNvSpPr>
          <p:nvPr>
            <p:ph type="sldNum" sz="quarter" idx="12"/>
          </p:nvPr>
        </p:nvSpPr>
        <p:spPr>
          <a:xfrm>
            <a:off x="1437664" y="798973"/>
            <a:ext cx="811019" cy="503578"/>
          </a:xfrm>
        </p:spPr>
        <p:txBody>
          <a:bodyPr/>
          <a:lstStyle/>
          <a:p>
            <a:fld id="{14C539A8-1632-4F28-A89E-6988008A7B16}" type="slidenum">
              <a:rPr lang="it-IT" smtClean="0"/>
              <a:t>‹N›</a:t>
            </a:fld>
            <a:endParaRPr lang="it-IT"/>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61557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136C0F0-DB5B-428B-B74D-022E1FDA1BED}" type="datetimeFigureOut">
              <a:rPr lang="it-IT" smtClean="0"/>
              <a:t>01/02/2021</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4C539A8-1632-4F28-A89E-6988008A7B16}" type="slidenum">
              <a:rPr lang="it-IT" smtClean="0"/>
              <a:t>‹N›</a:t>
            </a:fld>
            <a:endParaRPr lang="it-IT"/>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59175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136C0F0-DB5B-428B-B74D-022E1FDA1BED}" type="datetimeFigureOut">
              <a:rPr lang="it-IT" smtClean="0"/>
              <a:t>01/02/2021</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4C539A8-1632-4F28-A89E-6988008A7B16}" type="slidenum">
              <a:rPr lang="it-IT" smtClean="0"/>
              <a:t>‹N›</a:t>
            </a:fld>
            <a:endParaRPr lang="it-IT"/>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71879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136C0F0-DB5B-428B-B74D-022E1FDA1BED}" type="datetimeFigureOut">
              <a:rPr lang="it-IT" smtClean="0"/>
              <a:t>01/02/2021</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4C539A8-1632-4F28-A89E-6988008A7B16}" type="slidenum">
              <a:rPr lang="it-IT" smtClean="0"/>
              <a:t>‹N›</a:t>
            </a:fld>
            <a:endParaRPr lang="it-IT"/>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58336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136C0F0-DB5B-428B-B74D-022E1FDA1BED}" type="datetimeFigureOut">
              <a:rPr lang="it-IT" smtClean="0"/>
              <a:t>01/02/2021</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4C539A8-1632-4F28-A89E-6988008A7B16}" type="slidenum">
              <a:rPr lang="it-IT" smtClean="0"/>
              <a:t>‹N›</a:t>
            </a:fld>
            <a:endParaRPr lang="it-IT"/>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51571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136C0F0-DB5B-428B-B74D-022E1FDA1BED}" type="datetimeFigureOut">
              <a:rPr lang="it-IT" smtClean="0"/>
              <a:t>01/02/2021</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14C539A8-1632-4F28-A89E-6988008A7B16}" type="slidenum">
              <a:rPr lang="it-IT" smtClean="0"/>
              <a:t>‹N›</a:t>
            </a:fld>
            <a:endParaRPr lang="it-IT"/>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34240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447191" y="2824269"/>
            <a:ext cx="4645152" cy="264445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412362" y="2821491"/>
            <a:ext cx="4645152" cy="263737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136C0F0-DB5B-428B-B74D-022E1FDA1BED}" type="datetimeFigureOut">
              <a:rPr lang="it-IT" smtClean="0"/>
              <a:t>01/02/2021</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14C539A8-1632-4F28-A89E-6988008A7B16}" type="slidenum">
              <a:rPr lang="it-IT" smtClean="0"/>
              <a:t>‹N›</a:t>
            </a:fld>
            <a:endParaRPr lang="it-IT"/>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01454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136C0F0-DB5B-428B-B74D-022E1FDA1BED}" type="datetimeFigureOut">
              <a:rPr lang="it-IT" smtClean="0"/>
              <a:t>01/02/2021</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14C539A8-1632-4F28-A89E-6988008A7B16}" type="slidenum">
              <a:rPr lang="it-IT" smtClean="0"/>
              <a:t>‹N›</a:t>
            </a:fld>
            <a:endParaRPr lang="it-IT"/>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53429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36C0F0-DB5B-428B-B74D-022E1FDA1BED}" type="datetimeFigureOut">
              <a:rPr lang="it-IT" smtClean="0"/>
              <a:t>01/02/2021</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14C539A8-1632-4F28-A89E-6988008A7B16}" type="slidenum">
              <a:rPr lang="it-IT" smtClean="0"/>
              <a:t>‹N›</a:t>
            </a:fld>
            <a:endParaRPr lang="it-IT"/>
          </a:p>
        </p:txBody>
      </p:sp>
    </p:spTree>
    <p:extLst>
      <p:ext uri="{BB962C8B-B14F-4D97-AF65-F5344CB8AC3E}">
        <p14:creationId xmlns:p14="http://schemas.microsoft.com/office/powerpoint/2010/main" val="3677967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136C0F0-DB5B-428B-B74D-022E1FDA1BED}" type="datetimeFigureOut">
              <a:rPr lang="it-IT" smtClean="0"/>
              <a:t>01/02/2021</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14C539A8-1632-4F28-A89E-6988008A7B16}" type="slidenum">
              <a:rPr lang="it-IT" smtClean="0"/>
              <a:t>‹N›</a:t>
            </a:fld>
            <a:endParaRPr lang="it-IT"/>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57414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136C0F0-DB5B-428B-B74D-022E1FDA1BED}" type="datetimeFigureOut">
              <a:rPr lang="it-IT" smtClean="0"/>
              <a:t>01/02/2021</a:t>
            </a:fld>
            <a:endParaRPr lang="it-IT"/>
          </a:p>
        </p:txBody>
      </p:sp>
      <p:sp>
        <p:nvSpPr>
          <p:cNvPr id="6" name="Footer Placeholder 5"/>
          <p:cNvSpPr>
            <a:spLocks noGrp="1"/>
          </p:cNvSpPr>
          <p:nvPr>
            <p:ph type="ftr" sz="quarter" idx="11"/>
          </p:nvPr>
        </p:nvSpPr>
        <p:spPr>
          <a:xfrm>
            <a:off x="1447382" y="318640"/>
            <a:ext cx="5541004" cy="320931"/>
          </a:xfrm>
        </p:spPr>
        <p:txBody>
          <a:bodyPr/>
          <a:lstStyle/>
          <a:p>
            <a:endParaRPr lang="it-IT"/>
          </a:p>
        </p:txBody>
      </p:sp>
      <p:sp>
        <p:nvSpPr>
          <p:cNvPr id="7" name="Slide Number Placeholder 6"/>
          <p:cNvSpPr>
            <a:spLocks noGrp="1"/>
          </p:cNvSpPr>
          <p:nvPr>
            <p:ph type="sldNum" sz="quarter" idx="12"/>
          </p:nvPr>
        </p:nvSpPr>
        <p:spPr/>
        <p:txBody>
          <a:bodyPr/>
          <a:lstStyle/>
          <a:p>
            <a:fld id="{14C539A8-1632-4F28-A89E-6988008A7B16}" type="slidenum">
              <a:rPr lang="it-IT" smtClean="0"/>
              <a:t>‹N›</a:t>
            </a:fld>
            <a:endParaRPr lang="it-IT"/>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78850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136C0F0-DB5B-428B-B74D-022E1FDA1BED}" type="datetimeFigureOut">
              <a:rPr lang="it-IT" smtClean="0"/>
              <a:t>01/02/2021</a:t>
            </a:fld>
            <a:endParaRPr lang="it-IT"/>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14C539A8-1632-4F28-A89E-6988008A7B16}" type="slidenum">
              <a:rPr lang="it-IT" smtClean="0"/>
              <a:t>‹N›</a:t>
            </a:fld>
            <a:endParaRPr lang="it-IT"/>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4185100"/>
      </p:ext>
    </p:extLst>
  </p:cSld>
  <p:clrMap bg1="lt1" tx1="dk1" bg2="lt2" tx2="dk2" accent1="accent1" accent2="accent2" accent3="accent3" accent4="accent4" accent5="accent5" accent6="accent6" hlink="hlink" folHlink="folHlink"/>
  <p:sldLayoutIdLst>
    <p:sldLayoutId id="2147484156" r:id="rId1"/>
    <p:sldLayoutId id="2147484157" r:id="rId2"/>
    <p:sldLayoutId id="2147484158" r:id="rId3"/>
    <p:sldLayoutId id="2147484159" r:id="rId4"/>
    <p:sldLayoutId id="2147484160" r:id="rId5"/>
    <p:sldLayoutId id="2147484161" r:id="rId6"/>
    <p:sldLayoutId id="2147484162" r:id="rId7"/>
    <p:sldLayoutId id="2147484163" r:id="rId8"/>
    <p:sldLayoutId id="2147484164" r:id="rId9"/>
    <p:sldLayoutId id="2147484165" r:id="rId10"/>
    <p:sldLayoutId id="2147484166"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EC11EB-9C09-4470-8097-505E11EC82D4}"/>
              </a:ext>
            </a:extLst>
          </p:cNvPr>
          <p:cNvSpPr>
            <a:spLocks noGrp="1"/>
          </p:cNvSpPr>
          <p:nvPr>
            <p:ph type="ctrTitle"/>
          </p:nvPr>
        </p:nvSpPr>
        <p:spPr/>
        <p:txBody>
          <a:bodyPr>
            <a:noAutofit/>
          </a:bodyPr>
          <a:lstStyle/>
          <a:p>
            <a:r>
              <a:rPr lang="it-IT" sz="4800" b="1" dirty="0">
                <a:latin typeface="Garamond" panose="02020404030301010803" pitchFamily="18" charset="0"/>
              </a:rPr>
              <a:t>Lo stato legittimo dell’immobile e le tolleranze costruttive</a:t>
            </a:r>
          </a:p>
        </p:txBody>
      </p:sp>
      <p:sp>
        <p:nvSpPr>
          <p:cNvPr id="3" name="Sottotitolo 2">
            <a:extLst>
              <a:ext uri="{FF2B5EF4-FFF2-40B4-BE49-F238E27FC236}">
                <a16:creationId xmlns:a16="http://schemas.microsoft.com/office/drawing/2014/main" id="{8C276D00-7EEC-4535-909C-FF7AD1E15360}"/>
              </a:ext>
            </a:extLst>
          </p:cNvPr>
          <p:cNvSpPr>
            <a:spLocks noGrp="1"/>
          </p:cNvSpPr>
          <p:nvPr>
            <p:ph type="subTitle" idx="1"/>
          </p:nvPr>
        </p:nvSpPr>
        <p:spPr/>
        <p:txBody>
          <a:bodyPr/>
          <a:lstStyle/>
          <a:p>
            <a:r>
              <a:rPr lang="it-IT" b="1" dirty="0">
                <a:latin typeface="Garamond" panose="02020404030301010803" pitchFamily="18" charset="0"/>
              </a:rPr>
              <a:t>Scuola forense di Padova, 01 febbraio 2021</a:t>
            </a:r>
          </a:p>
          <a:p>
            <a:pPr algn="r"/>
            <a:r>
              <a:rPr lang="it-IT" b="1" dirty="0">
                <a:latin typeface="Garamond" panose="02020404030301010803" pitchFamily="18" charset="0"/>
              </a:rPr>
              <a:t>Avv.  Alessandra piola</a:t>
            </a:r>
          </a:p>
        </p:txBody>
      </p:sp>
    </p:spTree>
    <p:extLst>
      <p:ext uri="{BB962C8B-B14F-4D97-AF65-F5344CB8AC3E}">
        <p14:creationId xmlns:p14="http://schemas.microsoft.com/office/powerpoint/2010/main" val="1157988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03AE41-AC4F-45EB-97C0-97A4881FBB2C}"/>
              </a:ext>
            </a:extLst>
          </p:cNvPr>
          <p:cNvSpPr>
            <a:spLocks noGrp="1"/>
          </p:cNvSpPr>
          <p:nvPr>
            <p:ph type="title"/>
          </p:nvPr>
        </p:nvSpPr>
        <p:spPr/>
        <p:txBody>
          <a:bodyPr/>
          <a:lstStyle/>
          <a:p>
            <a:pPr algn="ctr"/>
            <a:r>
              <a:rPr lang="it-IT" b="1" dirty="0">
                <a:latin typeface="Garamond" panose="02020404030301010803" pitchFamily="18" charset="0"/>
              </a:rPr>
              <a:t>LE «TOLLERANZE COSTRUTTIVE»</a:t>
            </a:r>
          </a:p>
        </p:txBody>
      </p:sp>
      <p:sp>
        <p:nvSpPr>
          <p:cNvPr id="3" name="Segnaposto contenuto 2">
            <a:extLst>
              <a:ext uri="{FF2B5EF4-FFF2-40B4-BE49-F238E27FC236}">
                <a16:creationId xmlns:a16="http://schemas.microsoft.com/office/drawing/2014/main" id="{7D336B1F-438B-47E4-AA1E-3B4B447A68EF}"/>
              </a:ext>
            </a:extLst>
          </p:cNvPr>
          <p:cNvSpPr>
            <a:spLocks noGrp="1"/>
          </p:cNvSpPr>
          <p:nvPr>
            <p:ph idx="1"/>
          </p:nvPr>
        </p:nvSpPr>
        <p:spPr/>
        <p:txBody>
          <a:bodyPr/>
          <a:lstStyle/>
          <a:p>
            <a:pPr marL="0" indent="0">
              <a:buNone/>
            </a:pPr>
            <a:r>
              <a:rPr lang="it-IT" b="1" dirty="0">
                <a:latin typeface="Garamond" panose="02020404030301010803" pitchFamily="18" charset="0"/>
              </a:rPr>
              <a:t>Art. 34, co. 2-</a:t>
            </a:r>
            <a:r>
              <a:rPr lang="it-IT" b="1" i="1" dirty="0">
                <a:latin typeface="Garamond" panose="02020404030301010803" pitchFamily="18" charset="0"/>
              </a:rPr>
              <a:t>ter</a:t>
            </a:r>
            <a:r>
              <a:rPr lang="it-IT" b="1" dirty="0">
                <a:latin typeface="Garamond" panose="02020404030301010803" pitchFamily="18" charset="0"/>
              </a:rPr>
              <a:t> T.U. Edilizia (ora abrogato):</a:t>
            </a:r>
          </a:p>
          <a:p>
            <a:pPr marL="0" indent="0">
              <a:buNone/>
            </a:pPr>
            <a:r>
              <a:rPr lang="it-IT" dirty="0">
                <a:latin typeface="Garamond" panose="02020404030301010803" pitchFamily="18" charset="0"/>
              </a:rPr>
              <a:t>Ai fini dell’applicazione del presente articolo, non sia ha parziale difformità del titolo abilitativo in presenza di </a:t>
            </a:r>
            <a:r>
              <a:rPr lang="it-IT" u="sng" dirty="0">
                <a:latin typeface="Garamond" panose="02020404030301010803" pitchFamily="18" charset="0"/>
              </a:rPr>
              <a:t>variazioni di altezza, distacchi, cubatura o superficie coperta</a:t>
            </a:r>
            <a:r>
              <a:rPr lang="it-IT" dirty="0">
                <a:latin typeface="Garamond" panose="02020404030301010803" pitchFamily="18" charset="0"/>
              </a:rPr>
              <a:t> che non eccedano per singola unità immobiliare il 2 per cento delle misure progettuali.</a:t>
            </a:r>
          </a:p>
        </p:txBody>
      </p:sp>
    </p:spTree>
    <p:extLst>
      <p:ext uri="{BB962C8B-B14F-4D97-AF65-F5344CB8AC3E}">
        <p14:creationId xmlns:p14="http://schemas.microsoft.com/office/powerpoint/2010/main" val="1997511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03AE41-AC4F-45EB-97C0-97A4881FBB2C}"/>
              </a:ext>
            </a:extLst>
          </p:cNvPr>
          <p:cNvSpPr>
            <a:spLocks noGrp="1"/>
          </p:cNvSpPr>
          <p:nvPr>
            <p:ph type="title"/>
          </p:nvPr>
        </p:nvSpPr>
        <p:spPr/>
        <p:txBody>
          <a:bodyPr/>
          <a:lstStyle/>
          <a:p>
            <a:pPr algn="ctr"/>
            <a:r>
              <a:rPr lang="it-IT" b="1" dirty="0">
                <a:latin typeface="Garamond" panose="02020404030301010803" pitchFamily="18" charset="0"/>
              </a:rPr>
              <a:t>LE «TOLLERANZE COSTRUTTIVE»</a:t>
            </a:r>
          </a:p>
        </p:txBody>
      </p:sp>
      <p:sp>
        <p:nvSpPr>
          <p:cNvPr id="3" name="Segnaposto contenuto 2">
            <a:extLst>
              <a:ext uri="{FF2B5EF4-FFF2-40B4-BE49-F238E27FC236}">
                <a16:creationId xmlns:a16="http://schemas.microsoft.com/office/drawing/2014/main" id="{7D336B1F-438B-47E4-AA1E-3B4B447A68EF}"/>
              </a:ext>
            </a:extLst>
          </p:cNvPr>
          <p:cNvSpPr>
            <a:spLocks noGrp="1"/>
          </p:cNvSpPr>
          <p:nvPr>
            <p:ph idx="1"/>
          </p:nvPr>
        </p:nvSpPr>
        <p:spPr/>
        <p:txBody>
          <a:bodyPr/>
          <a:lstStyle/>
          <a:p>
            <a:pPr marL="0" indent="0">
              <a:buNone/>
            </a:pPr>
            <a:r>
              <a:rPr lang="it-IT" b="1" dirty="0">
                <a:latin typeface="Garamond" panose="02020404030301010803" pitchFamily="18" charset="0"/>
              </a:rPr>
              <a:t>Art. 34-</a:t>
            </a:r>
            <a:r>
              <a:rPr lang="it-IT" b="1" i="1" dirty="0">
                <a:latin typeface="Garamond" panose="02020404030301010803" pitchFamily="18" charset="0"/>
              </a:rPr>
              <a:t>bis</a:t>
            </a:r>
            <a:r>
              <a:rPr lang="it-IT" b="1" dirty="0">
                <a:latin typeface="Garamond" panose="02020404030301010803" pitchFamily="18" charset="0"/>
              </a:rPr>
              <a:t>, co. 1 T.U. Edilizia (introdotto con </a:t>
            </a:r>
            <a:r>
              <a:rPr lang="it-IT" b="1" dirty="0" err="1">
                <a:latin typeface="Garamond" panose="02020404030301010803" pitchFamily="18" charset="0"/>
              </a:rPr>
              <a:t>d.l.</a:t>
            </a:r>
            <a:r>
              <a:rPr lang="it-IT" b="1" dirty="0">
                <a:latin typeface="Garamond" panose="02020404030301010803" pitchFamily="18" charset="0"/>
              </a:rPr>
              <a:t> n. 76/2020, </a:t>
            </a:r>
            <a:r>
              <a:rPr lang="it-IT" b="1" dirty="0" err="1">
                <a:latin typeface="Garamond" panose="02020404030301010803" pitchFamily="18" charset="0"/>
              </a:rPr>
              <a:t>conv</a:t>
            </a:r>
            <a:r>
              <a:rPr lang="it-IT" b="1" dirty="0">
                <a:latin typeface="Garamond" panose="02020404030301010803" pitchFamily="18" charset="0"/>
              </a:rPr>
              <a:t>. in l. n. 120/2020):</a:t>
            </a:r>
          </a:p>
          <a:p>
            <a:pPr marL="0" indent="0">
              <a:buNone/>
            </a:pPr>
            <a:r>
              <a:rPr lang="it-IT" altLang="it-IT" dirty="0">
                <a:latin typeface="Garamond" panose="02020404030301010803" pitchFamily="18" charset="0"/>
              </a:rPr>
              <a:t>Il mancato rispetto dell'altezza, dei distacchi, della cubatura, della superficie coperta e di ogni altro parametro delle singole unità immobiliari non costituisce violazione edilizia se contenuto entro il limite del 2 per cento delle misure previste nel titolo abilitativo. </a:t>
            </a:r>
          </a:p>
        </p:txBody>
      </p:sp>
    </p:spTree>
    <p:extLst>
      <p:ext uri="{BB962C8B-B14F-4D97-AF65-F5344CB8AC3E}">
        <p14:creationId xmlns:p14="http://schemas.microsoft.com/office/powerpoint/2010/main" val="2392090883"/>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03AE41-AC4F-45EB-97C0-97A4881FBB2C}"/>
              </a:ext>
            </a:extLst>
          </p:cNvPr>
          <p:cNvSpPr>
            <a:spLocks noGrp="1"/>
          </p:cNvSpPr>
          <p:nvPr>
            <p:ph type="title"/>
          </p:nvPr>
        </p:nvSpPr>
        <p:spPr/>
        <p:txBody>
          <a:bodyPr/>
          <a:lstStyle/>
          <a:p>
            <a:pPr algn="ctr"/>
            <a:r>
              <a:rPr lang="it-IT" b="1" dirty="0">
                <a:latin typeface="Garamond" panose="02020404030301010803" pitchFamily="18" charset="0"/>
              </a:rPr>
              <a:t>LE «TOLLERANZE COSTRUTTIVE»</a:t>
            </a:r>
          </a:p>
        </p:txBody>
      </p:sp>
      <p:sp>
        <p:nvSpPr>
          <p:cNvPr id="3" name="Segnaposto contenuto 2">
            <a:extLst>
              <a:ext uri="{FF2B5EF4-FFF2-40B4-BE49-F238E27FC236}">
                <a16:creationId xmlns:a16="http://schemas.microsoft.com/office/drawing/2014/main" id="{7D336B1F-438B-47E4-AA1E-3B4B447A68EF}"/>
              </a:ext>
            </a:extLst>
          </p:cNvPr>
          <p:cNvSpPr>
            <a:spLocks noGrp="1"/>
          </p:cNvSpPr>
          <p:nvPr>
            <p:ph idx="1"/>
          </p:nvPr>
        </p:nvSpPr>
        <p:spPr/>
        <p:txBody>
          <a:bodyPr>
            <a:normAutofit/>
          </a:bodyPr>
          <a:lstStyle/>
          <a:p>
            <a:pPr marL="0" indent="0">
              <a:lnSpc>
                <a:spcPct val="130000"/>
              </a:lnSpc>
              <a:buNone/>
            </a:pPr>
            <a:r>
              <a:rPr lang="it-IT" b="1" dirty="0">
                <a:latin typeface="Garamond" panose="02020404030301010803" pitchFamily="18" charset="0"/>
              </a:rPr>
              <a:t>Art. 34-</a:t>
            </a:r>
            <a:r>
              <a:rPr lang="it-IT" b="1" i="1" dirty="0">
                <a:latin typeface="Garamond" panose="02020404030301010803" pitchFamily="18" charset="0"/>
              </a:rPr>
              <a:t>bis</a:t>
            </a:r>
            <a:r>
              <a:rPr lang="it-IT" b="1" dirty="0">
                <a:latin typeface="Garamond" panose="02020404030301010803" pitchFamily="18" charset="0"/>
              </a:rPr>
              <a:t>, co. 2 T.U. Edilizia (introdotto con </a:t>
            </a:r>
            <a:r>
              <a:rPr lang="it-IT" b="1" dirty="0" err="1">
                <a:latin typeface="Garamond" panose="02020404030301010803" pitchFamily="18" charset="0"/>
              </a:rPr>
              <a:t>d.l.</a:t>
            </a:r>
            <a:r>
              <a:rPr lang="it-IT" b="1" dirty="0">
                <a:latin typeface="Garamond" panose="02020404030301010803" pitchFamily="18" charset="0"/>
              </a:rPr>
              <a:t> n. 76/2020, </a:t>
            </a:r>
            <a:r>
              <a:rPr lang="it-IT" b="1" dirty="0" err="1">
                <a:latin typeface="Garamond" panose="02020404030301010803" pitchFamily="18" charset="0"/>
              </a:rPr>
              <a:t>conv</a:t>
            </a:r>
            <a:r>
              <a:rPr lang="it-IT" b="1" dirty="0">
                <a:latin typeface="Garamond" panose="02020404030301010803" pitchFamily="18" charset="0"/>
              </a:rPr>
              <a:t>. in l. n. 120/2020):</a:t>
            </a:r>
          </a:p>
          <a:p>
            <a:pPr marL="0" indent="0">
              <a:lnSpc>
                <a:spcPct val="130000"/>
              </a:lnSpc>
              <a:buNone/>
            </a:pPr>
            <a:r>
              <a:rPr lang="it-IT" altLang="it-IT" dirty="0">
                <a:latin typeface="Garamond" panose="02020404030301010803" pitchFamily="18" charset="0"/>
              </a:rPr>
              <a:t>Fuori dai casi di cui al comma 1, limitatamente agli immobili non sottoposti a tutela ai sensi del decreto legislativo 22 gennaio 2004, n. 42, costituiscono inoltre tolleranze esecutive le irregolarità geometriche e le modifiche alle finiture degli edifici di minima entità, nonché la diversa collocazione di impianti e opere interne, eseguite durante i lavori per l'attuazione di titoli abilitativi edilizi, a condizione che non comportino violazione della disciplina urbanistica ed edilizia e non pregiudichino l'agibilità dell'immobile.</a:t>
            </a:r>
          </a:p>
          <a:p>
            <a:pPr marL="0" indent="0">
              <a:buNone/>
            </a:pPr>
            <a:endParaRPr lang="it-IT" altLang="it-IT" sz="3600" dirty="0">
              <a:latin typeface="Garamond" panose="02020404030301010803" pitchFamily="18" charset="0"/>
            </a:endParaRPr>
          </a:p>
        </p:txBody>
      </p:sp>
    </p:spTree>
    <p:extLst>
      <p:ext uri="{BB962C8B-B14F-4D97-AF65-F5344CB8AC3E}">
        <p14:creationId xmlns:p14="http://schemas.microsoft.com/office/powerpoint/2010/main" val="25198558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03AE41-AC4F-45EB-97C0-97A4881FBB2C}"/>
              </a:ext>
            </a:extLst>
          </p:cNvPr>
          <p:cNvSpPr>
            <a:spLocks noGrp="1"/>
          </p:cNvSpPr>
          <p:nvPr>
            <p:ph type="title"/>
          </p:nvPr>
        </p:nvSpPr>
        <p:spPr/>
        <p:txBody>
          <a:bodyPr/>
          <a:lstStyle/>
          <a:p>
            <a:pPr algn="ctr"/>
            <a:r>
              <a:rPr lang="it-IT" b="1" dirty="0">
                <a:latin typeface="Garamond" panose="02020404030301010803" pitchFamily="18" charset="0"/>
              </a:rPr>
              <a:t>LE «TOLLERANZE COSTRUTTIVE»</a:t>
            </a:r>
          </a:p>
        </p:txBody>
      </p:sp>
      <p:sp>
        <p:nvSpPr>
          <p:cNvPr id="3" name="Segnaposto contenuto 2">
            <a:extLst>
              <a:ext uri="{FF2B5EF4-FFF2-40B4-BE49-F238E27FC236}">
                <a16:creationId xmlns:a16="http://schemas.microsoft.com/office/drawing/2014/main" id="{7D336B1F-438B-47E4-AA1E-3B4B447A68EF}"/>
              </a:ext>
            </a:extLst>
          </p:cNvPr>
          <p:cNvSpPr>
            <a:spLocks noGrp="1"/>
          </p:cNvSpPr>
          <p:nvPr>
            <p:ph idx="1"/>
          </p:nvPr>
        </p:nvSpPr>
        <p:spPr/>
        <p:txBody>
          <a:bodyPr>
            <a:normAutofit/>
          </a:bodyPr>
          <a:lstStyle/>
          <a:p>
            <a:pPr marL="0" indent="0">
              <a:lnSpc>
                <a:spcPct val="130000"/>
              </a:lnSpc>
              <a:buNone/>
            </a:pPr>
            <a:r>
              <a:rPr lang="it-IT" b="1" dirty="0">
                <a:latin typeface="Garamond" panose="02020404030301010803" pitchFamily="18" charset="0"/>
              </a:rPr>
              <a:t>Tipologie di tolleranze cd. «esecutive» </a:t>
            </a:r>
            <a:r>
              <a:rPr lang="it-IT" b="1" i="1" dirty="0">
                <a:latin typeface="Garamond" panose="02020404030301010803" pitchFamily="18" charset="0"/>
              </a:rPr>
              <a:t>ex </a:t>
            </a:r>
            <a:r>
              <a:rPr lang="it-IT" b="1" dirty="0">
                <a:latin typeface="Garamond" panose="02020404030301010803" pitchFamily="18" charset="0"/>
              </a:rPr>
              <a:t>art. 34-</a:t>
            </a:r>
            <a:r>
              <a:rPr lang="it-IT" b="1" i="1" dirty="0">
                <a:latin typeface="Garamond" panose="02020404030301010803" pitchFamily="18" charset="0"/>
              </a:rPr>
              <a:t>bis</a:t>
            </a:r>
            <a:r>
              <a:rPr lang="it-IT" b="1" dirty="0">
                <a:latin typeface="Garamond" panose="02020404030301010803" pitchFamily="18" charset="0"/>
              </a:rPr>
              <a:t>, co. 2:</a:t>
            </a:r>
          </a:p>
          <a:p>
            <a:pPr marL="457200" indent="-457200">
              <a:lnSpc>
                <a:spcPct val="130000"/>
              </a:lnSpc>
              <a:buAutoNum type="arabicPeriod"/>
            </a:pPr>
            <a:r>
              <a:rPr lang="it-IT" altLang="it-IT" dirty="0">
                <a:latin typeface="Garamond" panose="02020404030301010803" pitchFamily="18" charset="0"/>
              </a:rPr>
              <a:t>le irregolarità geometriche; </a:t>
            </a:r>
          </a:p>
          <a:p>
            <a:pPr marL="457200" indent="-457200">
              <a:lnSpc>
                <a:spcPct val="130000"/>
              </a:lnSpc>
              <a:buAutoNum type="arabicPeriod"/>
            </a:pPr>
            <a:r>
              <a:rPr lang="it-IT" altLang="it-IT" dirty="0">
                <a:latin typeface="Garamond" panose="02020404030301010803" pitchFamily="18" charset="0"/>
              </a:rPr>
              <a:t>le modifiche alle finiture degli edifici di minima entità;</a:t>
            </a:r>
          </a:p>
          <a:p>
            <a:pPr marL="457200" indent="-457200">
              <a:lnSpc>
                <a:spcPct val="130000"/>
              </a:lnSpc>
              <a:buAutoNum type="arabicPeriod"/>
            </a:pPr>
            <a:r>
              <a:rPr lang="it-IT" altLang="it-IT" dirty="0">
                <a:latin typeface="Garamond" panose="02020404030301010803" pitchFamily="18" charset="0"/>
              </a:rPr>
              <a:t>la diversa collocazione di impianti e opere interne.</a:t>
            </a:r>
          </a:p>
          <a:p>
            <a:pPr marL="0" indent="0">
              <a:buNone/>
            </a:pPr>
            <a:endParaRPr lang="it-IT" altLang="it-IT" sz="3600" dirty="0">
              <a:latin typeface="Garamond" panose="02020404030301010803" pitchFamily="18" charset="0"/>
            </a:endParaRPr>
          </a:p>
        </p:txBody>
      </p:sp>
    </p:spTree>
    <p:extLst>
      <p:ext uri="{BB962C8B-B14F-4D97-AF65-F5344CB8AC3E}">
        <p14:creationId xmlns:p14="http://schemas.microsoft.com/office/powerpoint/2010/main" val="527322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77F571-22BB-4D6C-BC5A-4FDC7A2A9514}"/>
              </a:ext>
            </a:extLst>
          </p:cNvPr>
          <p:cNvSpPr>
            <a:spLocks noGrp="1"/>
          </p:cNvSpPr>
          <p:nvPr>
            <p:ph type="title"/>
          </p:nvPr>
        </p:nvSpPr>
        <p:spPr/>
        <p:txBody>
          <a:bodyPr/>
          <a:lstStyle/>
          <a:p>
            <a:pPr algn="ctr"/>
            <a:r>
              <a:rPr lang="it-IT" b="1" dirty="0">
                <a:latin typeface="Garamond" panose="02020404030301010803" pitchFamily="18" charset="0"/>
              </a:rPr>
              <a:t>LE «TOLLERANZE COSTRUTTIVE»</a:t>
            </a:r>
            <a:endParaRPr lang="it-IT" dirty="0"/>
          </a:p>
        </p:txBody>
      </p:sp>
      <p:sp>
        <p:nvSpPr>
          <p:cNvPr id="3" name="Segnaposto contenuto 2">
            <a:extLst>
              <a:ext uri="{FF2B5EF4-FFF2-40B4-BE49-F238E27FC236}">
                <a16:creationId xmlns:a16="http://schemas.microsoft.com/office/drawing/2014/main" id="{0A50F85B-93F6-4876-9DFA-E6957EB72A4B}"/>
              </a:ext>
            </a:extLst>
          </p:cNvPr>
          <p:cNvSpPr>
            <a:spLocks noGrp="1"/>
          </p:cNvSpPr>
          <p:nvPr>
            <p:ph idx="1"/>
          </p:nvPr>
        </p:nvSpPr>
        <p:spPr/>
        <p:txBody>
          <a:bodyPr/>
          <a:lstStyle/>
          <a:p>
            <a:pPr marL="0" indent="0">
              <a:buNone/>
            </a:pPr>
            <a:r>
              <a:rPr lang="it-IT" b="1" dirty="0">
                <a:latin typeface="Garamond" panose="02020404030301010803" pitchFamily="18" charset="0"/>
              </a:rPr>
              <a:t>Cosa si deve intendere per </a:t>
            </a:r>
            <a:r>
              <a:rPr lang="it-IT" b="1" i="1" dirty="0">
                <a:latin typeface="Garamond" panose="02020404030301010803" pitchFamily="18" charset="0"/>
              </a:rPr>
              <a:t>«irregolarità geometriche»</a:t>
            </a:r>
            <a:r>
              <a:rPr lang="it-IT" b="1" dirty="0">
                <a:latin typeface="Garamond" panose="02020404030301010803" pitchFamily="18" charset="0"/>
              </a:rPr>
              <a:t>?</a:t>
            </a:r>
          </a:p>
          <a:p>
            <a:pPr marL="0" indent="0">
              <a:buNone/>
            </a:pPr>
            <a:r>
              <a:rPr lang="it-IT" dirty="0">
                <a:latin typeface="Garamond" panose="02020404030301010803" pitchFamily="18" charset="0"/>
              </a:rPr>
              <a:t>Dalla </a:t>
            </a:r>
            <a:r>
              <a:rPr lang="it-IT" i="1" dirty="0">
                <a:latin typeface="Garamond" panose="02020404030301010803" pitchFamily="18" charset="0"/>
              </a:rPr>
              <a:t>Relazione illustrativa </a:t>
            </a:r>
            <a:r>
              <a:rPr lang="it-IT" dirty="0">
                <a:latin typeface="Garamond" panose="02020404030301010803" pitchFamily="18" charset="0"/>
              </a:rPr>
              <a:t>al </a:t>
            </a:r>
            <a:r>
              <a:rPr lang="it-IT" dirty="0" err="1">
                <a:latin typeface="Garamond" panose="02020404030301010803" pitchFamily="18" charset="0"/>
              </a:rPr>
              <a:t>d.l.</a:t>
            </a:r>
            <a:r>
              <a:rPr lang="it-IT" dirty="0">
                <a:latin typeface="Garamond" panose="02020404030301010803" pitchFamily="18" charset="0"/>
              </a:rPr>
              <a:t> Semplificazioni:</a:t>
            </a:r>
          </a:p>
          <a:p>
            <a:pPr marL="0" indent="0">
              <a:buNone/>
            </a:pPr>
            <a:r>
              <a:rPr lang="it-IT" i="1" dirty="0">
                <a:latin typeface="Garamond" panose="02020404030301010803" pitchFamily="18" charset="0"/>
              </a:rPr>
              <a:t>«In tali ipotesi, rispetto all’opera rappresentata negli elaborati allegati al titolo edilizio, lo stato di fatto evidenzia difformità del tutto irrilevanti perché non incidono sull’aspetto esteriore dell’edificio, sulle strutture portanti dello stesso, sui dimensionamenti e sulle distanze cogenti, non comportano aumenti di superficie e non violano alcuna normativa tecnica, ma riguardano, ad esempio, gli angoli non perfettamente in squadra o le murature non perfettamente allineate, le aperture interne non corrispondenti al progetto depositato, ecc.»</a:t>
            </a:r>
          </a:p>
        </p:txBody>
      </p:sp>
    </p:spTree>
    <p:extLst>
      <p:ext uri="{BB962C8B-B14F-4D97-AF65-F5344CB8AC3E}">
        <p14:creationId xmlns:p14="http://schemas.microsoft.com/office/powerpoint/2010/main" val="20235597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03AE41-AC4F-45EB-97C0-97A4881FBB2C}"/>
              </a:ext>
            </a:extLst>
          </p:cNvPr>
          <p:cNvSpPr>
            <a:spLocks noGrp="1"/>
          </p:cNvSpPr>
          <p:nvPr>
            <p:ph type="title"/>
          </p:nvPr>
        </p:nvSpPr>
        <p:spPr/>
        <p:txBody>
          <a:bodyPr/>
          <a:lstStyle/>
          <a:p>
            <a:pPr algn="ctr"/>
            <a:r>
              <a:rPr lang="it-IT" b="1" dirty="0">
                <a:latin typeface="Garamond" panose="02020404030301010803" pitchFamily="18" charset="0"/>
              </a:rPr>
              <a:t>LE «TOLLERANZE COSTRUTTIVE»</a:t>
            </a:r>
          </a:p>
        </p:txBody>
      </p:sp>
      <p:sp>
        <p:nvSpPr>
          <p:cNvPr id="3" name="Segnaposto contenuto 2">
            <a:extLst>
              <a:ext uri="{FF2B5EF4-FFF2-40B4-BE49-F238E27FC236}">
                <a16:creationId xmlns:a16="http://schemas.microsoft.com/office/drawing/2014/main" id="{7D336B1F-438B-47E4-AA1E-3B4B447A68EF}"/>
              </a:ext>
            </a:extLst>
          </p:cNvPr>
          <p:cNvSpPr>
            <a:spLocks noGrp="1"/>
          </p:cNvSpPr>
          <p:nvPr>
            <p:ph idx="1"/>
          </p:nvPr>
        </p:nvSpPr>
        <p:spPr/>
        <p:txBody>
          <a:bodyPr>
            <a:normAutofit lnSpcReduction="10000"/>
          </a:bodyPr>
          <a:lstStyle/>
          <a:p>
            <a:pPr marL="0" indent="0">
              <a:lnSpc>
                <a:spcPct val="130000"/>
              </a:lnSpc>
              <a:buNone/>
            </a:pPr>
            <a:r>
              <a:rPr lang="it-IT" b="1" dirty="0">
                <a:latin typeface="Garamond" panose="02020404030301010803" pitchFamily="18" charset="0"/>
              </a:rPr>
              <a:t>Requisiti per l’applicazione delle tolleranze cd. «esecutive» </a:t>
            </a:r>
            <a:r>
              <a:rPr lang="it-IT" b="1" i="1" dirty="0">
                <a:latin typeface="Garamond" panose="02020404030301010803" pitchFamily="18" charset="0"/>
              </a:rPr>
              <a:t>ex </a:t>
            </a:r>
            <a:r>
              <a:rPr lang="it-IT" b="1" dirty="0">
                <a:latin typeface="Garamond" panose="02020404030301010803" pitchFamily="18" charset="0"/>
              </a:rPr>
              <a:t>art. 34-</a:t>
            </a:r>
            <a:r>
              <a:rPr lang="it-IT" b="1" i="1" dirty="0">
                <a:latin typeface="Garamond" panose="02020404030301010803" pitchFamily="18" charset="0"/>
              </a:rPr>
              <a:t>bis</a:t>
            </a:r>
            <a:r>
              <a:rPr lang="it-IT" b="1" dirty="0">
                <a:latin typeface="Garamond" panose="02020404030301010803" pitchFamily="18" charset="0"/>
              </a:rPr>
              <a:t>, co. 2:</a:t>
            </a:r>
          </a:p>
          <a:p>
            <a:pPr marL="457200" indent="-457200">
              <a:lnSpc>
                <a:spcPct val="130000"/>
              </a:lnSpc>
              <a:buAutoNum type="arabicPeriod"/>
            </a:pPr>
            <a:r>
              <a:rPr lang="it-IT" altLang="it-IT" dirty="0">
                <a:latin typeface="Garamond" panose="02020404030301010803" pitchFamily="18" charset="0"/>
              </a:rPr>
              <a:t>gli immobili non devono essere sottoposti a tutela ai sensi del decreto legislativo 22 gennaio 2004, n. 42 (né monumentale né paesaggistica); </a:t>
            </a:r>
          </a:p>
          <a:p>
            <a:pPr marL="457200" indent="-457200">
              <a:lnSpc>
                <a:spcPct val="130000"/>
              </a:lnSpc>
              <a:buAutoNum type="arabicPeriod"/>
            </a:pPr>
            <a:r>
              <a:rPr lang="it-IT" altLang="it-IT" dirty="0">
                <a:latin typeface="Garamond" panose="02020404030301010803" pitchFamily="18" charset="0"/>
              </a:rPr>
              <a:t>le variazioni non devono comportare violazione della disciplina urbanistica ed edilizia;</a:t>
            </a:r>
          </a:p>
          <a:p>
            <a:pPr marL="457200" indent="-457200">
              <a:lnSpc>
                <a:spcPct val="130000"/>
              </a:lnSpc>
              <a:buAutoNum type="arabicPeriod"/>
            </a:pPr>
            <a:r>
              <a:rPr lang="it-IT" altLang="it-IT" dirty="0">
                <a:latin typeface="Garamond" panose="02020404030301010803" pitchFamily="18" charset="0"/>
              </a:rPr>
              <a:t>le variazioni non devono pregiudicare l'agibilità dell'immobile.</a:t>
            </a:r>
          </a:p>
          <a:p>
            <a:pPr marL="0" indent="0">
              <a:lnSpc>
                <a:spcPct val="130000"/>
              </a:lnSpc>
              <a:buNone/>
            </a:pPr>
            <a:r>
              <a:rPr lang="it-IT" altLang="it-IT" b="1" dirty="0">
                <a:latin typeface="Garamond" panose="02020404030301010803" pitchFamily="18" charset="0"/>
              </a:rPr>
              <a:t>A cui si deve aggiungere:</a:t>
            </a:r>
          </a:p>
          <a:p>
            <a:pPr marL="0" indent="0">
              <a:lnSpc>
                <a:spcPct val="130000"/>
              </a:lnSpc>
              <a:buNone/>
            </a:pPr>
            <a:r>
              <a:rPr lang="it-IT" altLang="it-IT" dirty="0">
                <a:solidFill>
                  <a:schemeClr val="accent1"/>
                </a:solidFill>
                <a:latin typeface="Garamond" panose="02020404030301010803" pitchFamily="18" charset="0"/>
              </a:rPr>
              <a:t>4. </a:t>
            </a:r>
            <a:r>
              <a:rPr lang="it-IT" altLang="it-IT" dirty="0">
                <a:latin typeface="Garamond" panose="02020404030301010803" pitchFamily="18" charset="0"/>
              </a:rPr>
              <a:t>   le variazioni devono essere effettuate durante i lavori di attuazione di un </a:t>
            </a:r>
            <a:r>
              <a:rPr lang="it-IT" altLang="it-IT">
                <a:latin typeface="Garamond" panose="02020404030301010803" pitchFamily="18" charset="0"/>
              </a:rPr>
              <a:t>titolo edilizio.</a:t>
            </a:r>
            <a:endParaRPr lang="it-IT" altLang="it-IT" dirty="0">
              <a:latin typeface="Garamond" panose="02020404030301010803" pitchFamily="18" charset="0"/>
            </a:endParaRPr>
          </a:p>
        </p:txBody>
      </p:sp>
    </p:spTree>
    <p:extLst>
      <p:ext uri="{BB962C8B-B14F-4D97-AF65-F5344CB8AC3E}">
        <p14:creationId xmlns:p14="http://schemas.microsoft.com/office/powerpoint/2010/main" val="31674886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03AE41-AC4F-45EB-97C0-97A4881FBB2C}"/>
              </a:ext>
            </a:extLst>
          </p:cNvPr>
          <p:cNvSpPr>
            <a:spLocks noGrp="1"/>
          </p:cNvSpPr>
          <p:nvPr>
            <p:ph type="title"/>
          </p:nvPr>
        </p:nvSpPr>
        <p:spPr/>
        <p:txBody>
          <a:bodyPr/>
          <a:lstStyle/>
          <a:p>
            <a:pPr algn="ctr"/>
            <a:r>
              <a:rPr lang="it-IT" b="1" dirty="0">
                <a:latin typeface="Garamond" panose="02020404030301010803" pitchFamily="18" charset="0"/>
              </a:rPr>
              <a:t>LE «TOLLERANZE COSTRUTTIVE»</a:t>
            </a:r>
          </a:p>
        </p:txBody>
      </p:sp>
      <p:sp>
        <p:nvSpPr>
          <p:cNvPr id="3" name="Segnaposto contenuto 2">
            <a:extLst>
              <a:ext uri="{FF2B5EF4-FFF2-40B4-BE49-F238E27FC236}">
                <a16:creationId xmlns:a16="http://schemas.microsoft.com/office/drawing/2014/main" id="{7D336B1F-438B-47E4-AA1E-3B4B447A68EF}"/>
              </a:ext>
            </a:extLst>
          </p:cNvPr>
          <p:cNvSpPr>
            <a:spLocks noGrp="1"/>
          </p:cNvSpPr>
          <p:nvPr>
            <p:ph idx="1"/>
          </p:nvPr>
        </p:nvSpPr>
        <p:spPr/>
        <p:txBody>
          <a:bodyPr>
            <a:normAutofit/>
          </a:bodyPr>
          <a:lstStyle/>
          <a:p>
            <a:pPr marL="0" indent="0">
              <a:lnSpc>
                <a:spcPct val="130000"/>
              </a:lnSpc>
              <a:buNone/>
            </a:pPr>
            <a:r>
              <a:rPr lang="it-IT" altLang="it-IT" b="1" dirty="0">
                <a:latin typeface="Garamond" panose="02020404030301010803" pitchFamily="18" charset="0"/>
              </a:rPr>
              <a:t>Obblighi del privato (art. 34-</a:t>
            </a:r>
            <a:r>
              <a:rPr lang="it-IT" altLang="it-IT" b="1" i="1" dirty="0">
                <a:latin typeface="Garamond" panose="02020404030301010803" pitchFamily="18" charset="0"/>
              </a:rPr>
              <a:t>bis</a:t>
            </a:r>
            <a:r>
              <a:rPr lang="it-IT" altLang="it-IT" b="1" dirty="0">
                <a:latin typeface="Garamond" panose="02020404030301010803" pitchFamily="18" charset="0"/>
              </a:rPr>
              <a:t>, co. 3):</a:t>
            </a:r>
          </a:p>
          <a:p>
            <a:pPr marL="0" indent="0">
              <a:lnSpc>
                <a:spcPct val="130000"/>
              </a:lnSpc>
              <a:buNone/>
            </a:pPr>
            <a:r>
              <a:rPr lang="it-IT" altLang="it-IT" dirty="0">
                <a:solidFill>
                  <a:srgbClr val="19191A"/>
                </a:solidFill>
                <a:latin typeface="Garamond" panose="02020404030301010803" pitchFamily="18" charset="0"/>
              </a:rPr>
              <a:t>Le tolleranze esecutive di cui ai commi 1 e 2 realizzate nel corso di precedenti interventi edilizi, non costituendo violazioni edilizie, sono dichiarate dal tecnico abilitato, ai fini dell'attestazione dello stato legittimo degli immobili, nella modulistica relativa a nuove istanze, comunicazioni e segnalazioni edilizie ovvero con apposita dichiarazione asseverata allegata agli atti aventi per oggetto trasferimento o costituzione, ovvero scioglimento </a:t>
            </a:r>
            <a:r>
              <a:rPr lang="it-IT" altLang="it-IT" dirty="0">
                <a:latin typeface="Garamond" panose="02020404030301010803" pitchFamily="18" charset="0"/>
              </a:rPr>
              <a:t>della </a:t>
            </a:r>
            <a:r>
              <a:rPr lang="it-IT" altLang="it-IT" dirty="0">
                <a:solidFill>
                  <a:srgbClr val="19191A"/>
                </a:solidFill>
                <a:latin typeface="Garamond" panose="02020404030301010803" pitchFamily="18" charset="0"/>
              </a:rPr>
              <a:t>comunione, di diritti reali.</a:t>
            </a:r>
            <a:r>
              <a:rPr lang="it-IT" altLang="it-IT" dirty="0">
                <a:latin typeface="Garamond" panose="02020404030301010803" pitchFamily="18" charset="0"/>
              </a:rPr>
              <a:t> </a:t>
            </a:r>
            <a:endParaRPr lang="it-IT" altLang="it-IT" sz="3600" dirty="0">
              <a:latin typeface="Garamond" panose="02020404030301010803" pitchFamily="18" charset="0"/>
            </a:endParaRPr>
          </a:p>
        </p:txBody>
      </p:sp>
    </p:spTree>
    <p:extLst>
      <p:ext uri="{BB962C8B-B14F-4D97-AF65-F5344CB8AC3E}">
        <p14:creationId xmlns:p14="http://schemas.microsoft.com/office/powerpoint/2010/main" val="2891334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CC0288-E653-4A0E-B24D-6539F24651AC}"/>
              </a:ext>
            </a:extLst>
          </p:cNvPr>
          <p:cNvSpPr>
            <a:spLocks noGrp="1"/>
          </p:cNvSpPr>
          <p:nvPr>
            <p:ph type="ctrTitle"/>
          </p:nvPr>
        </p:nvSpPr>
        <p:spPr/>
        <p:txBody>
          <a:bodyPr>
            <a:normAutofit/>
          </a:bodyPr>
          <a:lstStyle/>
          <a:p>
            <a:r>
              <a:rPr lang="it-IT" sz="4800" b="1" dirty="0">
                <a:latin typeface="Garamond" panose="02020404030301010803" pitchFamily="18" charset="0"/>
              </a:rPr>
              <a:t>Vi ringrazio per l’attenzione.</a:t>
            </a:r>
          </a:p>
        </p:txBody>
      </p:sp>
      <p:sp>
        <p:nvSpPr>
          <p:cNvPr id="3" name="Sottotitolo 2">
            <a:extLst>
              <a:ext uri="{FF2B5EF4-FFF2-40B4-BE49-F238E27FC236}">
                <a16:creationId xmlns:a16="http://schemas.microsoft.com/office/drawing/2014/main" id="{A0046CF7-26E2-44E1-B769-CF2F320431FA}"/>
              </a:ext>
            </a:extLst>
          </p:cNvPr>
          <p:cNvSpPr>
            <a:spLocks noGrp="1"/>
          </p:cNvSpPr>
          <p:nvPr>
            <p:ph type="subTitle" idx="1"/>
          </p:nvPr>
        </p:nvSpPr>
        <p:spPr/>
        <p:txBody>
          <a:bodyPr/>
          <a:lstStyle/>
          <a:p>
            <a:pPr algn="r"/>
            <a:endParaRPr lang="it-IT" b="1" dirty="0">
              <a:latin typeface="Garamond" panose="02020404030301010803" pitchFamily="18" charset="0"/>
            </a:endParaRPr>
          </a:p>
          <a:p>
            <a:pPr algn="r"/>
            <a:r>
              <a:rPr lang="it-IT" b="1" dirty="0">
                <a:latin typeface="Garamond" panose="02020404030301010803" pitchFamily="18" charset="0"/>
              </a:rPr>
              <a:t>Avv.  Alessandra piola</a:t>
            </a:r>
          </a:p>
        </p:txBody>
      </p:sp>
    </p:spTree>
    <p:extLst>
      <p:ext uri="{BB962C8B-B14F-4D97-AF65-F5344CB8AC3E}">
        <p14:creationId xmlns:p14="http://schemas.microsoft.com/office/powerpoint/2010/main" val="3885023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520778-1C2E-4A25-A6F3-2C28443A8304}"/>
              </a:ext>
            </a:extLst>
          </p:cNvPr>
          <p:cNvSpPr>
            <a:spLocks noGrp="1"/>
          </p:cNvSpPr>
          <p:nvPr>
            <p:ph type="title"/>
          </p:nvPr>
        </p:nvSpPr>
        <p:spPr/>
        <p:txBody>
          <a:bodyPr>
            <a:normAutofit/>
          </a:bodyPr>
          <a:lstStyle/>
          <a:p>
            <a:pPr algn="ctr"/>
            <a:r>
              <a:rPr lang="it-IT" b="1" dirty="0">
                <a:latin typeface="Garamond" panose="02020404030301010803" pitchFamily="18" charset="0"/>
              </a:rPr>
              <a:t>LO «STATO LEGITTIMO» DELL’IMMOBILE</a:t>
            </a:r>
          </a:p>
        </p:txBody>
      </p:sp>
      <p:sp>
        <p:nvSpPr>
          <p:cNvPr id="3" name="Segnaposto contenuto 2">
            <a:extLst>
              <a:ext uri="{FF2B5EF4-FFF2-40B4-BE49-F238E27FC236}">
                <a16:creationId xmlns:a16="http://schemas.microsoft.com/office/drawing/2014/main" id="{6ABE8DAD-33A4-4BB5-8FA7-CEFF920F3882}"/>
              </a:ext>
            </a:extLst>
          </p:cNvPr>
          <p:cNvSpPr>
            <a:spLocks noGrp="1"/>
          </p:cNvSpPr>
          <p:nvPr>
            <p:ph idx="1"/>
          </p:nvPr>
        </p:nvSpPr>
        <p:spPr/>
        <p:txBody>
          <a:bodyPr>
            <a:normAutofit/>
          </a:bodyPr>
          <a:lstStyle/>
          <a:p>
            <a:pPr marL="0" indent="0">
              <a:buNone/>
            </a:pPr>
            <a:r>
              <a:rPr lang="it-IT" b="1" dirty="0">
                <a:latin typeface="Garamond" panose="02020404030301010803" pitchFamily="18" charset="0"/>
              </a:rPr>
              <a:t>Art. 9-</a:t>
            </a:r>
            <a:r>
              <a:rPr lang="it-IT" b="1" i="1" dirty="0">
                <a:latin typeface="Garamond" panose="02020404030301010803" pitchFamily="18" charset="0"/>
              </a:rPr>
              <a:t>bis</a:t>
            </a:r>
            <a:r>
              <a:rPr lang="it-IT" b="1" dirty="0">
                <a:latin typeface="Garamond" panose="02020404030301010803" pitchFamily="18" charset="0"/>
              </a:rPr>
              <a:t>, co. 1-</a:t>
            </a:r>
            <a:r>
              <a:rPr lang="it-IT" b="1" i="1" dirty="0">
                <a:latin typeface="Garamond" panose="02020404030301010803" pitchFamily="18" charset="0"/>
              </a:rPr>
              <a:t>bis</a:t>
            </a:r>
            <a:r>
              <a:rPr lang="it-IT" b="1" dirty="0">
                <a:latin typeface="Garamond" panose="02020404030301010803" pitchFamily="18" charset="0"/>
              </a:rPr>
              <a:t>, primo periodo T.U. Edilizia (d.P.R. n. 380/2001):</a:t>
            </a:r>
          </a:p>
          <a:p>
            <a:pPr marL="0" indent="0">
              <a:buNone/>
            </a:pPr>
            <a:r>
              <a:rPr lang="it-IT" altLang="it-IT" dirty="0">
                <a:solidFill>
                  <a:srgbClr val="19191A"/>
                </a:solidFill>
                <a:latin typeface="Garamond" panose="02020404030301010803" pitchFamily="18" charset="0"/>
              </a:rPr>
              <a:t>Lo stato legittimo dell'immobile o dell'unità immobiliare è quello stabilito dal titolo abilitativo che ne ha previsto la costruzione o che ne ha legittimato la stessa e da quello che ha disciplinato l'ultimo intervento edilizio che ha interessato l'intero immobile o unità immobiliare, integrati con gli eventuali titoli successivi che hanno abilitato interventi parziali. </a:t>
            </a:r>
            <a:endParaRPr lang="it-IT" dirty="0"/>
          </a:p>
        </p:txBody>
      </p:sp>
    </p:spTree>
    <p:extLst>
      <p:ext uri="{BB962C8B-B14F-4D97-AF65-F5344CB8AC3E}">
        <p14:creationId xmlns:p14="http://schemas.microsoft.com/office/powerpoint/2010/main" val="2893873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DE2F77-FE89-4964-BD6C-4F6FC27A9106}"/>
              </a:ext>
            </a:extLst>
          </p:cNvPr>
          <p:cNvSpPr>
            <a:spLocks noGrp="1"/>
          </p:cNvSpPr>
          <p:nvPr>
            <p:ph type="title"/>
          </p:nvPr>
        </p:nvSpPr>
        <p:spPr/>
        <p:txBody>
          <a:bodyPr/>
          <a:lstStyle/>
          <a:p>
            <a:pPr algn="ctr"/>
            <a:r>
              <a:rPr lang="it-IT" b="1" dirty="0">
                <a:latin typeface="Garamond" panose="02020404030301010803" pitchFamily="18" charset="0"/>
              </a:rPr>
              <a:t>PROVA DELLO STATO LEGITTIMO DI UN IMMOBILE SENZA TITOLO</a:t>
            </a:r>
          </a:p>
        </p:txBody>
      </p:sp>
      <p:sp>
        <p:nvSpPr>
          <p:cNvPr id="3" name="Segnaposto contenuto 2">
            <a:extLst>
              <a:ext uri="{FF2B5EF4-FFF2-40B4-BE49-F238E27FC236}">
                <a16:creationId xmlns:a16="http://schemas.microsoft.com/office/drawing/2014/main" id="{99B9CA7C-06A9-4D50-94F0-48EC6ADC445B}"/>
              </a:ext>
            </a:extLst>
          </p:cNvPr>
          <p:cNvSpPr>
            <a:spLocks noGrp="1"/>
          </p:cNvSpPr>
          <p:nvPr>
            <p:ph idx="1"/>
          </p:nvPr>
        </p:nvSpPr>
        <p:spPr/>
        <p:txBody>
          <a:bodyPr>
            <a:normAutofit lnSpcReduction="10000"/>
          </a:bodyPr>
          <a:lstStyle/>
          <a:p>
            <a:pPr marL="0" indent="0">
              <a:buNone/>
            </a:pPr>
            <a:r>
              <a:rPr lang="it-IT" b="1" dirty="0">
                <a:latin typeface="Garamond" panose="02020404030301010803" pitchFamily="18" charset="0"/>
              </a:rPr>
              <a:t>Art. 9-</a:t>
            </a:r>
            <a:r>
              <a:rPr lang="it-IT" b="1" i="1" dirty="0">
                <a:latin typeface="Garamond" panose="02020404030301010803" pitchFamily="18" charset="0"/>
              </a:rPr>
              <a:t>bis</a:t>
            </a:r>
            <a:r>
              <a:rPr lang="it-IT" b="1" dirty="0">
                <a:latin typeface="Garamond" panose="02020404030301010803" pitchFamily="18" charset="0"/>
              </a:rPr>
              <a:t>, co. 1-</a:t>
            </a:r>
            <a:r>
              <a:rPr lang="it-IT" b="1" i="1" dirty="0">
                <a:latin typeface="Garamond" panose="02020404030301010803" pitchFamily="18" charset="0"/>
              </a:rPr>
              <a:t>bis</a:t>
            </a:r>
            <a:r>
              <a:rPr lang="it-IT" b="1" dirty="0">
                <a:latin typeface="Garamond" panose="02020404030301010803" pitchFamily="18" charset="0"/>
              </a:rPr>
              <a:t>, secondo e terzo periodo T.U. Edilizia (d.P.R. n. 380/2001):</a:t>
            </a:r>
            <a:endParaRPr lang="it-IT" altLang="it-IT" dirty="0">
              <a:solidFill>
                <a:srgbClr val="19191A"/>
              </a:solidFill>
              <a:latin typeface="Garamond" panose="02020404030301010803" pitchFamily="18" charset="0"/>
            </a:endParaRPr>
          </a:p>
          <a:p>
            <a:pPr marL="0" indent="0">
              <a:buNone/>
            </a:pPr>
            <a:r>
              <a:rPr lang="it-IT" altLang="it-IT" dirty="0">
                <a:solidFill>
                  <a:srgbClr val="19191A"/>
                </a:solidFill>
                <a:latin typeface="Garamond" panose="02020404030301010803" pitchFamily="18" charset="0"/>
              </a:rPr>
              <a:t>Per gli immobili realizzati in un'epoca nella quale non era obbligatorio acquisire il titolo abilitativo edilizio, lo stato legittimo è quello desumibile dalle informazioni catastali di primo impianto, o da altri documenti probanti, quali le riprese fotografiche, gli estratti cartografici, i documenti d'archivio, o altro atto, pubblico o privato, di cui sia dimostrata la provenienza, e dal titolo abilitativo che ha disciplinato l'ultimo intervento edilizio che ha interessato l'intero immobile o unità immobiliare, integrati con gli eventuali titoli successivi che hanno abilitato interventi parziali. Le disposizioni di cui al secondo periodo si applicano altresì nei casi in cui sussista un principio di prova </a:t>
            </a:r>
            <a:r>
              <a:rPr lang="it-IT" altLang="it-IT" dirty="0">
                <a:latin typeface="Garamond" panose="02020404030301010803" pitchFamily="18" charset="0"/>
              </a:rPr>
              <a:t>del </a:t>
            </a:r>
            <a:r>
              <a:rPr lang="it-IT" altLang="it-IT" dirty="0">
                <a:solidFill>
                  <a:srgbClr val="19191A"/>
                </a:solidFill>
                <a:latin typeface="Garamond" panose="02020404030301010803" pitchFamily="18" charset="0"/>
              </a:rPr>
              <a:t>titolo abilitativo </a:t>
            </a:r>
            <a:r>
              <a:rPr lang="it-IT" altLang="it-IT" dirty="0">
                <a:latin typeface="Garamond" panose="02020404030301010803" pitchFamily="18" charset="0"/>
              </a:rPr>
              <a:t>del</a:t>
            </a:r>
            <a:r>
              <a:rPr lang="it-IT" altLang="it-IT" dirty="0">
                <a:solidFill>
                  <a:srgbClr val="19191A"/>
                </a:solidFill>
                <a:latin typeface="Garamond" panose="02020404030301010803" pitchFamily="18" charset="0"/>
              </a:rPr>
              <a:t> quale, tuttavia, non sia disponibile copia.</a:t>
            </a:r>
            <a:endParaRPr lang="it-IT" altLang="it-IT" sz="3600" dirty="0">
              <a:latin typeface="Garamond" panose="02020404030301010803" pitchFamily="18" charset="0"/>
            </a:endParaRPr>
          </a:p>
          <a:p>
            <a:pPr marL="0" indent="0">
              <a:buNone/>
            </a:pPr>
            <a:endParaRPr lang="it-IT" dirty="0"/>
          </a:p>
        </p:txBody>
      </p:sp>
    </p:spTree>
    <p:extLst>
      <p:ext uri="{BB962C8B-B14F-4D97-AF65-F5344CB8AC3E}">
        <p14:creationId xmlns:p14="http://schemas.microsoft.com/office/powerpoint/2010/main" val="2326088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4C35CC-ABF9-4B3A-B44B-114D2215B765}"/>
              </a:ext>
            </a:extLst>
          </p:cNvPr>
          <p:cNvSpPr>
            <a:spLocks noGrp="1"/>
          </p:cNvSpPr>
          <p:nvPr>
            <p:ph type="title"/>
          </p:nvPr>
        </p:nvSpPr>
        <p:spPr/>
        <p:txBody>
          <a:bodyPr>
            <a:normAutofit fontScale="90000"/>
          </a:bodyPr>
          <a:lstStyle/>
          <a:p>
            <a:pPr algn="ctr"/>
            <a:r>
              <a:rPr lang="it-IT" b="1" dirty="0">
                <a:latin typeface="Garamond" panose="02020404030301010803" pitchFamily="18" charset="0"/>
              </a:rPr>
              <a:t>elementi di prova dello stato legittimo dell’immobile: GOOGLE EARTH</a:t>
            </a:r>
          </a:p>
        </p:txBody>
      </p:sp>
      <p:sp>
        <p:nvSpPr>
          <p:cNvPr id="3" name="Segnaposto contenuto 2">
            <a:extLst>
              <a:ext uri="{FF2B5EF4-FFF2-40B4-BE49-F238E27FC236}">
                <a16:creationId xmlns:a16="http://schemas.microsoft.com/office/drawing/2014/main" id="{9F2EE4A9-9E1E-44AA-8AB1-A8EC63724F26}"/>
              </a:ext>
            </a:extLst>
          </p:cNvPr>
          <p:cNvSpPr>
            <a:spLocks noGrp="1"/>
          </p:cNvSpPr>
          <p:nvPr>
            <p:ph idx="1"/>
          </p:nvPr>
        </p:nvSpPr>
        <p:spPr/>
        <p:txBody>
          <a:bodyPr>
            <a:normAutofit fontScale="55000" lnSpcReduction="20000"/>
          </a:bodyPr>
          <a:lstStyle/>
          <a:p>
            <a:pPr marL="0" indent="0">
              <a:buNone/>
            </a:pPr>
            <a:r>
              <a:rPr lang="it-IT" sz="2700" b="1" dirty="0">
                <a:latin typeface="Garamond" panose="02020404030301010803" pitchFamily="18" charset="0"/>
              </a:rPr>
              <a:t>Orientamento maggioritario: Cons. Stato, VI, </a:t>
            </a:r>
            <a:r>
              <a:rPr lang="it-IT" sz="2700" b="1" dirty="0" err="1">
                <a:latin typeface="Garamond" panose="02020404030301010803" pitchFamily="18" charset="0"/>
              </a:rPr>
              <a:t>sent</a:t>
            </a:r>
            <a:r>
              <a:rPr lang="it-IT" sz="2700" b="1" dirty="0">
                <a:latin typeface="Garamond" panose="02020404030301010803" pitchFamily="18" charset="0"/>
              </a:rPr>
              <a:t>. n. 4164/2020 (in termini, TAR Sicilia (CT), </a:t>
            </a:r>
            <a:r>
              <a:rPr lang="it-IT" sz="2700" b="1" dirty="0" err="1">
                <a:latin typeface="Garamond" panose="02020404030301010803" pitchFamily="18" charset="0"/>
              </a:rPr>
              <a:t>sent</a:t>
            </a:r>
            <a:r>
              <a:rPr lang="it-IT" sz="2700" b="1" dirty="0">
                <a:latin typeface="Garamond" panose="02020404030301010803" pitchFamily="18" charset="0"/>
              </a:rPr>
              <a:t>. n. 1660/2020):</a:t>
            </a:r>
          </a:p>
          <a:p>
            <a:pPr marL="0" indent="0">
              <a:buNone/>
            </a:pPr>
            <a:r>
              <a:rPr lang="it-IT" sz="2700" i="1" dirty="0">
                <a:latin typeface="Garamond" panose="02020404030301010803" pitchFamily="18" charset="0"/>
              </a:rPr>
              <a:t>«Come correttamente evidenziato dal primo giudice, la ricostruzione della vicenda in senso cronologico è stata svolta dall’amministrazione comunale sulla scorta di una pluralità di elementi probatori, tra loro concordanti, che hanno portato a ritenere in modo condivisibile che i lavori autorizzati non abbiano avuto inizio entro il termine annuale dal rilascio del titolo. A supporto di tale affermazione, vi è stata l’allegazione di diverse foto aeree, provenienti da fonti diverse tra cui l’archivio ufficiale della Regione Sardegna, oltre quella disponibile tramite il sito web Google Earth.</a:t>
            </a:r>
          </a:p>
          <a:p>
            <a:pPr marL="0" indent="0">
              <a:buNone/>
            </a:pPr>
            <a:r>
              <a:rPr lang="it-IT" sz="2700" i="1" dirty="0">
                <a:latin typeface="Garamond" panose="02020404030301010803" pitchFamily="18" charset="0"/>
              </a:rPr>
              <a:t>La valutazione di tali elementi evidenzia, come dato assolutamente probante, che i lavori, che avrebbero dovuto iniziare entro il 13 maggio 2003, non erano iniziati nel periodo compreso tra il 13 e il 26 aprile 2003. La successiva immagine aerea, scattata il 28 luglio 2004 e tratta dal sito Google Earth, mostra parimenti come non vi fosse ancora traccia dei lavori nemmeno a questa successiva data. </a:t>
            </a:r>
            <a:r>
              <a:rPr lang="it-IT" sz="2700" b="1" i="1" dirty="0">
                <a:latin typeface="Garamond" panose="02020404030301010803" pitchFamily="18" charset="0"/>
              </a:rPr>
              <a:t>La detta foto, seppure contestata in relazione alla certezza della data del rilevamento, contribuisce, come correttamente affermato dal primo giudice, a raggiungere la prova del fatto in sé, stante il suo valore quanto meno indiziario</a:t>
            </a:r>
            <a:r>
              <a:rPr lang="it-IT" sz="2700" i="1" dirty="0">
                <a:latin typeface="Garamond" panose="02020404030301010803" pitchFamily="18" charset="0"/>
              </a:rPr>
              <a:t>.»</a:t>
            </a:r>
          </a:p>
        </p:txBody>
      </p:sp>
    </p:spTree>
    <p:extLst>
      <p:ext uri="{BB962C8B-B14F-4D97-AF65-F5344CB8AC3E}">
        <p14:creationId xmlns:p14="http://schemas.microsoft.com/office/powerpoint/2010/main" val="2383796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4C35CC-ABF9-4B3A-B44B-114D2215B765}"/>
              </a:ext>
            </a:extLst>
          </p:cNvPr>
          <p:cNvSpPr>
            <a:spLocks noGrp="1"/>
          </p:cNvSpPr>
          <p:nvPr>
            <p:ph type="title"/>
          </p:nvPr>
        </p:nvSpPr>
        <p:spPr/>
        <p:txBody>
          <a:bodyPr>
            <a:normAutofit fontScale="90000"/>
          </a:bodyPr>
          <a:lstStyle/>
          <a:p>
            <a:pPr algn="ctr"/>
            <a:r>
              <a:rPr lang="it-IT" b="1" dirty="0">
                <a:latin typeface="Garamond" panose="02020404030301010803" pitchFamily="18" charset="0"/>
              </a:rPr>
              <a:t>elementi di prova dello stato legittimo dell’immobile: GOOGLE EARTH</a:t>
            </a:r>
          </a:p>
        </p:txBody>
      </p:sp>
      <p:sp>
        <p:nvSpPr>
          <p:cNvPr id="3" name="Segnaposto contenuto 2">
            <a:extLst>
              <a:ext uri="{FF2B5EF4-FFF2-40B4-BE49-F238E27FC236}">
                <a16:creationId xmlns:a16="http://schemas.microsoft.com/office/drawing/2014/main" id="{9F2EE4A9-9E1E-44AA-8AB1-A8EC63724F26}"/>
              </a:ext>
            </a:extLst>
          </p:cNvPr>
          <p:cNvSpPr>
            <a:spLocks noGrp="1"/>
          </p:cNvSpPr>
          <p:nvPr>
            <p:ph idx="1"/>
          </p:nvPr>
        </p:nvSpPr>
        <p:spPr/>
        <p:txBody>
          <a:bodyPr>
            <a:normAutofit fontScale="62500" lnSpcReduction="20000"/>
          </a:bodyPr>
          <a:lstStyle/>
          <a:p>
            <a:pPr marL="0" indent="0">
              <a:buNone/>
            </a:pPr>
            <a:r>
              <a:rPr lang="it-IT" b="1" dirty="0">
                <a:latin typeface="Garamond" panose="02020404030301010803" pitchFamily="18" charset="0"/>
              </a:rPr>
              <a:t>TAR Sardegna, </a:t>
            </a:r>
            <a:r>
              <a:rPr lang="it-IT" b="1" dirty="0" err="1">
                <a:latin typeface="Garamond" panose="02020404030301010803" pitchFamily="18" charset="0"/>
              </a:rPr>
              <a:t>sent</a:t>
            </a:r>
            <a:r>
              <a:rPr lang="it-IT" b="1" dirty="0">
                <a:latin typeface="Garamond" panose="02020404030301010803" pitchFamily="18" charset="0"/>
              </a:rPr>
              <a:t>. n. 54/2018:</a:t>
            </a:r>
          </a:p>
          <a:p>
            <a:pPr marL="0" indent="0">
              <a:buNone/>
            </a:pPr>
            <a:r>
              <a:rPr lang="it-IT" sz="2200" i="1" dirty="0">
                <a:latin typeface="Garamond" panose="02020404030301010803" pitchFamily="18" charset="0"/>
              </a:rPr>
              <a:t>«Sennonché la questione del valore processuale di tale mezzo è stata più volte affrontata dalla giurisprudenza amministrativa, presso la quale si è consolidato un orientamento maggioritario – dal quale il Collegio non ravvisa motivi per discostarsi - nel senso di non ritenere che tali riscontri fotografici assicurino con certezza la data del rilevamento (cfr. TAR Campania, Napoli, n. 6118/2014).</a:t>
            </a:r>
          </a:p>
          <a:p>
            <a:pPr marL="0" indent="0">
              <a:buNone/>
            </a:pPr>
            <a:r>
              <a:rPr lang="it-IT" sz="2200" i="1" dirty="0">
                <a:latin typeface="Garamond" panose="02020404030301010803" pitchFamily="18" charset="0"/>
              </a:rPr>
              <a:t>In particolare si è precisato che i rilevamenti tratti da Google Earth prodotti in giudizio non possano costituire, di per sé ed in assenza di più circostanziati elementi (che nel caso di specie l’amministrazione non ha fornito), documenti idonei allo scopo di indicare la data di realizzazione di un abuso e ciò, in particolare, in considerazione della provenienza del suddetto rilevamento, delle incertezze in merito all’epoca di </a:t>
            </a:r>
            <a:r>
              <a:rPr lang="it-IT" sz="2200" i="1" dirty="0" err="1">
                <a:latin typeface="Garamond" panose="02020404030301010803" pitchFamily="18" charset="0"/>
              </a:rPr>
              <a:t>risalenza</a:t>
            </a:r>
            <a:r>
              <a:rPr lang="it-IT" sz="2200" i="1" dirty="0">
                <a:latin typeface="Garamond" panose="02020404030301010803" pitchFamily="18" charset="0"/>
              </a:rPr>
              <a:t> delle immagini visualizzate (come emerge dallo stesso sito – alla pagina: https://support.google.com/earth/answer/21417?hl=it – per impostazione predefinita il software “visualizza le immagini di qualità migliore disponibili per una determinata località”, con la precisazione che “a volte potrebbero essere visualizzate immagini meno recenti se sono più nitide rispetto a quelle più recenti”), della genericità delle informazioni relative ai metodi di esecuzione del rilevamento medesimo (a tale riguardo si osserva, peraltro, che le immagini depositate in giudizio risultano essere tratte dalla versione “base” del software e non da quelle più evolute predisposte per scopi commerciali ).</a:t>
            </a:r>
          </a:p>
          <a:p>
            <a:pPr marL="0" indent="0">
              <a:buNone/>
            </a:pPr>
            <a:r>
              <a:rPr lang="it-IT" sz="2200" i="1" dirty="0">
                <a:latin typeface="Garamond" panose="02020404030301010803" pitchFamily="18" charset="0"/>
              </a:rPr>
              <a:t>A quanto sopra consegue, quindi, tenuto conto che le foto tratte da Google Earth hanno costituito l’unico elemento probatorio posto dall’ufficio comunale a fondamento della sua decisione, l’accoglimento del ricorso per difetto di motivazione del provvedimento impugnato, con assorbimento di ogni altra censura.»</a:t>
            </a:r>
          </a:p>
          <a:p>
            <a:pPr marL="0" indent="0">
              <a:buNone/>
            </a:pPr>
            <a:endParaRPr lang="it-IT" dirty="0">
              <a:latin typeface="Garamond" panose="02020404030301010803" pitchFamily="18" charset="0"/>
            </a:endParaRPr>
          </a:p>
        </p:txBody>
      </p:sp>
    </p:spTree>
    <p:extLst>
      <p:ext uri="{BB962C8B-B14F-4D97-AF65-F5344CB8AC3E}">
        <p14:creationId xmlns:p14="http://schemas.microsoft.com/office/powerpoint/2010/main" val="1609565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4C35CC-ABF9-4B3A-B44B-114D2215B765}"/>
              </a:ext>
            </a:extLst>
          </p:cNvPr>
          <p:cNvSpPr>
            <a:spLocks noGrp="1"/>
          </p:cNvSpPr>
          <p:nvPr>
            <p:ph type="title"/>
          </p:nvPr>
        </p:nvSpPr>
        <p:spPr/>
        <p:txBody>
          <a:bodyPr>
            <a:normAutofit fontScale="90000"/>
          </a:bodyPr>
          <a:lstStyle/>
          <a:p>
            <a:pPr algn="ctr"/>
            <a:r>
              <a:rPr lang="it-IT" b="1" dirty="0">
                <a:latin typeface="Garamond" panose="02020404030301010803" pitchFamily="18" charset="0"/>
              </a:rPr>
              <a:t>elementi di prova dello stato legittimo dell’immobile: GOOGLE EARTH</a:t>
            </a:r>
          </a:p>
        </p:txBody>
      </p:sp>
      <p:sp>
        <p:nvSpPr>
          <p:cNvPr id="3" name="Segnaposto contenuto 2">
            <a:extLst>
              <a:ext uri="{FF2B5EF4-FFF2-40B4-BE49-F238E27FC236}">
                <a16:creationId xmlns:a16="http://schemas.microsoft.com/office/drawing/2014/main" id="{9F2EE4A9-9E1E-44AA-8AB1-A8EC63724F26}"/>
              </a:ext>
            </a:extLst>
          </p:cNvPr>
          <p:cNvSpPr>
            <a:spLocks noGrp="1"/>
          </p:cNvSpPr>
          <p:nvPr>
            <p:ph idx="1"/>
          </p:nvPr>
        </p:nvSpPr>
        <p:spPr/>
        <p:txBody>
          <a:bodyPr>
            <a:normAutofit lnSpcReduction="10000"/>
          </a:bodyPr>
          <a:lstStyle/>
          <a:p>
            <a:pPr marL="0" indent="0">
              <a:buNone/>
            </a:pPr>
            <a:r>
              <a:rPr lang="it-IT" b="1" i="1" dirty="0">
                <a:latin typeface="Garamond" panose="02020404030301010803" pitchFamily="18" charset="0"/>
              </a:rPr>
              <a:t>Contra</a:t>
            </a:r>
            <a:r>
              <a:rPr lang="it-IT" b="1" dirty="0">
                <a:latin typeface="Garamond" panose="02020404030301010803" pitchFamily="18" charset="0"/>
              </a:rPr>
              <a:t>, TAR Calabria (CZ), </a:t>
            </a:r>
            <a:r>
              <a:rPr lang="it-IT" b="1" dirty="0" err="1">
                <a:latin typeface="Garamond" panose="02020404030301010803" pitchFamily="18" charset="0"/>
              </a:rPr>
              <a:t>sent</a:t>
            </a:r>
            <a:r>
              <a:rPr lang="it-IT" b="1" dirty="0">
                <a:latin typeface="Garamond" panose="02020404030301010803" pitchFamily="18" charset="0"/>
              </a:rPr>
              <a:t>. n. 1604/2018:</a:t>
            </a:r>
          </a:p>
          <a:p>
            <a:pPr marL="0" indent="0">
              <a:buNone/>
            </a:pPr>
            <a:r>
              <a:rPr lang="it-IT" sz="2200" i="1" dirty="0">
                <a:latin typeface="Garamond" panose="02020404030301010803" pitchFamily="18" charset="0"/>
              </a:rPr>
              <a:t>«</a:t>
            </a:r>
            <a:r>
              <a:rPr lang="it-IT" i="1" dirty="0">
                <a:latin typeface="Garamond" panose="02020404030301010803" pitchFamily="18" charset="0"/>
              </a:rPr>
              <a:t>Detta circostanza è stata però confutata, con argomentazioni condivisibili, dal verificatore ing. Antonio </a:t>
            </a:r>
            <a:r>
              <a:rPr lang="it-IT" i="1" dirty="0" err="1">
                <a:latin typeface="Garamond" panose="02020404030301010803" pitchFamily="18" charset="0"/>
              </a:rPr>
              <a:t>Droise</a:t>
            </a:r>
            <a:r>
              <a:rPr lang="it-IT" i="1" dirty="0">
                <a:latin typeface="Garamond" panose="02020404030301010803" pitchFamily="18" charset="0"/>
              </a:rPr>
              <a:t>, il quale ha attestato che l’opera è stata realizzata addirittura dopo la presentazione della domanda di sanatoria e comunque successivamente all’anno 2001 e che l’immobile, a quell’epoca, era di dimensione differente rispetto allo stato rappresentato in progetto.</a:t>
            </a:r>
          </a:p>
          <a:p>
            <a:pPr marL="0" indent="0">
              <a:buNone/>
            </a:pPr>
            <a:r>
              <a:rPr lang="it-IT" i="1" dirty="0">
                <a:latin typeface="Garamond" panose="02020404030301010803" pitchFamily="18" charset="0"/>
              </a:rPr>
              <a:t>Questo, sulla scorta delle aerofotogrammetrie acquisite presso l’Amministrazione e delle </a:t>
            </a:r>
            <a:r>
              <a:rPr lang="it-IT" b="1" i="1" dirty="0">
                <a:latin typeface="Garamond" panose="02020404030301010803" pitchFamily="18" charset="0"/>
              </a:rPr>
              <a:t>immagini presenti sul programma Google Earth, i cui fotogrammi costituiscono prove documentali pienamente utilizzabili anche in sede penale </a:t>
            </a:r>
            <a:r>
              <a:rPr lang="it-IT" i="1" dirty="0">
                <a:latin typeface="Garamond" panose="02020404030301010803" pitchFamily="18" charset="0"/>
              </a:rPr>
              <a:t>(cfr. Cass. </a:t>
            </a:r>
            <a:r>
              <a:rPr lang="it-IT" i="1" dirty="0" err="1">
                <a:latin typeface="Garamond" panose="02020404030301010803" pitchFamily="18" charset="0"/>
              </a:rPr>
              <a:t>pen</a:t>
            </a:r>
            <a:r>
              <a:rPr lang="it-IT" i="1" dirty="0">
                <a:latin typeface="Garamond" panose="02020404030301010803" pitchFamily="18" charset="0"/>
              </a:rPr>
              <a:t>., Sez. III, 15 settembre 2017 n. 48178).</a:t>
            </a:r>
            <a:r>
              <a:rPr lang="it-IT" sz="2200" i="1" dirty="0">
                <a:latin typeface="Garamond" panose="02020404030301010803" pitchFamily="18" charset="0"/>
              </a:rPr>
              <a:t>»</a:t>
            </a:r>
          </a:p>
        </p:txBody>
      </p:sp>
    </p:spTree>
    <p:extLst>
      <p:ext uri="{BB962C8B-B14F-4D97-AF65-F5344CB8AC3E}">
        <p14:creationId xmlns:p14="http://schemas.microsoft.com/office/powerpoint/2010/main" val="4151357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4C35CC-ABF9-4B3A-B44B-114D2215B765}"/>
              </a:ext>
            </a:extLst>
          </p:cNvPr>
          <p:cNvSpPr>
            <a:spLocks noGrp="1"/>
          </p:cNvSpPr>
          <p:nvPr>
            <p:ph type="title"/>
          </p:nvPr>
        </p:nvSpPr>
        <p:spPr/>
        <p:txBody>
          <a:bodyPr>
            <a:normAutofit fontScale="90000"/>
          </a:bodyPr>
          <a:lstStyle/>
          <a:p>
            <a:pPr algn="ctr"/>
            <a:r>
              <a:rPr lang="it-IT" b="1" dirty="0">
                <a:latin typeface="Garamond" panose="02020404030301010803" pitchFamily="18" charset="0"/>
              </a:rPr>
              <a:t>elementi di prova dello stato legittimo dell’immobile: GOOGLE EARTH</a:t>
            </a:r>
          </a:p>
        </p:txBody>
      </p:sp>
      <p:sp>
        <p:nvSpPr>
          <p:cNvPr id="3" name="Segnaposto contenuto 2">
            <a:extLst>
              <a:ext uri="{FF2B5EF4-FFF2-40B4-BE49-F238E27FC236}">
                <a16:creationId xmlns:a16="http://schemas.microsoft.com/office/drawing/2014/main" id="{9F2EE4A9-9E1E-44AA-8AB1-A8EC63724F26}"/>
              </a:ext>
            </a:extLst>
          </p:cNvPr>
          <p:cNvSpPr>
            <a:spLocks noGrp="1"/>
          </p:cNvSpPr>
          <p:nvPr>
            <p:ph idx="1"/>
          </p:nvPr>
        </p:nvSpPr>
        <p:spPr/>
        <p:txBody>
          <a:bodyPr>
            <a:normAutofit/>
          </a:bodyPr>
          <a:lstStyle/>
          <a:p>
            <a:pPr marL="0" indent="0">
              <a:buNone/>
            </a:pPr>
            <a:r>
              <a:rPr lang="it-IT" b="1" dirty="0">
                <a:latin typeface="Garamond" panose="02020404030301010803" pitchFamily="18" charset="0"/>
              </a:rPr>
              <a:t>C. Cass. Pen., III, </a:t>
            </a:r>
            <a:r>
              <a:rPr lang="it-IT" b="1" dirty="0" err="1">
                <a:latin typeface="Garamond" panose="02020404030301010803" pitchFamily="18" charset="0"/>
              </a:rPr>
              <a:t>sent</a:t>
            </a:r>
            <a:r>
              <a:rPr lang="it-IT" b="1" dirty="0">
                <a:latin typeface="Garamond" panose="02020404030301010803" pitchFamily="18" charset="0"/>
              </a:rPr>
              <a:t>. n. 48178/2017:</a:t>
            </a:r>
          </a:p>
          <a:p>
            <a:pPr marL="0" indent="0">
              <a:buNone/>
            </a:pPr>
            <a:r>
              <a:rPr lang="it-IT" sz="2200" i="1" dirty="0">
                <a:latin typeface="Garamond" panose="02020404030301010803" pitchFamily="18" charset="0"/>
              </a:rPr>
              <a:t>«Infine, i fotogrammi scaricati dal sito internet "Google Earth", in quanto rappresentano fatti, persone o cose, costituiscono prove documentali pienamente utilizzabili ai sensi dell'art. 234, comma 1, cod. proc. </a:t>
            </a:r>
            <a:r>
              <a:rPr lang="it-IT" sz="2200" i="1" dirty="0" err="1">
                <a:latin typeface="Garamond" panose="02020404030301010803" pitchFamily="18" charset="0"/>
              </a:rPr>
              <a:t>pen</a:t>
            </a:r>
            <a:r>
              <a:rPr lang="it-IT" sz="2200" i="1" dirty="0">
                <a:latin typeface="Garamond" panose="02020404030301010803" pitchFamily="18" charset="0"/>
              </a:rPr>
              <a:t>., o 189, cod. proc. </a:t>
            </a:r>
            <a:r>
              <a:rPr lang="it-IT" sz="2200" i="1" dirty="0" err="1">
                <a:latin typeface="Garamond" panose="02020404030301010803" pitchFamily="18" charset="0"/>
              </a:rPr>
              <a:t>pen</a:t>
            </a:r>
            <a:r>
              <a:rPr lang="it-IT" sz="2200" i="1" dirty="0">
                <a:latin typeface="Garamond" panose="02020404030301010803" pitchFamily="18" charset="0"/>
              </a:rPr>
              <a:t>. Il ricorrente, peraltro, non deduce nemmeno di essersi opposto alla loro acquisizione, né risulta che lo abbia fatto. Ben diversa, ovviamente, è la questione relativa alla valutazione del loro contenuto e alla corrispondenza al vero di quanto in essi rappresentato, questione che non è eccepita in modo diretto dal ricorrente.»</a:t>
            </a:r>
          </a:p>
        </p:txBody>
      </p:sp>
    </p:spTree>
    <p:extLst>
      <p:ext uri="{BB962C8B-B14F-4D97-AF65-F5344CB8AC3E}">
        <p14:creationId xmlns:p14="http://schemas.microsoft.com/office/powerpoint/2010/main" val="470828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3FB7EA-6279-491C-8AF8-FC5CD8A05FF6}"/>
              </a:ext>
            </a:extLst>
          </p:cNvPr>
          <p:cNvSpPr>
            <a:spLocks noGrp="1"/>
          </p:cNvSpPr>
          <p:nvPr>
            <p:ph type="title"/>
          </p:nvPr>
        </p:nvSpPr>
        <p:spPr/>
        <p:txBody>
          <a:bodyPr/>
          <a:lstStyle/>
          <a:p>
            <a:pPr algn="ctr"/>
            <a:r>
              <a:rPr lang="it-IT" b="1" dirty="0">
                <a:latin typeface="Garamond" panose="02020404030301010803" pitchFamily="18" charset="0"/>
              </a:rPr>
              <a:t>ONERE DELLA PROVA DELLO STATO LEGITTIMO DELL’IMMOBILE</a:t>
            </a:r>
          </a:p>
        </p:txBody>
      </p:sp>
      <p:sp>
        <p:nvSpPr>
          <p:cNvPr id="3" name="Segnaposto contenuto 2">
            <a:extLst>
              <a:ext uri="{FF2B5EF4-FFF2-40B4-BE49-F238E27FC236}">
                <a16:creationId xmlns:a16="http://schemas.microsoft.com/office/drawing/2014/main" id="{3A2F8083-9EE0-40BB-9851-DEEAE42B0B00}"/>
              </a:ext>
            </a:extLst>
          </p:cNvPr>
          <p:cNvSpPr>
            <a:spLocks noGrp="1"/>
          </p:cNvSpPr>
          <p:nvPr>
            <p:ph idx="1"/>
          </p:nvPr>
        </p:nvSpPr>
        <p:spPr/>
        <p:txBody>
          <a:bodyPr>
            <a:normAutofit fontScale="85000" lnSpcReduction="10000"/>
          </a:bodyPr>
          <a:lstStyle/>
          <a:p>
            <a:pPr marL="0" indent="0">
              <a:buNone/>
            </a:pPr>
            <a:r>
              <a:rPr lang="it-IT" b="1" dirty="0">
                <a:latin typeface="Garamond" panose="02020404030301010803" pitchFamily="18" charset="0"/>
              </a:rPr>
              <a:t>Cons. Stato, </a:t>
            </a:r>
            <a:r>
              <a:rPr lang="it-IT" b="1" dirty="0" err="1">
                <a:latin typeface="Garamond" panose="02020404030301010803" pitchFamily="18" charset="0"/>
              </a:rPr>
              <a:t>sent</a:t>
            </a:r>
            <a:r>
              <a:rPr lang="it-IT" b="1" dirty="0">
                <a:latin typeface="Garamond" panose="02020404030301010803" pitchFamily="18" charset="0"/>
              </a:rPr>
              <a:t>. n. 8384/2020:</a:t>
            </a:r>
          </a:p>
          <a:p>
            <a:pPr marL="0" indent="0">
              <a:buNone/>
            </a:pPr>
            <a:r>
              <a:rPr lang="it-IT" i="1" dirty="0">
                <a:latin typeface="Garamond" panose="02020404030301010803" pitchFamily="18" charset="0"/>
              </a:rPr>
              <a:t>«Secondo la giurisprudenza di questo Consiglio, "spetta a colui che ha commesso l'abuso, l'onere di provare la data di realizzazione dell'immobile abusivo; non può quest'ultimo limitarsi a sole allegazioni documentali a sostegno delle proprie affermazioni, trasferendo il suddetto onere di prova contraria in capo all'amministrazione" (cfr. Consiglio di Stato Sez. II, 30 aprile 2020, n. 2766). La data di realizzazione dell’immobile, integra, in particolare, un fatto costitutivo della pretesa azionata in giudizio, tenuto conto che l’anteriorità del manufatto rispetto alla data di imposizione del vincolo invocato dal Comune a sostegno della propria decisione influirebbe sulla legittimità del provvedimento impugnato dinnanzi al Tar, minando la correttezza del relativo accertamento amministrativo: </a:t>
            </a:r>
            <a:r>
              <a:rPr lang="it-IT" b="1" i="1" dirty="0">
                <a:latin typeface="Garamond" panose="02020404030301010803" pitchFamily="18" charset="0"/>
              </a:rPr>
              <a:t>quale fatto costitutivo, lo stesso deve, dunque, essere provato ex art. 2697 c.c. dalla parte ricorrente</a:t>
            </a:r>
            <a:r>
              <a:rPr lang="it-IT" i="1" dirty="0">
                <a:latin typeface="Garamond" panose="02020404030301010803" pitchFamily="18" charset="0"/>
              </a:rPr>
              <a:t>, costituente, peraltro, in applicazione del principio di vicinanza della prova – pure rilevante ai fini del riparto dell’onere probatorio tra le parti -, l’unico soggetto ad essere nella disponibilità di documenti e di elementi di prova, in grado di dimostrare con ragionevole certezza l'epoca di realizzazione del manufatto (cfr. Consiglio di Stato Sez. VI, 20-01-2020, n. 454).»</a:t>
            </a:r>
          </a:p>
        </p:txBody>
      </p:sp>
    </p:spTree>
    <p:extLst>
      <p:ext uri="{BB962C8B-B14F-4D97-AF65-F5344CB8AC3E}">
        <p14:creationId xmlns:p14="http://schemas.microsoft.com/office/powerpoint/2010/main" val="856578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3FB7EA-6279-491C-8AF8-FC5CD8A05FF6}"/>
              </a:ext>
            </a:extLst>
          </p:cNvPr>
          <p:cNvSpPr>
            <a:spLocks noGrp="1"/>
          </p:cNvSpPr>
          <p:nvPr>
            <p:ph type="title"/>
          </p:nvPr>
        </p:nvSpPr>
        <p:spPr/>
        <p:txBody>
          <a:bodyPr/>
          <a:lstStyle/>
          <a:p>
            <a:pPr algn="ctr"/>
            <a:r>
              <a:rPr lang="it-IT" b="1" dirty="0">
                <a:latin typeface="Garamond" panose="02020404030301010803" pitchFamily="18" charset="0"/>
              </a:rPr>
              <a:t>ONERE DELLA PROVA DELLO STATO LEGITTIMO DELL’IMMOBILE</a:t>
            </a:r>
          </a:p>
        </p:txBody>
      </p:sp>
      <p:sp>
        <p:nvSpPr>
          <p:cNvPr id="3" name="Segnaposto contenuto 2">
            <a:extLst>
              <a:ext uri="{FF2B5EF4-FFF2-40B4-BE49-F238E27FC236}">
                <a16:creationId xmlns:a16="http://schemas.microsoft.com/office/drawing/2014/main" id="{3A2F8083-9EE0-40BB-9851-DEEAE42B0B00}"/>
              </a:ext>
            </a:extLst>
          </p:cNvPr>
          <p:cNvSpPr>
            <a:spLocks noGrp="1"/>
          </p:cNvSpPr>
          <p:nvPr>
            <p:ph idx="1"/>
          </p:nvPr>
        </p:nvSpPr>
        <p:spPr/>
        <p:txBody>
          <a:bodyPr>
            <a:normAutofit/>
          </a:bodyPr>
          <a:lstStyle/>
          <a:p>
            <a:pPr marL="0" indent="0">
              <a:buNone/>
            </a:pPr>
            <a:r>
              <a:rPr lang="it-IT" b="1" dirty="0">
                <a:latin typeface="Garamond" panose="02020404030301010803" pitchFamily="18" charset="0"/>
              </a:rPr>
              <a:t>TAR Lazio (LT), </a:t>
            </a:r>
            <a:r>
              <a:rPr lang="it-IT" b="1" dirty="0" err="1">
                <a:latin typeface="Garamond" panose="02020404030301010803" pitchFamily="18" charset="0"/>
              </a:rPr>
              <a:t>sent</a:t>
            </a:r>
            <a:r>
              <a:rPr lang="it-IT" b="1" dirty="0">
                <a:latin typeface="Garamond" panose="02020404030301010803" pitchFamily="18" charset="0"/>
              </a:rPr>
              <a:t>. n. 485/2020:</a:t>
            </a:r>
          </a:p>
          <a:p>
            <a:pPr marL="0" indent="0">
              <a:buNone/>
            </a:pPr>
            <a:r>
              <a:rPr lang="it-IT" i="1" dirty="0">
                <a:latin typeface="Garamond" panose="02020404030301010803" pitchFamily="18" charset="0"/>
              </a:rPr>
              <a:t>«Il Collegio prende atto della dichiarazione del Comune resistente di non essere in grado di stabilire se l’opera sia stata autorizzata o meno a causa della irreperibilità della relativa documentazione presumibilmente andata dispersa e che, da accertamenti svolti, l’unica risultanza emersa è che la condotta fognaria de qua è stata realizzata sicuramente più di due lustri or sono.»</a:t>
            </a:r>
          </a:p>
        </p:txBody>
      </p:sp>
    </p:spTree>
    <p:extLst>
      <p:ext uri="{BB962C8B-B14F-4D97-AF65-F5344CB8AC3E}">
        <p14:creationId xmlns:p14="http://schemas.microsoft.com/office/powerpoint/2010/main" val="658978304"/>
      </p:ext>
    </p:extLst>
  </p:cSld>
  <p:clrMapOvr>
    <a:masterClrMapping/>
  </p:clrMapOvr>
</p:sld>
</file>

<file path=ppt/theme/theme1.xml><?xml version="1.0" encoding="utf-8"?>
<a:theme xmlns:a="http://schemas.openxmlformats.org/drawingml/2006/main" name="Raccolta">
  <a:themeElements>
    <a:clrScheme name="Raccolt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Raccolt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ccolt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Override1.xml><?xml version="1.0" encoding="utf-8"?>
<a:themeOverride xmlns:a="http://schemas.openxmlformats.org/drawingml/2006/main">
  <a:clrScheme name="Raccolt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themeOverride>
</file>

<file path=docProps/app.xml><?xml version="1.0" encoding="utf-8"?>
<Properties xmlns="http://schemas.openxmlformats.org/officeDocument/2006/extended-properties" xmlns:vt="http://schemas.openxmlformats.org/officeDocument/2006/docPropsVTypes">
  <Template/>
  <TotalTime>322</TotalTime>
  <Words>2042</Words>
  <Application>Microsoft Office PowerPoint</Application>
  <PresentationFormat>Widescreen</PresentationFormat>
  <Paragraphs>62</Paragraphs>
  <Slides>17</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17</vt:i4>
      </vt:variant>
    </vt:vector>
  </HeadingPairs>
  <TitlesOfParts>
    <vt:vector size="21" baseType="lpstr">
      <vt:lpstr>Arial</vt:lpstr>
      <vt:lpstr>Garamond</vt:lpstr>
      <vt:lpstr>Gill Sans MT</vt:lpstr>
      <vt:lpstr>Raccolta</vt:lpstr>
      <vt:lpstr>Lo stato legittimo dell’immobile e le tolleranze costruttive</vt:lpstr>
      <vt:lpstr>LO «STATO LEGITTIMO» DELL’IMMOBILE</vt:lpstr>
      <vt:lpstr>PROVA DELLO STATO LEGITTIMO DI UN IMMOBILE SENZA TITOLO</vt:lpstr>
      <vt:lpstr>elementi di prova dello stato legittimo dell’immobile: GOOGLE EARTH</vt:lpstr>
      <vt:lpstr>elementi di prova dello stato legittimo dell’immobile: GOOGLE EARTH</vt:lpstr>
      <vt:lpstr>elementi di prova dello stato legittimo dell’immobile: GOOGLE EARTH</vt:lpstr>
      <vt:lpstr>elementi di prova dello stato legittimo dell’immobile: GOOGLE EARTH</vt:lpstr>
      <vt:lpstr>ONERE DELLA PROVA DELLO STATO LEGITTIMO DELL’IMMOBILE</vt:lpstr>
      <vt:lpstr>ONERE DELLA PROVA DELLO STATO LEGITTIMO DELL’IMMOBILE</vt:lpstr>
      <vt:lpstr>LE «TOLLERANZE COSTRUTTIVE»</vt:lpstr>
      <vt:lpstr>LE «TOLLERANZE COSTRUTTIVE»</vt:lpstr>
      <vt:lpstr>LE «TOLLERANZE COSTRUTTIVE»</vt:lpstr>
      <vt:lpstr>LE «TOLLERANZE COSTRUTTIVE»</vt:lpstr>
      <vt:lpstr>LE «TOLLERANZE COSTRUTTIVE»</vt:lpstr>
      <vt:lpstr>LE «TOLLERANZE COSTRUTTIVE»</vt:lpstr>
      <vt:lpstr>LE «TOLLERANZE COSTRUTTIVE»</vt:lpstr>
      <vt:lpstr>Vi ringrazio per l’attenzione.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 stato legittimo dell’immobile e le tolleranze costruttive</dc:title>
  <dc:creator>Alessandra Piola</dc:creator>
  <cp:lastModifiedBy>Alessandra Piola</cp:lastModifiedBy>
  <cp:revision>13</cp:revision>
  <dcterms:created xsi:type="dcterms:W3CDTF">2021-01-31T19:04:25Z</dcterms:created>
  <dcterms:modified xsi:type="dcterms:W3CDTF">2021-02-01T16:19:11Z</dcterms:modified>
</cp:coreProperties>
</file>