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1"/>
  </p:notesMasterIdLst>
  <p:handoutMasterIdLst>
    <p:handoutMasterId r:id="rId22"/>
  </p:handoutMasterIdLst>
  <p:sldIdLst>
    <p:sldId id="257" r:id="rId2"/>
    <p:sldId id="262" r:id="rId3"/>
    <p:sldId id="263" r:id="rId4"/>
    <p:sldId id="269" r:id="rId5"/>
    <p:sldId id="264" r:id="rId6"/>
    <p:sldId id="271" r:id="rId7"/>
    <p:sldId id="283" r:id="rId8"/>
    <p:sldId id="274" r:id="rId9"/>
    <p:sldId id="276" r:id="rId10"/>
    <p:sldId id="277" r:id="rId11"/>
    <p:sldId id="272" r:id="rId12"/>
    <p:sldId id="273" r:id="rId13"/>
    <p:sldId id="265" r:id="rId14"/>
    <p:sldId id="288" r:id="rId15"/>
    <p:sldId id="284" r:id="rId16"/>
    <p:sldId id="285" r:id="rId17"/>
    <p:sldId id="286" r:id="rId18"/>
    <p:sldId id="287" r:id="rId19"/>
    <p:sldId id="282" r:id="rId20"/>
  </p:sldIdLst>
  <p:sldSz cx="12192000" cy="6858000"/>
  <p:notesSz cx="6858000" cy="9144000"/>
  <p:defaultTextStyle>
    <a:defPPr rtl="0">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529"/>
    <a:srgbClr val="2B3922"/>
    <a:srgbClr val="2E3722"/>
    <a:srgbClr val="FCF7F1"/>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34" autoAdjust="0"/>
    <p:restoredTop sz="94660"/>
  </p:normalViewPr>
  <p:slideViewPr>
    <p:cSldViewPr snapToGrid="0">
      <p:cViewPr varScale="1">
        <p:scale>
          <a:sx n="86" d="100"/>
          <a:sy n="86" d="100"/>
        </p:scale>
        <p:origin x="571" y="67"/>
      </p:cViewPr>
      <p:guideLst/>
    </p:cSldViewPr>
  </p:slideViewPr>
  <p:notesTextViewPr>
    <p:cViewPr>
      <p:scale>
        <a:sx n="1" d="1"/>
        <a:sy n="1" d="1"/>
      </p:scale>
      <p:origin x="0" y="0"/>
    </p:cViewPr>
  </p:notesTextViewPr>
  <p:notesViewPr>
    <p:cSldViewPr snapToGrid="0">
      <p:cViewPr varScale="1">
        <p:scale>
          <a:sx n="120" d="100"/>
          <a:sy n="120" d="100"/>
        </p:scale>
        <p:origin x="504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Segnaposto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227A3769-973A-471F-AE95-803ACD9DB45A}" type="datetime1">
              <a:rPr lang="it-IT" smtClean="0"/>
              <a:t>01/02/2021</a:t>
            </a:fld>
            <a:endParaRPr lang="en-US" dirty="0"/>
          </a:p>
        </p:txBody>
      </p:sp>
      <p:sp>
        <p:nvSpPr>
          <p:cNvPr id="4" name="Segnaposto piè di pa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Segnaposto numero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7ACF5E7-ACB0-497B-A8C6-F2E617B4631D}" type="slidenum">
              <a:rPr lang="en-US" smtClean="0"/>
              <a:t>‹N›</a:t>
            </a:fld>
            <a:endParaRPr lang="en-US"/>
          </a:p>
        </p:txBody>
      </p:sp>
    </p:spTree>
    <p:extLst>
      <p:ext uri="{BB962C8B-B14F-4D97-AF65-F5344CB8AC3E}">
        <p14:creationId xmlns:p14="http://schemas.microsoft.com/office/powerpoint/2010/main" val="193853396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F8B562AB-E890-432E-8086-3C35B5B6BC74}" type="datetime1">
              <a:rPr lang="it-IT" smtClean="0"/>
              <a:t>01/02/2021</a:t>
            </a:fld>
            <a:endParaRPr lang="en-US"/>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it"/>
              <a:t>Fare clic per modificare gli stili del testo dello schema</a:t>
            </a:r>
            <a:endParaRPr lang="en-US"/>
          </a:p>
          <a:p>
            <a:pPr lvl="1" rtl="0"/>
            <a:r>
              <a:rPr lang="it"/>
              <a:t>Secondo livello</a:t>
            </a:r>
          </a:p>
          <a:p>
            <a:pPr lvl="2" rtl="0"/>
            <a:r>
              <a:rPr lang="it"/>
              <a:t>Terzo livello</a:t>
            </a:r>
          </a:p>
          <a:p>
            <a:pPr lvl="3" rtl="0"/>
            <a:r>
              <a:rPr lang="it"/>
              <a:t>Quarto livello</a:t>
            </a:r>
          </a:p>
          <a:p>
            <a:pPr lvl="4" rtl="0"/>
            <a:r>
              <a:rPr lang="it"/>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7A705E3-E620-489D-9973-6221209A4B3B}" type="slidenum">
              <a:rPr lang="en-US" smtClean="0"/>
              <a:t>‹N›</a:t>
            </a:fld>
            <a:endParaRPr lang="en-US"/>
          </a:p>
        </p:txBody>
      </p:sp>
    </p:spTree>
    <p:extLst>
      <p:ext uri="{BB962C8B-B14F-4D97-AF65-F5344CB8AC3E}">
        <p14:creationId xmlns:p14="http://schemas.microsoft.com/office/powerpoint/2010/main" val="3889581830"/>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10" name="Rettangolo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ttangolo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ttangolo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uppo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Connettore diritto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Connettore diritto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Connettore diritto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olo 1"/>
          <p:cNvSpPr>
            <a:spLocks noGrp="1"/>
          </p:cNvSpPr>
          <p:nvPr>
            <p:ph type="ctrTitle"/>
          </p:nvPr>
        </p:nvSpPr>
        <p:spPr>
          <a:xfrm>
            <a:off x="1629103" y="2244830"/>
            <a:ext cx="8933796" cy="2437232"/>
          </a:xfrm>
        </p:spPr>
        <p:txBody>
          <a:bodyPr tIns="45720" bIns="45720" rtlCol="0" anchor="ctr">
            <a:noAutofit/>
          </a:bodyPr>
          <a:lstStyle>
            <a:lvl1pPr algn="ctr">
              <a:lnSpc>
                <a:spcPct val="83000"/>
              </a:lnSpc>
              <a:defRPr lang="en-US" sz="5800" b="0" kern="1200" cap="all" spc="-100" baseline="0" dirty="0">
                <a:solidFill>
                  <a:schemeClr val="tx1">
                    <a:lumMod val="85000"/>
                    <a:lumOff val="15000"/>
                  </a:schemeClr>
                </a:solidFill>
                <a:effectLst/>
                <a:latin typeface="+mj-lt"/>
                <a:ea typeface="+mn-ea"/>
                <a:cs typeface="+mn-cs"/>
              </a:defRPr>
            </a:lvl1pPr>
          </a:lstStyle>
          <a:p>
            <a:pPr rtl="0"/>
            <a:r>
              <a:rPr lang="it-IT"/>
              <a:t>Fare clic per modificare lo stile del titolo dello schema</a:t>
            </a:r>
            <a:endParaRPr lang="en-US" dirty="0"/>
          </a:p>
        </p:txBody>
      </p:sp>
      <p:sp>
        <p:nvSpPr>
          <p:cNvPr id="3" name="Sottotitolo 2"/>
          <p:cNvSpPr>
            <a:spLocks noGrp="1"/>
          </p:cNvSpPr>
          <p:nvPr>
            <p:ph type="subTitle" idx="1"/>
          </p:nvPr>
        </p:nvSpPr>
        <p:spPr>
          <a:xfrm>
            <a:off x="1629101" y="4682062"/>
            <a:ext cx="8936846" cy="457201"/>
          </a:xfrm>
        </p:spPr>
        <p:txBody>
          <a:bodyPr rtlCol="0">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it-IT"/>
              <a:t>Fare clic per modificare lo stile del sottotitolo dello schema</a:t>
            </a:r>
            <a:endParaRPr lang="en-US" dirty="0"/>
          </a:p>
        </p:txBody>
      </p:sp>
      <p:sp>
        <p:nvSpPr>
          <p:cNvPr id="20" name="Segnaposto data 19"/>
          <p:cNvSpPr>
            <a:spLocks noGrp="1"/>
          </p:cNvSpPr>
          <p:nvPr>
            <p:ph type="dt" sz="half" idx="10"/>
          </p:nvPr>
        </p:nvSpPr>
        <p:spPr>
          <a:xfrm>
            <a:off x="5318760" y="1341256"/>
            <a:ext cx="1554480" cy="485546"/>
          </a:xfrm>
        </p:spPr>
        <p:txBody>
          <a:bodyPr rtlCol="0"/>
          <a:lstStyle>
            <a:lvl1pPr algn="ctr">
              <a:defRPr sz="1300" spc="0" baseline="0">
                <a:solidFill>
                  <a:srgbClr val="FFFFFF"/>
                </a:solidFill>
                <a:latin typeface="+mn-lt"/>
              </a:defRPr>
            </a:lvl1pPr>
          </a:lstStyle>
          <a:p>
            <a:pPr rtl="0"/>
            <a:fld id="{46B2AB89-642D-461B-88E3-BE7E49276E6D}" type="datetime1">
              <a:rPr lang="it-IT" smtClean="0"/>
              <a:t>01/02/2021</a:t>
            </a:fld>
            <a:endParaRPr lang="en-US" dirty="0"/>
          </a:p>
        </p:txBody>
      </p:sp>
      <p:sp>
        <p:nvSpPr>
          <p:cNvPr id="21" name="Segnaposto piè di pagina 20"/>
          <p:cNvSpPr>
            <a:spLocks noGrp="1"/>
          </p:cNvSpPr>
          <p:nvPr>
            <p:ph type="ftr" sz="quarter" idx="11"/>
          </p:nvPr>
        </p:nvSpPr>
        <p:spPr>
          <a:xfrm>
            <a:off x="1629100" y="5177408"/>
            <a:ext cx="5730295" cy="228600"/>
          </a:xfrm>
        </p:spPr>
        <p:txBody>
          <a:bodyPr rtlCol="0"/>
          <a:lstStyle>
            <a:lvl1pPr algn="l">
              <a:defRPr>
                <a:solidFill>
                  <a:schemeClr val="tx1">
                    <a:lumMod val="85000"/>
                    <a:lumOff val="15000"/>
                  </a:schemeClr>
                </a:solidFill>
              </a:defRPr>
            </a:lvl1pPr>
          </a:lstStyle>
          <a:p>
            <a:pPr rtl="0"/>
            <a:endParaRPr lang="en-US" dirty="0"/>
          </a:p>
        </p:txBody>
      </p:sp>
      <p:sp>
        <p:nvSpPr>
          <p:cNvPr id="22" name="Segnaposto numero diapositiva 21"/>
          <p:cNvSpPr>
            <a:spLocks noGrp="1"/>
          </p:cNvSpPr>
          <p:nvPr>
            <p:ph type="sldNum" sz="quarter" idx="12"/>
          </p:nvPr>
        </p:nvSpPr>
        <p:spPr>
          <a:xfrm>
            <a:off x="8606920" y="5177408"/>
            <a:ext cx="1955980" cy="228600"/>
          </a:xfrm>
        </p:spPr>
        <p:txBody>
          <a:bodyPr rtlCol="0"/>
          <a:lstStyle>
            <a:lvl1pPr>
              <a:defRPr>
                <a:solidFill>
                  <a:schemeClr val="tx1">
                    <a:lumMod val="85000"/>
                    <a:lumOff val="15000"/>
                  </a:schemeClr>
                </a:solidFill>
              </a:defRPr>
            </a:lvl1pPr>
          </a:lstStyle>
          <a:p>
            <a:pPr rtl="0"/>
            <a:fld id="{34B7E4EF-A1BD-40F4-AB7B-04F084DD991D}" type="slidenum">
              <a:rPr lang="en-US" smtClean="0"/>
              <a:t>‹N›</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 dello schema</a:t>
            </a:r>
            <a:endParaRPr lang="en-US" dirty="0"/>
          </a:p>
        </p:txBody>
      </p:sp>
      <p:sp>
        <p:nvSpPr>
          <p:cNvPr id="3" name="Segnaposto testo verticale 2"/>
          <p:cNvSpPr>
            <a:spLocks noGrp="1"/>
          </p:cNvSpPr>
          <p:nvPr>
            <p:ph type="body" orient="vert" idx="1"/>
          </p:nvPr>
        </p:nvSpPr>
        <p:spPr/>
        <p:txBody>
          <a:bodyPr vert="eaVert" rtlCol="0"/>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en-US" dirty="0"/>
          </a:p>
        </p:txBody>
      </p:sp>
      <p:sp>
        <p:nvSpPr>
          <p:cNvPr id="4" name="Segnaposto data 3"/>
          <p:cNvSpPr>
            <a:spLocks noGrp="1"/>
          </p:cNvSpPr>
          <p:nvPr>
            <p:ph type="dt" sz="half" idx="10"/>
          </p:nvPr>
        </p:nvSpPr>
        <p:spPr/>
        <p:txBody>
          <a:bodyPr rtlCol="0"/>
          <a:lstStyle/>
          <a:p>
            <a:pPr rtl="0"/>
            <a:fld id="{FB6DF1C0-0F0C-4064-ABD6-C9C1782C86AE}" type="datetime1">
              <a:rPr lang="it-IT" smtClean="0"/>
              <a:t>01/02/2021</a:t>
            </a:fld>
            <a:endParaRPr lang="en-US"/>
          </a:p>
        </p:txBody>
      </p:sp>
      <p:sp>
        <p:nvSpPr>
          <p:cNvPr id="5" name="Segnaposto piè di pagina 4"/>
          <p:cNvSpPr>
            <a:spLocks noGrp="1"/>
          </p:cNvSpPr>
          <p:nvPr>
            <p:ph type="ftr" sz="quarter" idx="11"/>
          </p:nvPr>
        </p:nvSpPr>
        <p:spPr/>
        <p:txBody>
          <a:bodyPr rtlCol="0"/>
          <a:lstStyle/>
          <a:p>
            <a:pPr rtl="0"/>
            <a:endParaRPr lang="en-US"/>
          </a:p>
        </p:txBody>
      </p:sp>
      <p:sp>
        <p:nvSpPr>
          <p:cNvPr id="6" name="Segnaposto numero diapositiva 5"/>
          <p:cNvSpPr>
            <a:spLocks noGrp="1"/>
          </p:cNvSpPr>
          <p:nvPr>
            <p:ph type="sldNum" sz="quarter" idx="12"/>
          </p:nvPr>
        </p:nvSpPr>
        <p:spPr/>
        <p:txBody>
          <a:bodyPr rtlCol="0"/>
          <a:lstStyle/>
          <a:p>
            <a:pPr rtl="0"/>
            <a:fld id="{34B7E4EF-A1BD-40F4-AB7B-04F084DD991D}" type="slidenum">
              <a:rPr lang="en-US" smtClean="0"/>
              <a:t>‹N›</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991600" y="762000"/>
            <a:ext cx="2362200" cy="5257800"/>
          </a:xfrm>
        </p:spPr>
        <p:txBody>
          <a:bodyPr vert="eaVert" rtlCol="0"/>
          <a:lstStyle/>
          <a:p>
            <a:pPr rtl="0"/>
            <a:r>
              <a:rPr lang="it-IT"/>
              <a:t>Fare clic per modificare lo stile del titolo dello schema</a:t>
            </a:r>
            <a:endParaRPr lang="en-US" dirty="0"/>
          </a:p>
        </p:txBody>
      </p:sp>
      <p:sp>
        <p:nvSpPr>
          <p:cNvPr id="3" name="Segnaposto testo verticale 2"/>
          <p:cNvSpPr>
            <a:spLocks noGrp="1"/>
          </p:cNvSpPr>
          <p:nvPr>
            <p:ph type="body" orient="vert" idx="1"/>
          </p:nvPr>
        </p:nvSpPr>
        <p:spPr>
          <a:xfrm>
            <a:off x="838200" y="762000"/>
            <a:ext cx="8077200" cy="5257800"/>
          </a:xfrm>
        </p:spPr>
        <p:txBody>
          <a:bodyPr vert="eaVert" rtlCol="0"/>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en-US" dirty="0"/>
          </a:p>
        </p:txBody>
      </p:sp>
      <p:sp>
        <p:nvSpPr>
          <p:cNvPr id="4" name="Segnaposto data 3"/>
          <p:cNvSpPr>
            <a:spLocks noGrp="1"/>
          </p:cNvSpPr>
          <p:nvPr>
            <p:ph type="dt" sz="half" idx="10"/>
          </p:nvPr>
        </p:nvSpPr>
        <p:spPr/>
        <p:txBody>
          <a:bodyPr rtlCol="0"/>
          <a:lstStyle/>
          <a:p>
            <a:pPr rtl="0"/>
            <a:fld id="{CD3A0FBA-A5A6-4E7F-AECA-E819E1A4206B}" type="datetime1">
              <a:rPr lang="it-IT" smtClean="0"/>
              <a:t>01/02/2021</a:t>
            </a:fld>
            <a:endParaRPr lang="en-US"/>
          </a:p>
        </p:txBody>
      </p:sp>
      <p:sp>
        <p:nvSpPr>
          <p:cNvPr id="5" name="Segnaposto piè di pagina 4"/>
          <p:cNvSpPr>
            <a:spLocks noGrp="1"/>
          </p:cNvSpPr>
          <p:nvPr>
            <p:ph type="ftr" sz="quarter" idx="11"/>
          </p:nvPr>
        </p:nvSpPr>
        <p:spPr/>
        <p:txBody>
          <a:bodyPr rtlCol="0"/>
          <a:lstStyle/>
          <a:p>
            <a:pPr rtl="0"/>
            <a:endParaRPr lang="en-US"/>
          </a:p>
        </p:txBody>
      </p:sp>
      <p:sp>
        <p:nvSpPr>
          <p:cNvPr id="6" name="Segnaposto numero diapositiva 5"/>
          <p:cNvSpPr>
            <a:spLocks noGrp="1"/>
          </p:cNvSpPr>
          <p:nvPr>
            <p:ph type="sldNum" sz="quarter" idx="12"/>
          </p:nvPr>
        </p:nvSpPr>
        <p:spPr/>
        <p:txBody>
          <a:bodyPr rtlCol="0"/>
          <a:lstStyle/>
          <a:p>
            <a:pPr rtl="0"/>
            <a:fld id="{34B7E4EF-A1BD-40F4-AB7B-04F084DD991D}" type="slidenum">
              <a:rPr lang="en-US" smtClean="0"/>
              <a:t>‹N›</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 dello schema</a:t>
            </a:r>
            <a:endParaRPr lang="en-US" dirty="0"/>
          </a:p>
        </p:txBody>
      </p:sp>
      <p:sp>
        <p:nvSpPr>
          <p:cNvPr id="3" name="Segnaposto contenuto 2"/>
          <p:cNvSpPr>
            <a:spLocks noGrp="1"/>
          </p:cNvSpPr>
          <p:nvPr>
            <p:ph idx="1"/>
          </p:nvPr>
        </p:nvSpPr>
        <p:spPr/>
        <p:txBody>
          <a:bodyPr rtlCol="0"/>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en-US" dirty="0"/>
          </a:p>
        </p:txBody>
      </p:sp>
      <p:sp>
        <p:nvSpPr>
          <p:cNvPr id="4" name="Segnaposto data 3"/>
          <p:cNvSpPr>
            <a:spLocks noGrp="1"/>
          </p:cNvSpPr>
          <p:nvPr>
            <p:ph type="dt" sz="half" idx="10"/>
          </p:nvPr>
        </p:nvSpPr>
        <p:spPr/>
        <p:txBody>
          <a:bodyPr rtlCol="0"/>
          <a:lstStyle/>
          <a:p>
            <a:pPr rtl="0"/>
            <a:fld id="{85E0D28E-6F2F-4715-A424-3B01AC64AD4B}" type="datetime1">
              <a:rPr lang="it-IT" smtClean="0"/>
              <a:t>01/02/2021</a:t>
            </a:fld>
            <a:endParaRPr lang="en-US"/>
          </a:p>
        </p:txBody>
      </p:sp>
      <p:sp>
        <p:nvSpPr>
          <p:cNvPr id="5" name="Segnaposto piè di pagina 4"/>
          <p:cNvSpPr>
            <a:spLocks noGrp="1"/>
          </p:cNvSpPr>
          <p:nvPr>
            <p:ph type="ftr" sz="quarter" idx="11"/>
          </p:nvPr>
        </p:nvSpPr>
        <p:spPr/>
        <p:txBody>
          <a:bodyPr rtlCol="0"/>
          <a:lstStyle/>
          <a:p>
            <a:pPr rtl="0"/>
            <a:endParaRPr lang="en-US"/>
          </a:p>
        </p:txBody>
      </p:sp>
      <p:sp>
        <p:nvSpPr>
          <p:cNvPr id="6" name="Segnaposto numero diapositiva 5"/>
          <p:cNvSpPr>
            <a:spLocks noGrp="1"/>
          </p:cNvSpPr>
          <p:nvPr>
            <p:ph type="sldNum" sz="quarter" idx="12"/>
          </p:nvPr>
        </p:nvSpPr>
        <p:spPr/>
        <p:txBody>
          <a:bodyPr rtlCol="0"/>
          <a:lstStyle/>
          <a:p>
            <a:pPr rtl="0"/>
            <a:fld id="{34B7E4EF-A1BD-40F4-AB7B-04F084DD991D}" type="slidenum">
              <a:rPr lang="en-US" smtClean="0"/>
              <a:t>‹N›</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15" name="Rettangolo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23" name="Rettangolo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ttangolo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ttangolo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1629156" y="2275165"/>
            <a:ext cx="8933688" cy="2406895"/>
          </a:xfrm>
        </p:spPr>
        <p:txBody>
          <a:bodyPr rtlCol="0" anchor="ctr">
            <a:normAutofit/>
          </a:bodyPr>
          <a:lstStyle>
            <a:lvl1pPr algn="ctr">
              <a:lnSpc>
                <a:spcPct val="83000"/>
              </a:lnSpc>
              <a:defRPr lang="en-US" sz="5800" kern="1200" cap="all" spc="-100" baseline="0" dirty="0">
                <a:solidFill>
                  <a:schemeClr val="tx1">
                    <a:lumMod val="85000"/>
                    <a:lumOff val="15000"/>
                  </a:schemeClr>
                </a:solidFill>
                <a:effectLst/>
                <a:latin typeface="+mj-lt"/>
                <a:ea typeface="+mn-ea"/>
                <a:cs typeface="+mn-cs"/>
              </a:defRPr>
            </a:lvl1pPr>
          </a:lstStyle>
          <a:p>
            <a:pPr rtl="0"/>
            <a:r>
              <a:rPr lang="it-IT"/>
              <a:t>Fare clic per modificare lo stile del titolo dello schema</a:t>
            </a:r>
            <a:endParaRPr lang="en-US" dirty="0"/>
          </a:p>
        </p:txBody>
      </p:sp>
      <p:grpSp>
        <p:nvGrpSpPr>
          <p:cNvPr id="16" name="Gruppo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Connettore diritto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Connettore diritto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Connettore diritto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Segnaposto testo 2"/>
          <p:cNvSpPr>
            <a:spLocks noGrp="1"/>
          </p:cNvSpPr>
          <p:nvPr>
            <p:ph type="body" idx="1"/>
          </p:nvPr>
        </p:nvSpPr>
        <p:spPr>
          <a:xfrm>
            <a:off x="1629156" y="4682062"/>
            <a:ext cx="8939784" cy="457200"/>
          </a:xfrm>
        </p:spPr>
        <p:txBody>
          <a:bodyPr rtlCol="0"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a:t>Fare clic per modificare gli stili del testo dello schema</a:t>
            </a:r>
          </a:p>
        </p:txBody>
      </p:sp>
      <p:sp>
        <p:nvSpPr>
          <p:cNvPr id="4" name="Segnaposto data 3"/>
          <p:cNvSpPr>
            <a:spLocks noGrp="1"/>
          </p:cNvSpPr>
          <p:nvPr>
            <p:ph type="dt" sz="half" idx="10"/>
          </p:nvPr>
        </p:nvSpPr>
        <p:spPr>
          <a:xfrm>
            <a:off x="5318760" y="1344502"/>
            <a:ext cx="1554480" cy="498781"/>
          </a:xfrm>
        </p:spPr>
        <p:txBody>
          <a:bodyPr rtlCol="0"/>
          <a:lstStyle>
            <a:lvl1pPr algn="ctr">
              <a:defRPr lang="en-US" sz="1300" kern="1200" spc="0" baseline="0">
                <a:solidFill>
                  <a:srgbClr val="FFFFFF"/>
                </a:solidFill>
                <a:latin typeface="+mn-lt"/>
                <a:ea typeface="+mn-ea"/>
                <a:cs typeface="+mn-cs"/>
              </a:defRPr>
            </a:lvl1pPr>
          </a:lstStyle>
          <a:p>
            <a:pPr rtl="0"/>
            <a:fld id="{F953424F-4FD0-4DEA-A244-2F5A83926123}" type="datetime1">
              <a:rPr lang="it-IT" smtClean="0"/>
              <a:t>01/02/2021</a:t>
            </a:fld>
            <a:endParaRPr lang="en-US" dirty="0"/>
          </a:p>
        </p:txBody>
      </p:sp>
      <p:sp>
        <p:nvSpPr>
          <p:cNvPr id="5" name="Segnaposto piè di pagina 4"/>
          <p:cNvSpPr>
            <a:spLocks noGrp="1"/>
          </p:cNvSpPr>
          <p:nvPr>
            <p:ph type="ftr" sz="quarter" idx="11"/>
          </p:nvPr>
        </p:nvSpPr>
        <p:spPr>
          <a:xfrm>
            <a:off x="1629157" y="5177408"/>
            <a:ext cx="5660134" cy="228600"/>
          </a:xfrm>
        </p:spPr>
        <p:txBody>
          <a:bodyPr rtlCol="0"/>
          <a:lstStyle>
            <a:lvl1pPr algn="l">
              <a:defRPr>
                <a:solidFill>
                  <a:schemeClr val="tx1">
                    <a:lumMod val="85000"/>
                    <a:lumOff val="15000"/>
                  </a:schemeClr>
                </a:solidFill>
              </a:defRPr>
            </a:lvl1pPr>
          </a:lstStyle>
          <a:p>
            <a:pPr rtl="0"/>
            <a:endParaRPr lang="en-US" dirty="0"/>
          </a:p>
        </p:txBody>
      </p:sp>
      <p:sp>
        <p:nvSpPr>
          <p:cNvPr id="6" name="Segnaposto numero diapositiva 5"/>
          <p:cNvSpPr>
            <a:spLocks noGrp="1"/>
          </p:cNvSpPr>
          <p:nvPr>
            <p:ph type="sldNum" sz="quarter" idx="12"/>
          </p:nvPr>
        </p:nvSpPr>
        <p:spPr>
          <a:xfrm>
            <a:off x="8604504" y="5177408"/>
            <a:ext cx="1958339" cy="228600"/>
          </a:xfrm>
        </p:spPr>
        <p:txBody>
          <a:bodyPr rtlCol="0"/>
          <a:lstStyle>
            <a:lvl1pPr>
              <a:defRPr>
                <a:solidFill>
                  <a:schemeClr val="tx1">
                    <a:lumMod val="85000"/>
                    <a:lumOff val="15000"/>
                  </a:schemeClr>
                </a:solidFill>
              </a:defRPr>
            </a:lvl1pPr>
          </a:lstStyle>
          <a:p>
            <a:pPr rtl="0"/>
            <a:fld id="{34B7E4EF-A1BD-40F4-AB7B-04F084DD991D}" type="slidenum">
              <a:rPr lang="en-US" smtClean="0"/>
              <a:t>‹N›</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olo 7"/>
          <p:cNvSpPr>
            <a:spLocks noGrp="1"/>
          </p:cNvSpPr>
          <p:nvPr>
            <p:ph type="title"/>
          </p:nvPr>
        </p:nvSpPr>
        <p:spPr/>
        <p:txBody>
          <a:bodyPr rtlCol="0"/>
          <a:lstStyle/>
          <a:p>
            <a:pPr rtl="0"/>
            <a:r>
              <a:rPr lang="it-IT"/>
              <a:t>Fare clic per modificare lo stile del titolo dello schema</a:t>
            </a:r>
            <a:endParaRPr lang="en-US" dirty="0"/>
          </a:p>
        </p:txBody>
      </p:sp>
      <p:sp>
        <p:nvSpPr>
          <p:cNvPr id="3" name="Segnaposto contenuto 2"/>
          <p:cNvSpPr>
            <a:spLocks noGrp="1"/>
          </p:cNvSpPr>
          <p:nvPr>
            <p:ph sz="half" idx="1"/>
          </p:nvPr>
        </p:nvSpPr>
        <p:spPr>
          <a:xfrm>
            <a:off x="1066800" y="2103120"/>
            <a:ext cx="466344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en-US" dirty="0"/>
          </a:p>
        </p:txBody>
      </p:sp>
      <p:sp>
        <p:nvSpPr>
          <p:cNvPr id="4" name="Segnaposto contenuto 3"/>
          <p:cNvSpPr>
            <a:spLocks noGrp="1"/>
          </p:cNvSpPr>
          <p:nvPr>
            <p:ph sz="half" idx="2"/>
          </p:nvPr>
        </p:nvSpPr>
        <p:spPr>
          <a:xfrm>
            <a:off x="6461760" y="2103120"/>
            <a:ext cx="466344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en-US" dirty="0"/>
          </a:p>
        </p:txBody>
      </p:sp>
      <p:sp>
        <p:nvSpPr>
          <p:cNvPr id="5" name="Segnaposto data 4"/>
          <p:cNvSpPr>
            <a:spLocks noGrp="1"/>
          </p:cNvSpPr>
          <p:nvPr>
            <p:ph type="dt" sz="half" idx="10"/>
          </p:nvPr>
        </p:nvSpPr>
        <p:spPr/>
        <p:txBody>
          <a:bodyPr rtlCol="0"/>
          <a:lstStyle/>
          <a:p>
            <a:pPr rtl="0"/>
            <a:fld id="{ED487A35-6EB2-4106-87BE-5998F37E93E7}" type="datetime1">
              <a:rPr lang="it-IT" smtClean="0"/>
              <a:t>01/02/2021</a:t>
            </a:fld>
            <a:endParaRPr lang="en-US"/>
          </a:p>
        </p:txBody>
      </p:sp>
      <p:sp>
        <p:nvSpPr>
          <p:cNvPr id="6" name="Segnaposto piè di pagina 5"/>
          <p:cNvSpPr>
            <a:spLocks noGrp="1"/>
          </p:cNvSpPr>
          <p:nvPr>
            <p:ph type="ftr" sz="quarter" idx="11"/>
          </p:nvPr>
        </p:nvSpPr>
        <p:spPr/>
        <p:txBody>
          <a:bodyPr rtlCol="0"/>
          <a:lstStyle/>
          <a:p>
            <a:pPr rtl="0"/>
            <a:endParaRPr lang="en-US"/>
          </a:p>
        </p:txBody>
      </p:sp>
      <p:sp>
        <p:nvSpPr>
          <p:cNvPr id="7" name="Segnaposto numero diapositiva 6"/>
          <p:cNvSpPr>
            <a:spLocks noGrp="1"/>
          </p:cNvSpPr>
          <p:nvPr>
            <p:ph type="sldNum" sz="quarter" idx="12"/>
          </p:nvPr>
        </p:nvSpPr>
        <p:spPr/>
        <p:txBody>
          <a:bodyPr rtlCol="0"/>
          <a:lstStyle/>
          <a:p>
            <a:pPr rtl="0"/>
            <a:fld id="{34B7E4EF-A1BD-40F4-AB7B-04F084DD991D}" type="slidenum">
              <a:rPr lang="en-US" smtClean="0"/>
              <a:t>‹N›</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 dello schema</a:t>
            </a:r>
            <a:endParaRPr lang="en-US" dirty="0"/>
          </a:p>
        </p:txBody>
      </p:sp>
      <p:sp>
        <p:nvSpPr>
          <p:cNvPr id="3" name="Segnaposto testo 2"/>
          <p:cNvSpPr>
            <a:spLocks noGrp="1"/>
          </p:cNvSpPr>
          <p:nvPr>
            <p:ph type="body" idx="1"/>
          </p:nvPr>
        </p:nvSpPr>
        <p:spPr>
          <a:xfrm>
            <a:off x="1069848" y="2074334"/>
            <a:ext cx="4663440" cy="640080"/>
          </a:xfrm>
        </p:spPr>
        <p:txBody>
          <a:bodyPr rtlCol="0"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a:t>Fare clic per modificare gli stili del testo dello schema</a:t>
            </a:r>
          </a:p>
        </p:txBody>
      </p:sp>
      <p:sp>
        <p:nvSpPr>
          <p:cNvPr id="4" name="Segnaposto contenuto 3"/>
          <p:cNvSpPr>
            <a:spLocks noGrp="1"/>
          </p:cNvSpPr>
          <p:nvPr>
            <p:ph sz="half" idx="2"/>
          </p:nvPr>
        </p:nvSpPr>
        <p:spPr>
          <a:xfrm>
            <a:off x="1069848" y="2792472"/>
            <a:ext cx="4663440" cy="3163825"/>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
          </a:p>
        </p:txBody>
      </p:sp>
      <p:sp>
        <p:nvSpPr>
          <p:cNvPr id="5" name="Segnaposto testo 4"/>
          <p:cNvSpPr>
            <a:spLocks noGrp="1"/>
          </p:cNvSpPr>
          <p:nvPr>
            <p:ph type="body" sz="quarter" idx="3"/>
          </p:nvPr>
        </p:nvSpPr>
        <p:spPr>
          <a:xfrm>
            <a:off x="6458712" y="2074334"/>
            <a:ext cx="4663440" cy="640080"/>
          </a:xfrm>
        </p:spPr>
        <p:txBody>
          <a:bodyPr rtlCol="0"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a:t>Fare clic per modificare gli stili del testo dello schema</a:t>
            </a:r>
          </a:p>
        </p:txBody>
      </p:sp>
      <p:sp>
        <p:nvSpPr>
          <p:cNvPr id="6" name="Segnaposto contenuto 5"/>
          <p:cNvSpPr>
            <a:spLocks noGrp="1"/>
          </p:cNvSpPr>
          <p:nvPr>
            <p:ph sz="quarter" idx="4"/>
          </p:nvPr>
        </p:nvSpPr>
        <p:spPr>
          <a:xfrm>
            <a:off x="6458712" y="2792471"/>
            <a:ext cx="4663440" cy="3164509"/>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
          </a:p>
        </p:txBody>
      </p:sp>
      <p:sp>
        <p:nvSpPr>
          <p:cNvPr id="7" name="Segnaposto data 6"/>
          <p:cNvSpPr>
            <a:spLocks noGrp="1"/>
          </p:cNvSpPr>
          <p:nvPr>
            <p:ph type="dt" sz="half" idx="10"/>
          </p:nvPr>
        </p:nvSpPr>
        <p:spPr/>
        <p:txBody>
          <a:bodyPr rtlCol="0"/>
          <a:lstStyle/>
          <a:p>
            <a:pPr rtl="0"/>
            <a:fld id="{6D0A2449-0E6F-4EC8-9AF5-127FFF9E4F17}" type="datetime1">
              <a:rPr lang="it-IT" smtClean="0"/>
              <a:t>01/02/2021</a:t>
            </a:fld>
            <a:endParaRPr lang="en-US"/>
          </a:p>
        </p:txBody>
      </p:sp>
      <p:sp>
        <p:nvSpPr>
          <p:cNvPr id="8" name="Segnaposto piè di pagina 7"/>
          <p:cNvSpPr>
            <a:spLocks noGrp="1"/>
          </p:cNvSpPr>
          <p:nvPr>
            <p:ph type="ftr" sz="quarter" idx="11"/>
          </p:nvPr>
        </p:nvSpPr>
        <p:spPr/>
        <p:txBody>
          <a:bodyPr rtlCol="0"/>
          <a:lstStyle/>
          <a:p>
            <a:pPr rtl="0"/>
            <a:endParaRPr lang="en-US"/>
          </a:p>
        </p:txBody>
      </p:sp>
      <p:sp>
        <p:nvSpPr>
          <p:cNvPr id="9" name="Segnaposto numero diapositiva 8"/>
          <p:cNvSpPr>
            <a:spLocks noGrp="1"/>
          </p:cNvSpPr>
          <p:nvPr>
            <p:ph type="sldNum" sz="quarter" idx="12"/>
          </p:nvPr>
        </p:nvSpPr>
        <p:spPr/>
        <p:txBody>
          <a:bodyPr rtlCol="0"/>
          <a:lstStyle/>
          <a:p>
            <a:pPr rtl="0"/>
            <a:fld id="{34B7E4EF-A1BD-40F4-AB7B-04F084DD991D}" type="slidenum">
              <a:rPr lang="en-US" smtClean="0"/>
              <a:t>‹N›</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 dello schema</a:t>
            </a:r>
            <a:endParaRPr lang="en-US" dirty="0"/>
          </a:p>
        </p:txBody>
      </p:sp>
      <p:sp>
        <p:nvSpPr>
          <p:cNvPr id="3" name="Segnaposto data 2"/>
          <p:cNvSpPr>
            <a:spLocks noGrp="1"/>
          </p:cNvSpPr>
          <p:nvPr>
            <p:ph type="dt" sz="half" idx="10"/>
          </p:nvPr>
        </p:nvSpPr>
        <p:spPr/>
        <p:txBody>
          <a:bodyPr rtlCol="0"/>
          <a:lstStyle/>
          <a:p>
            <a:pPr rtl="0"/>
            <a:fld id="{43ECC08F-3232-4266-A826-505EFF618F02}" type="datetime1">
              <a:rPr lang="it-IT" smtClean="0"/>
              <a:t>01/02/2021</a:t>
            </a:fld>
            <a:endParaRPr lang="en-US"/>
          </a:p>
        </p:txBody>
      </p:sp>
      <p:sp>
        <p:nvSpPr>
          <p:cNvPr id="4" name="Segnaposto piè di pagina 3"/>
          <p:cNvSpPr>
            <a:spLocks noGrp="1"/>
          </p:cNvSpPr>
          <p:nvPr>
            <p:ph type="ftr" sz="quarter" idx="11"/>
          </p:nvPr>
        </p:nvSpPr>
        <p:spPr/>
        <p:txBody>
          <a:bodyPr rtlCol="0"/>
          <a:lstStyle/>
          <a:p>
            <a:pPr rtl="0"/>
            <a:endParaRPr lang="en-US"/>
          </a:p>
        </p:txBody>
      </p:sp>
      <p:sp>
        <p:nvSpPr>
          <p:cNvPr id="5" name="Segnaposto numero diapositiva 4"/>
          <p:cNvSpPr>
            <a:spLocks noGrp="1"/>
          </p:cNvSpPr>
          <p:nvPr>
            <p:ph type="sldNum" sz="quarter" idx="12"/>
          </p:nvPr>
        </p:nvSpPr>
        <p:spPr/>
        <p:txBody>
          <a:bodyPr rtlCol="0"/>
          <a:lstStyle/>
          <a:p>
            <a:pPr rtl="0"/>
            <a:fld id="{34B7E4EF-A1BD-40F4-AB7B-04F084DD991D}" type="slidenum">
              <a:rPr lang="en-US" smtClean="0"/>
              <a:t>‹N›</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rtlCol="0"/>
          <a:lstStyle/>
          <a:p>
            <a:pPr rtl="0"/>
            <a:fld id="{6CC19903-FCE7-40DD-9ABE-472E27EE3DF9}" type="datetime1">
              <a:rPr lang="it-IT" smtClean="0"/>
              <a:t>01/02/2021</a:t>
            </a:fld>
            <a:endParaRPr lang="en-US"/>
          </a:p>
        </p:txBody>
      </p:sp>
      <p:sp>
        <p:nvSpPr>
          <p:cNvPr id="3" name="Segnaposto piè di pagina 2"/>
          <p:cNvSpPr>
            <a:spLocks noGrp="1"/>
          </p:cNvSpPr>
          <p:nvPr>
            <p:ph type="ftr" sz="quarter" idx="11"/>
          </p:nvPr>
        </p:nvSpPr>
        <p:spPr/>
        <p:txBody>
          <a:bodyPr rtlCol="0"/>
          <a:lstStyle/>
          <a:p>
            <a:pPr rtl="0"/>
            <a:endParaRPr lang="en-US"/>
          </a:p>
        </p:txBody>
      </p:sp>
      <p:sp>
        <p:nvSpPr>
          <p:cNvPr id="4" name="Segnaposto numero diapositiva 3"/>
          <p:cNvSpPr>
            <a:spLocks noGrp="1"/>
          </p:cNvSpPr>
          <p:nvPr>
            <p:ph type="sldNum" sz="quarter" idx="12"/>
          </p:nvPr>
        </p:nvSpPr>
        <p:spPr/>
        <p:txBody>
          <a:bodyPr rtlCol="0"/>
          <a:lstStyle/>
          <a:p>
            <a:pPr rtl="0"/>
            <a:fld id="{34B7E4EF-A1BD-40F4-AB7B-04F084DD991D}" type="slidenum">
              <a:rPr lang="en-US" smtClean="0"/>
              <a:t>‹N›</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0" name="Rettangolo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ttangolo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8458200" y="607392"/>
            <a:ext cx="3161963" cy="1645920"/>
          </a:xfrm>
        </p:spPr>
        <p:txBody>
          <a:bodyPr rtlCol="0" anchor="b">
            <a:noAutofit/>
          </a:bodyPr>
          <a:lstStyle>
            <a:lvl1pPr algn="l" defTabSz="914400" rtl="0" eaLnBrk="1" latinLnBrk="0" hangingPunct="1">
              <a:lnSpc>
                <a:spcPct val="100000"/>
              </a:lnSpc>
              <a:spcBef>
                <a:spcPct val="0"/>
              </a:spcBef>
              <a:buNone/>
              <a:defRPr lang="en-US" sz="2800" b="0" kern="1200" cap="none" spc="0" baseline="0" dirty="0">
                <a:solidFill>
                  <a:schemeClr val="tx1"/>
                </a:solidFill>
                <a:effectLst/>
                <a:latin typeface="+mj-lt"/>
                <a:ea typeface="+mn-ea"/>
                <a:cs typeface="+mn-cs"/>
              </a:defRPr>
            </a:lvl1pPr>
          </a:lstStyle>
          <a:p>
            <a:pPr rtl="0"/>
            <a:r>
              <a:rPr lang="it-IT"/>
              <a:t>Fare clic per modificare lo stile del titolo dello schema</a:t>
            </a:r>
            <a:endParaRPr lang="en-US" dirty="0"/>
          </a:p>
        </p:txBody>
      </p:sp>
      <p:sp>
        <p:nvSpPr>
          <p:cNvPr id="3" name="Segnaposto contenuto 2"/>
          <p:cNvSpPr>
            <a:spLocks noGrp="1"/>
          </p:cNvSpPr>
          <p:nvPr>
            <p:ph idx="1"/>
          </p:nvPr>
        </p:nvSpPr>
        <p:spPr>
          <a:xfrm>
            <a:off x="685800" y="609600"/>
            <a:ext cx="6858000" cy="5334000"/>
          </a:xfrm>
        </p:spPr>
        <p:txBody>
          <a:bodyPr rtlCol="0"/>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en-US" dirty="0"/>
          </a:p>
        </p:txBody>
      </p:sp>
      <p:sp>
        <p:nvSpPr>
          <p:cNvPr id="4" name="Segnaposto testo 3"/>
          <p:cNvSpPr>
            <a:spLocks noGrp="1"/>
          </p:cNvSpPr>
          <p:nvPr>
            <p:ph type="body" sz="half" idx="2"/>
          </p:nvPr>
        </p:nvSpPr>
        <p:spPr>
          <a:xfrm>
            <a:off x="8458200" y="2336800"/>
            <a:ext cx="3161963" cy="3606800"/>
          </a:xfrm>
        </p:spPr>
        <p:txBody>
          <a:bodyPr rtlCol="0">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a:t>Fare clic per modificare gli stili del testo dello schema</a:t>
            </a:r>
          </a:p>
        </p:txBody>
      </p:sp>
      <p:sp>
        <p:nvSpPr>
          <p:cNvPr id="8" name="Segnaposto data 7"/>
          <p:cNvSpPr>
            <a:spLocks noGrp="1"/>
          </p:cNvSpPr>
          <p:nvPr>
            <p:ph type="dt" sz="half" idx="10"/>
          </p:nvPr>
        </p:nvSpPr>
        <p:spPr>
          <a:xfrm>
            <a:off x="5588000" y="6035040"/>
            <a:ext cx="1955800" cy="365760"/>
          </a:xfrm>
        </p:spPr>
        <p:txBody>
          <a:bodyPr rtlCol="0"/>
          <a:lstStyle>
            <a:lvl1pPr>
              <a:defRPr>
                <a:solidFill>
                  <a:schemeClr val="tx1">
                    <a:lumMod val="85000"/>
                    <a:lumOff val="15000"/>
                  </a:schemeClr>
                </a:solidFill>
              </a:defRPr>
            </a:lvl1pPr>
          </a:lstStyle>
          <a:p>
            <a:pPr rtl="0"/>
            <a:fld id="{24F848B3-DD0C-4C86-9703-1DC7B521FCF8}" type="datetime1">
              <a:rPr lang="it-IT" smtClean="0"/>
              <a:t>01/02/2021</a:t>
            </a:fld>
            <a:endParaRPr lang="en-US"/>
          </a:p>
        </p:txBody>
      </p:sp>
      <p:sp>
        <p:nvSpPr>
          <p:cNvPr id="9" name="Segnaposto piè di pagina 8"/>
          <p:cNvSpPr>
            <a:spLocks noGrp="1"/>
          </p:cNvSpPr>
          <p:nvPr>
            <p:ph type="ftr" sz="quarter" idx="11"/>
          </p:nvPr>
        </p:nvSpPr>
        <p:spPr>
          <a:xfrm>
            <a:off x="685801" y="6035040"/>
            <a:ext cx="4584700" cy="365760"/>
          </a:xfrm>
        </p:spPr>
        <p:txBody>
          <a:bodyPr rtlCol="0"/>
          <a:lstStyle>
            <a:lvl1pPr algn="l">
              <a:defRPr/>
            </a:lvl1pPr>
          </a:lstStyle>
          <a:p>
            <a:pPr rtl="0"/>
            <a:endParaRPr lang="en-US"/>
          </a:p>
        </p:txBody>
      </p:sp>
      <p:sp>
        <p:nvSpPr>
          <p:cNvPr id="11" name="Segnaposto numero diapositiva 10"/>
          <p:cNvSpPr>
            <a:spLocks noGrp="1"/>
          </p:cNvSpPr>
          <p:nvPr>
            <p:ph type="sldNum" sz="quarter" idx="12"/>
          </p:nvPr>
        </p:nvSpPr>
        <p:spPr>
          <a:xfrm>
            <a:off x="10396728" y="6035040"/>
            <a:ext cx="1223435" cy="365760"/>
          </a:xfrm>
        </p:spPr>
        <p:txBody>
          <a:bodyPr rtlCol="0"/>
          <a:lstStyle>
            <a:lvl1pPr>
              <a:defRPr>
                <a:solidFill>
                  <a:schemeClr val="tx1">
                    <a:lumMod val="85000"/>
                    <a:lumOff val="15000"/>
                  </a:schemeClr>
                </a:solidFill>
              </a:defRPr>
            </a:lvl1pPr>
          </a:lstStyle>
          <a:p>
            <a:pPr rtl="0"/>
            <a:fld id="{34B7E4EF-A1BD-40F4-AB7B-04F084DD991D}" type="slidenum">
              <a:rPr lang="en-US" smtClean="0"/>
              <a:t>‹N›</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1" name="Rettangolo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egnaposto immagine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it-IT"/>
              <a:t>Fare clic sull'icona per inserire un'immagine</a:t>
            </a:r>
            <a:endParaRPr lang="en-US" dirty="0"/>
          </a:p>
        </p:txBody>
      </p:sp>
      <p:sp>
        <p:nvSpPr>
          <p:cNvPr id="5" name="Segnaposto data 4"/>
          <p:cNvSpPr>
            <a:spLocks noGrp="1"/>
          </p:cNvSpPr>
          <p:nvPr>
            <p:ph type="dt" sz="half" idx="10"/>
          </p:nvPr>
        </p:nvSpPr>
        <p:spPr>
          <a:xfrm>
            <a:off x="5662337" y="6035040"/>
            <a:ext cx="2071963" cy="365760"/>
          </a:xfrm>
        </p:spPr>
        <p:txBody>
          <a:bodyPr rtlCol="0"/>
          <a:lstStyle>
            <a:lvl1pPr>
              <a:defRPr b="1">
                <a:solidFill>
                  <a:srgbClr val="FFFFFF"/>
                </a:solidFill>
                <a:effectLst>
                  <a:outerShdw blurRad="19050" dist="6350" dir="2700000" algn="tl" rotWithShape="0">
                    <a:prstClr val="black">
                      <a:alpha val="40000"/>
                    </a:prstClr>
                  </a:outerShdw>
                </a:effectLst>
              </a:defRPr>
            </a:lvl1pPr>
          </a:lstStyle>
          <a:p>
            <a:pPr rtl="0"/>
            <a:fld id="{711CFEF3-F103-4E31-9572-24F0BC84FDFF}" type="datetime1">
              <a:rPr lang="it-IT" smtClean="0"/>
              <a:t>01/02/2021</a:t>
            </a:fld>
            <a:endParaRPr lang="en-US" dirty="0"/>
          </a:p>
        </p:txBody>
      </p:sp>
      <p:sp>
        <p:nvSpPr>
          <p:cNvPr id="6" name="Segnaposto piè di pagina 5"/>
          <p:cNvSpPr>
            <a:spLocks noGrp="1"/>
          </p:cNvSpPr>
          <p:nvPr>
            <p:ph type="ftr" sz="quarter" idx="11"/>
          </p:nvPr>
        </p:nvSpPr>
        <p:spPr>
          <a:xfrm>
            <a:off x="612648" y="6035040"/>
            <a:ext cx="4588002" cy="365760"/>
          </a:xfrm>
        </p:spPr>
        <p:txBody>
          <a:bodyPr rtlCol="0"/>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rtl="0"/>
            <a:endParaRPr lang="en-US" dirty="0"/>
          </a:p>
        </p:txBody>
      </p:sp>
      <p:sp>
        <p:nvSpPr>
          <p:cNvPr id="7" name="Segnaposto numero diapositiva 6"/>
          <p:cNvSpPr>
            <a:spLocks noGrp="1"/>
          </p:cNvSpPr>
          <p:nvPr>
            <p:ph type="sldNum" sz="quarter" idx="12"/>
          </p:nvPr>
        </p:nvSpPr>
        <p:spPr>
          <a:xfrm>
            <a:off x="10396728" y="6035040"/>
            <a:ext cx="1225296" cy="365760"/>
          </a:xfrm>
        </p:spPr>
        <p:txBody>
          <a:bodyPr rtlCol="0"/>
          <a:lstStyle/>
          <a:p>
            <a:pPr rtl="0"/>
            <a:fld id="{34B7E4EF-A1BD-40F4-AB7B-04F084DD991D}" type="slidenum">
              <a:rPr lang="en-US" smtClean="0"/>
              <a:t>‹N›</a:t>
            </a:fld>
            <a:endParaRPr lang="en-US"/>
          </a:p>
        </p:txBody>
      </p:sp>
      <p:sp>
        <p:nvSpPr>
          <p:cNvPr id="12" name="Rettangolo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8477250" y="603504"/>
            <a:ext cx="3144774" cy="1645920"/>
          </a:xfrm>
        </p:spPr>
        <p:txBody>
          <a:bodyPr rtlCol="0" anchor="b">
            <a:noAutofit/>
          </a:bodyPr>
          <a:lstStyle>
            <a:lvl1pPr algn="l">
              <a:lnSpc>
                <a:spcPct val="100000"/>
              </a:lnSpc>
              <a:defRPr sz="2800" b="0">
                <a:solidFill>
                  <a:schemeClr val="tx1"/>
                </a:solidFill>
                <a:latin typeface="+mj-lt"/>
              </a:defRPr>
            </a:lvl1pPr>
          </a:lstStyle>
          <a:p>
            <a:pPr rtl="0"/>
            <a:r>
              <a:rPr lang="it-IT"/>
              <a:t>Fare clic per modificare lo stile del titolo dello schema</a:t>
            </a:r>
            <a:endParaRPr lang="en-US" dirty="0"/>
          </a:p>
        </p:txBody>
      </p:sp>
      <p:sp>
        <p:nvSpPr>
          <p:cNvPr id="4" name="Segnaposto testo 3"/>
          <p:cNvSpPr>
            <a:spLocks noGrp="1"/>
          </p:cNvSpPr>
          <p:nvPr>
            <p:ph type="body" sz="half" idx="2"/>
          </p:nvPr>
        </p:nvSpPr>
        <p:spPr>
          <a:xfrm>
            <a:off x="8477250" y="2386584"/>
            <a:ext cx="3144774" cy="3511296"/>
          </a:xfrm>
        </p:spPr>
        <p:txBody>
          <a:bodyPr rtlCol="0">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a:t>Fare clic per modificare gli stili del testo dello schema</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ttangolo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7" name="Rettangolo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ttangolo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Segnaposto titolo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it"/>
              <a:t>Fare clic per modificare lo stile del titolo dello schema</a:t>
            </a:r>
            <a:endParaRPr lang="en-US" dirty="0"/>
          </a:p>
        </p:txBody>
      </p:sp>
      <p:sp>
        <p:nvSpPr>
          <p:cNvPr id="3" name="Segnaposto testo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rtl="0"/>
            <a:r>
              <a:rPr lang="it"/>
              <a:t>Fare clic per modificare gli stili del testo dello schema</a:t>
            </a:r>
          </a:p>
          <a:p>
            <a:pPr lvl="1" rtl="0"/>
            <a:r>
              <a:rPr lang="it"/>
              <a:t>Secondo livello</a:t>
            </a:r>
          </a:p>
          <a:p>
            <a:pPr lvl="2" rtl="0"/>
            <a:r>
              <a:rPr lang="it"/>
              <a:t>Terzo livello</a:t>
            </a:r>
          </a:p>
          <a:p>
            <a:pPr lvl="3" rtl="0"/>
            <a:r>
              <a:rPr lang="it"/>
              <a:t>Quarto livello</a:t>
            </a:r>
          </a:p>
          <a:p>
            <a:pPr lvl="4" rtl="0"/>
            <a:r>
              <a:rPr lang="it"/>
              <a:t>Quinto livello</a:t>
            </a:r>
            <a:endParaRPr lang="en-US" dirty="0"/>
          </a:p>
        </p:txBody>
      </p:sp>
      <p:sp>
        <p:nvSpPr>
          <p:cNvPr id="4" name="Segnaposto data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pPr rtl="0"/>
            <a:fld id="{8A8228F9-9C50-4094-9999-09A1682E91E0}" type="datetime1">
              <a:rPr lang="it-IT" smtClean="0"/>
              <a:t>01/02/2021</a:t>
            </a:fld>
            <a:endParaRPr lang="en-US" dirty="0"/>
          </a:p>
        </p:txBody>
      </p:sp>
      <p:sp>
        <p:nvSpPr>
          <p:cNvPr id="5" name="Segnaposto piè di pagina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pPr rtl="0"/>
            <a:endParaRPr lang="en-US" dirty="0"/>
          </a:p>
        </p:txBody>
      </p:sp>
      <p:sp>
        <p:nvSpPr>
          <p:cNvPr id="6" name="Segnaposto numero diapositiva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pPr rtl="0"/>
            <a:fld id="{34B7E4EF-A1BD-40F4-AB7B-04F084DD991D}" type="slidenum">
              <a:rPr lang="en-US" smtClean="0"/>
              <a:t>‹N›</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Immagine 5" descr="Primo piano di un logo&#10;&#10;Descrizione generata automaticamente">
            <a:extLst>
              <a:ext uri="{FF2B5EF4-FFF2-40B4-BE49-F238E27FC236}">
                <a16:creationId xmlns:a16="http://schemas.microsoft.com/office/drawing/2014/main" id="{8045422F-7258-40AC-BD2E-2469AA448922}"/>
              </a:ext>
            </a:extLst>
          </p:cNvPr>
          <p:cNvPicPr>
            <a:picLocks noChangeAspect="1"/>
          </p:cNvPicPr>
          <p:nvPr/>
        </p:nvPicPr>
        <p:blipFill rotWithShape="1">
          <a:blip r:embed="rId2">
            <a:extLst>
              <a:ext uri="{28A0092B-C50C-407E-A947-70E740481C1C}">
                <a14:useLocalDpi xmlns:a14="http://schemas.microsoft.com/office/drawing/2010/main" val="0"/>
              </a:ext>
            </a:extLst>
          </a:blip>
          <a:srcRect r="-1"/>
          <a:stretch/>
        </p:blipFill>
        <p:spPr>
          <a:xfrm>
            <a:off x="21" y="10"/>
            <a:ext cx="12191979" cy="6857990"/>
          </a:xfrm>
          <a:prstGeom prst="rect">
            <a:avLst/>
          </a:prstGeom>
        </p:spPr>
      </p:pic>
      <p:sp>
        <p:nvSpPr>
          <p:cNvPr id="82" name="Rettangolo 81">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5067"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84" name="Rettangolo 83">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61010" y="1975104"/>
            <a:ext cx="5120640" cy="2907792"/>
          </a:xfrm>
          <a:prstGeom prst="rect">
            <a:avLst/>
          </a:prstGeom>
          <a:noFill/>
          <a:ln w="6350" cap="sq" cmpd="sng" algn="ctr">
            <a:solidFill>
              <a:schemeClr val="tx1"/>
            </a:solidFill>
            <a:prstDash val="solid"/>
            <a:miter lim="800000"/>
          </a:ln>
          <a:effectLst>
            <a:softEdge rad="0"/>
          </a:effectLst>
        </p:spPr>
      </p:sp>
      <p:sp>
        <p:nvSpPr>
          <p:cNvPr id="2" name="Titolo 1">
            <a:extLst>
              <a:ext uri="{FF2B5EF4-FFF2-40B4-BE49-F238E27FC236}">
                <a16:creationId xmlns:a16="http://schemas.microsoft.com/office/drawing/2014/main" id="{18C3B467-088C-4F3D-A9A7-105C4E1E20CD}"/>
              </a:ext>
            </a:extLst>
          </p:cNvPr>
          <p:cNvSpPr>
            <a:spLocks noGrp="1"/>
          </p:cNvSpPr>
          <p:nvPr>
            <p:ph type="ctrTitle"/>
          </p:nvPr>
        </p:nvSpPr>
        <p:spPr>
          <a:xfrm>
            <a:off x="6033793" y="2170093"/>
            <a:ext cx="4775075" cy="1630907"/>
          </a:xfrm>
        </p:spPr>
        <p:txBody>
          <a:bodyPr rtlCol="0">
            <a:normAutofit fontScale="90000"/>
          </a:bodyPr>
          <a:lstStyle/>
          <a:p>
            <a:pPr rtl="0"/>
            <a:r>
              <a:rPr lang="it" sz="4400" b="1" dirty="0">
                <a:solidFill>
                  <a:schemeClr val="tx1"/>
                </a:solidFill>
                <a:effectLst>
                  <a:outerShdw blurRad="38100" dist="38100" dir="2700000" algn="tl">
                    <a:srgbClr val="000000">
                      <a:alpha val="43137"/>
                    </a:srgbClr>
                  </a:outerShdw>
                </a:effectLst>
              </a:rPr>
              <a:t>ABUSI EDILIZI </a:t>
            </a:r>
            <a:br>
              <a:rPr lang="it" sz="4400" b="1" dirty="0">
                <a:solidFill>
                  <a:schemeClr val="tx1"/>
                </a:solidFill>
                <a:effectLst>
                  <a:outerShdw blurRad="38100" dist="38100" dir="2700000" algn="tl">
                    <a:srgbClr val="000000">
                      <a:alpha val="43137"/>
                    </a:srgbClr>
                  </a:outerShdw>
                </a:effectLst>
              </a:rPr>
            </a:br>
            <a:r>
              <a:rPr lang="it" sz="4400" b="1" dirty="0">
                <a:solidFill>
                  <a:schemeClr val="tx1"/>
                </a:solidFill>
                <a:effectLst>
                  <a:outerShdw blurRad="38100" dist="38100" dir="2700000" algn="tl">
                    <a:srgbClr val="000000">
                      <a:alpha val="43137"/>
                    </a:srgbClr>
                  </a:outerShdw>
                </a:effectLst>
              </a:rPr>
              <a:t>E COMPRAVENDITA</a:t>
            </a:r>
          </a:p>
        </p:txBody>
      </p:sp>
      <p:sp>
        <p:nvSpPr>
          <p:cNvPr id="3" name="Sottotitolo 2">
            <a:extLst>
              <a:ext uri="{FF2B5EF4-FFF2-40B4-BE49-F238E27FC236}">
                <a16:creationId xmlns:a16="http://schemas.microsoft.com/office/drawing/2014/main" id="{C8722DDC-8EEE-4A06-8DFE-B44871EAA2CF}"/>
              </a:ext>
            </a:extLst>
          </p:cNvPr>
          <p:cNvSpPr>
            <a:spLocks noGrp="1"/>
          </p:cNvSpPr>
          <p:nvPr>
            <p:ph type="subTitle" idx="1"/>
          </p:nvPr>
        </p:nvSpPr>
        <p:spPr>
          <a:xfrm>
            <a:off x="6033793" y="3675355"/>
            <a:ext cx="4775075" cy="1083075"/>
          </a:xfrm>
        </p:spPr>
        <p:txBody>
          <a:bodyPr rtlCol="0">
            <a:normAutofit lnSpcReduction="10000"/>
          </a:bodyPr>
          <a:lstStyle/>
          <a:p>
            <a:pPr rtl="0">
              <a:spcAft>
                <a:spcPts val="600"/>
              </a:spcAft>
            </a:pPr>
            <a:r>
              <a:rPr lang="it" sz="1900" dirty="0">
                <a:solidFill>
                  <a:schemeClr val="tx1"/>
                </a:solidFill>
              </a:rPr>
              <a:t>Avv. Matteo Acquasaliente</a:t>
            </a:r>
          </a:p>
          <a:p>
            <a:pPr rtl="0">
              <a:spcAft>
                <a:spcPts val="600"/>
              </a:spcAft>
            </a:pPr>
            <a:endParaRPr lang="it" sz="1000" dirty="0">
              <a:solidFill>
                <a:schemeClr val="tx1"/>
              </a:solidFill>
            </a:endParaRPr>
          </a:p>
          <a:p>
            <a:pPr rtl="0">
              <a:spcAft>
                <a:spcPts val="600"/>
              </a:spcAft>
            </a:pPr>
            <a:r>
              <a:rPr lang="it" dirty="0">
                <a:solidFill>
                  <a:schemeClr val="tx1"/>
                </a:solidFill>
              </a:rPr>
              <a:t>                                      </a:t>
            </a:r>
            <a:r>
              <a:rPr lang="it" sz="1300" dirty="0">
                <a:solidFill>
                  <a:schemeClr val="tx1"/>
                </a:solidFill>
              </a:rPr>
              <a:t>Padova, 01.02.2021</a:t>
            </a:r>
          </a:p>
          <a:p>
            <a:pPr rtl="0">
              <a:spcAft>
                <a:spcPts val="600"/>
              </a:spcAft>
            </a:pPr>
            <a:endParaRPr lang="it" dirty="0">
              <a:solidFill>
                <a:schemeClr val="tx1"/>
              </a:solidFill>
            </a:endParaRPr>
          </a:p>
          <a:p>
            <a:pPr rtl="0">
              <a:spcAft>
                <a:spcPts val="600"/>
              </a:spcAft>
            </a:pPr>
            <a:endParaRPr lang="it" dirty="0">
              <a:solidFill>
                <a:schemeClr val="tx1"/>
              </a:solidFill>
            </a:endParaRPr>
          </a:p>
          <a:p>
            <a:pPr rtl="0">
              <a:spcAft>
                <a:spcPts val="600"/>
              </a:spcAft>
            </a:pPr>
            <a:endParaRPr lang="it" sz="800" dirty="0">
              <a:solidFill>
                <a:schemeClr val="tx1"/>
              </a:solidFill>
            </a:endParaRPr>
          </a:p>
        </p:txBody>
      </p:sp>
    </p:spTree>
    <p:extLst>
      <p:ext uri="{BB962C8B-B14F-4D97-AF65-F5344CB8AC3E}">
        <p14:creationId xmlns:p14="http://schemas.microsoft.com/office/powerpoint/2010/main" val="258428075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E26917-C11F-44B7-88BA-6A395FFC7E7C}"/>
              </a:ext>
            </a:extLst>
          </p:cNvPr>
          <p:cNvSpPr>
            <a:spLocks noGrp="1"/>
          </p:cNvSpPr>
          <p:nvPr>
            <p:ph type="title"/>
          </p:nvPr>
        </p:nvSpPr>
        <p:spPr/>
        <p:txBody>
          <a:bodyPr>
            <a:normAutofit/>
          </a:bodyPr>
          <a:lstStyle/>
          <a:p>
            <a:pPr algn="ctr"/>
            <a:r>
              <a:rPr lang="it-IT" b="1" dirty="0">
                <a:effectLst>
                  <a:outerShdw blurRad="38100" dist="38100" dir="2700000" algn="tl">
                    <a:srgbClr val="000000">
                      <a:alpha val="43137"/>
                    </a:srgbClr>
                  </a:outerShdw>
                </a:effectLst>
              </a:rPr>
              <a:t>RESPONSABILITÀ DEL NOTAIO</a:t>
            </a:r>
          </a:p>
        </p:txBody>
      </p:sp>
      <p:sp>
        <p:nvSpPr>
          <p:cNvPr id="3" name="Segnaposto contenuto 2">
            <a:extLst>
              <a:ext uri="{FF2B5EF4-FFF2-40B4-BE49-F238E27FC236}">
                <a16:creationId xmlns:a16="http://schemas.microsoft.com/office/drawing/2014/main" id="{6CFC396C-3B22-48C6-A19E-EB06927B277F}"/>
              </a:ext>
            </a:extLst>
          </p:cNvPr>
          <p:cNvSpPr>
            <a:spLocks noGrp="1"/>
          </p:cNvSpPr>
          <p:nvPr>
            <p:ph idx="1"/>
          </p:nvPr>
        </p:nvSpPr>
        <p:spPr/>
        <p:txBody>
          <a:bodyPr>
            <a:normAutofit/>
          </a:bodyPr>
          <a:lstStyle/>
          <a:p>
            <a:pPr algn="just"/>
            <a:r>
              <a:rPr lang="it-IT" sz="1800" dirty="0"/>
              <a:t>L’art. 28, c. 1, l. 16.02.1913, n. 89 recita: «</a:t>
            </a:r>
            <a:r>
              <a:rPr lang="it-IT" sz="1800" b="1" i="1" dirty="0"/>
              <a:t>Il notaro non può ricevere o autenticare atti</a:t>
            </a:r>
            <a:r>
              <a:rPr lang="it-IT" sz="1800" i="1" dirty="0"/>
              <a:t>: </a:t>
            </a:r>
          </a:p>
          <a:p>
            <a:pPr marL="0" indent="0" algn="just">
              <a:buNone/>
            </a:pPr>
            <a:r>
              <a:rPr lang="it-IT" sz="1800" i="1" dirty="0"/>
              <a:t>1. se essi sono espressamente </a:t>
            </a:r>
            <a:r>
              <a:rPr lang="it-IT" sz="1800" b="1" i="1" dirty="0"/>
              <a:t>proibiti dalla legge</a:t>
            </a:r>
            <a:r>
              <a:rPr lang="it-IT" sz="1800" i="1" dirty="0"/>
              <a:t>, o manifestamente contrari al buon costume o all'ordine pubblico; </a:t>
            </a:r>
          </a:p>
          <a:p>
            <a:pPr marL="0" indent="0" algn="just">
              <a:buNone/>
            </a:pPr>
            <a:r>
              <a:rPr lang="it-IT" sz="1800" i="1" dirty="0"/>
              <a:t>2. se v'intervengano come parti la sua moglie, i suoi parenti od affini in linea retta, in qualunque grado, ed in linea collaterale, fino al terzo grado inclusivamente, ancorché v'intervengano come procuratori, tutori od amministratori; </a:t>
            </a:r>
          </a:p>
          <a:p>
            <a:pPr marL="0" indent="0" algn="just">
              <a:buNone/>
            </a:pPr>
            <a:r>
              <a:rPr lang="it-IT" sz="1800" i="1" dirty="0"/>
              <a:t>3. se contengano disposizioni che interessino lui stesso, la moglie sua, o alcuno de' suoi parenti od affini nei gradi anzidetti, o persone delle quali egli sia procuratore per l'atto, da stipularsi, salvo che la disposizione si trovi in testamento segreto non scritto dal notaro, o da persona in questo numero menzionata, ed a lui consegnato sigillato dal testatore</a:t>
            </a:r>
            <a:r>
              <a:rPr lang="it-IT" sz="1800" dirty="0"/>
              <a:t>».</a:t>
            </a:r>
          </a:p>
        </p:txBody>
      </p:sp>
      <p:sp>
        <p:nvSpPr>
          <p:cNvPr id="4" name="Segnaposto data 3">
            <a:extLst>
              <a:ext uri="{FF2B5EF4-FFF2-40B4-BE49-F238E27FC236}">
                <a16:creationId xmlns:a16="http://schemas.microsoft.com/office/drawing/2014/main" id="{58D18EBF-2EEC-4232-839C-5DC293B9D01F}"/>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2873778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EF231F-8C0E-4EB1-BC92-D923B4E6E8CC}"/>
              </a:ext>
            </a:extLst>
          </p:cNvPr>
          <p:cNvSpPr>
            <a:spLocks noGrp="1"/>
          </p:cNvSpPr>
          <p:nvPr>
            <p:ph type="title"/>
          </p:nvPr>
        </p:nvSpPr>
        <p:spPr/>
        <p:txBody>
          <a:bodyPr/>
          <a:lstStyle/>
          <a:p>
            <a:pPr algn="ctr"/>
            <a:r>
              <a:rPr lang="it-IT" b="1" dirty="0">
                <a:effectLst>
                  <a:outerShdw blurRad="38100" dist="38100" dir="2700000" algn="tl">
                    <a:srgbClr val="000000">
                      <a:alpha val="43137"/>
                    </a:srgbClr>
                  </a:outerShdw>
                </a:effectLst>
              </a:rPr>
              <a:t>TESI FORMALISTA</a:t>
            </a:r>
          </a:p>
        </p:txBody>
      </p:sp>
      <p:sp>
        <p:nvSpPr>
          <p:cNvPr id="3" name="Segnaposto contenuto 2">
            <a:extLst>
              <a:ext uri="{FF2B5EF4-FFF2-40B4-BE49-F238E27FC236}">
                <a16:creationId xmlns:a16="http://schemas.microsoft.com/office/drawing/2014/main" id="{78FAEED2-4615-4212-B004-D42BEC81CA1A}"/>
              </a:ext>
            </a:extLst>
          </p:cNvPr>
          <p:cNvSpPr>
            <a:spLocks noGrp="1"/>
          </p:cNvSpPr>
          <p:nvPr>
            <p:ph idx="1"/>
          </p:nvPr>
        </p:nvSpPr>
        <p:spPr/>
        <p:txBody>
          <a:bodyPr>
            <a:normAutofit fontScale="92500" lnSpcReduction="20000"/>
          </a:bodyPr>
          <a:lstStyle/>
          <a:p>
            <a:pPr algn="just"/>
            <a:r>
              <a:rPr lang="it-IT" sz="1800" dirty="0"/>
              <a:t>A pena di nullità del contratto di compravendita, </a:t>
            </a:r>
            <a:r>
              <a:rPr lang="it-IT" sz="1800" i="1" dirty="0"/>
              <a:t>ex</a:t>
            </a:r>
            <a:r>
              <a:rPr lang="it-IT" sz="1800" dirty="0"/>
              <a:t> art. 46, c. 1, del d.P.R. n. 380/2001 e 40, c. 2, della l. n. 47/1985 :</a:t>
            </a:r>
          </a:p>
          <a:p>
            <a:pPr algn="just">
              <a:buFontTx/>
              <a:buChar char="-"/>
            </a:pPr>
            <a:r>
              <a:rPr lang="it-IT" sz="1800" dirty="0"/>
              <a:t>il venditore deve dichiarare nell’atto gli estremi del titolo edilizio;</a:t>
            </a:r>
          </a:p>
          <a:p>
            <a:pPr algn="just">
              <a:buFontTx/>
              <a:buChar char="-"/>
            </a:pPr>
            <a:r>
              <a:rPr lang="it-IT" sz="1800" dirty="0"/>
              <a:t>non rileva se Il titolo edilizio dichiarato effettivamente sussista nel mondo giuridico.</a:t>
            </a:r>
          </a:p>
          <a:p>
            <a:pPr marL="0" indent="0" algn="just">
              <a:buNone/>
            </a:pPr>
            <a:endParaRPr lang="it-IT" sz="1800" dirty="0"/>
          </a:p>
          <a:p>
            <a:pPr algn="just"/>
            <a:r>
              <a:rPr lang="it-IT" sz="1800" dirty="0"/>
              <a:t>Si basa su un’interpretazione letterale della norma che prevede un’ipotesi di nullità cd. formale, ex art. 1418, c. 3, c.c., di stretta interpretazione (no analogia).</a:t>
            </a:r>
          </a:p>
          <a:p>
            <a:pPr marL="0" indent="0" algn="just">
              <a:buNone/>
            </a:pPr>
            <a:endParaRPr lang="it-IT" sz="1800" dirty="0"/>
          </a:p>
          <a:p>
            <a:pPr algn="just"/>
            <a:r>
              <a:rPr lang="it-IT" sz="1800" b="1" u="sng" dirty="0"/>
              <a:t>Non</a:t>
            </a:r>
            <a:r>
              <a:rPr lang="it-IT" sz="1800" dirty="0"/>
              <a:t> rilevano eventuali difformità tra lo stato cd. di fatto e quello cd. autorizzato o di progetto, perché la legge non richiede, in modo espresso e letterale, tale controllo.</a:t>
            </a:r>
          </a:p>
          <a:p>
            <a:pPr algn="just"/>
            <a:r>
              <a:rPr lang="it-IT" sz="1800" dirty="0"/>
              <a:t>In caso di difformità urbanistico-edilizie, l’acquirente potrà agire in sede civile, ma </a:t>
            </a:r>
            <a:r>
              <a:rPr lang="it-IT" sz="1800" b="1" u="sng" dirty="0"/>
              <a:t>non</a:t>
            </a:r>
            <a:r>
              <a:rPr lang="it-IT" sz="1800" b="1" dirty="0"/>
              <a:t> </a:t>
            </a:r>
            <a:r>
              <a:rPr lang="it-IT" sz="1800" dirty="0"/>
              <a:t>potrà chiedere l’accertamento della nullità del contratto.</a:t>
            </a:r>
          </a:p>
          <a:p>
            <a:pPr>
              <a:buFontTx/>
              <a:buChar char="-"/>
            </a:pPr>
            <a:endParaRPr lang="it-IT" dirty="0"/>
          </a:p>
        </p:txBody>
      </p:sp>
      <p:sp>
        <p:nvSpPr>
          <p:cNvPr id="4" name="Segnaposto data 3">
            <a:extLst>
              <a:ext uri="{FF2B5EF4-FFF2-40B4-BE49-F238E27FC236}">
                <a16:creationId xmlns:a16="http://schemas.microsoft.com/office/drawing/2014/main" id="{53C4ECA0-8A0C-4956-AF59-9344934FC3D4}"/>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1814221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A66C7F-2E53-455C-B557-036D4CC9B80B}"/>
              </a:ext>
            </a:extLst>
          </p:cNvPr>
          <p:cNvSpPr>
            <a:spLocks noGrp="1"/>
          </p:cNvSpPr>
          <p:nvPr>
            <p:ph type="title"/>
          </p:nvPr>
        </p:nvSpPr>
        <p:spPr/>
        <p:txBody>
          <a:bodyPr/>
          <a:lstStyle/>
          <a:p>
            <a:pPr algn="ctr"/>
            <a:r>
              <a:rPr lang="it-IT" b="1" dirty="0">
                <a:effectLst>
                  <a:outerShdw blurRad="38100" dist="38100" dir="2700000" algn="tl">
                    <a:srgbClr val="000000">
                      <a:alpha val="43137"/>
                    </a:srgbClr>
                  </a:outerShdw>
                </a:effectLst>
              </a:rPr>
              <a:t>TESI SOSTANZIALE</a:t>
            </a:r>
          </a:p>
        </p:txBody>
      </p:sp>
      <p:sp>
        <p:nvSpPr>
          <p:cNvPr id="3" name="Segnaposto contenuto 2">
            <a:extLst>
              <a:ext uri="{FF2B5EF4-FFF2-40B4-BE49-F238E27FC236}">
                <a16:creationId xmlns:a16="http://schemas.microsoft.com/office/drawing/2014/main" id="{67E4C4EF-C0CE-4BE4-A8E3-A91CE9A8E20B}"/>
              </a:ext>
            </a:extLst>
          </p:cNvPr>
          <p:cNvSpPr>
            <a:spLocks noGrp="1"/>
          </p:cNvSpPr>
          <p:nvPr>
            <p:ph idx="1"/>
          </p:nvPr>
        </p:nvSpPr>
        <p:spPr/>
        <p:txBody>
          <a:bodyPr>
            <a:normAutofit fontScale="92500" lnSpcReduction="20000"/>
          </a:bodyPr>
          <a:lstStyle/>
          <a:p>
            <a:pPr algn="just"/>
            <a:r>
              <a:rPr lang="it-IT" sz="1800" dirty="0"/>
              <a:t>A pena di nullità del contratto di compravendita, </a:t>
            </a:r>
            <a:r>
              <a:rPr lang="it-IT" sz="1800" i="1" dirty="0"/>
              <a:t>ex</a:t>
            </a:r>
            <a:r>
              <a:rPr lang="it-IT" sz="1800" dirty="0"/>
              <a:t> artt. 46, c. 1, del d.P.R. n. 380/2001 e 40, c. 2, della l. n. 47/1985 :</a:t>
            </a:r>
          </a:p>
          <a:p>
            <a:pPr algn="just">
              <a:buFontTx/>
              <a:buChar char="-"/>
            </a:pPr>
            <a:r>
              <a:rPr lang="it-IT" sz="1800" dirty="0"/>
              <a:t>il venditore deve dichiarare nell’atto gli estremi del titolo edilizio; (</a:t>
            </a:r>
            <a:r>
              <a:rPr lang="it-IT" sz="1800" i="1" dirty="0"/>
              <a:t>requisito formale</a:t>
            </a:r>
            <a:r>
              <a:rPr lang="it-IT" sz="1800" dirty="0"/>
              <a:t>)</a:t>
            </a:r>
          </a:p>
          <a:p>
            <a:pPr algn="just">
              <a:buFontTx/>
              <a:buChar char="-"/>
            </a:pPr>
            <a:r>
              <a:rPr lang="it-IT" sz="1800" dirty="0"/>
              <a:t>Il titolo edilizio dichiarato deve effettivamente sussistere nel mondo giuridico;</a:t>
            </a:r>
          </a:p>
          <a:p>
            <a:pPr algn="just">
              <a:buFontTx/>
              <a:buChar char="-"/>
            </a:pPr>
            <a:r>
              <a:rPr lang="it-IT" sz="1800" dirty="0"/>
              <a:t>non ci devono essere difformità tra lo stato cd. di fatto e quello cd. di progetto o autorizzato. (</a:t>
            </a:r>
            <a:r>
              <a:rPr lang="it-IT" sz="1800" i="1" dirty="0"/>
              <a:t>requisiti sostanziali</a:t>
            </a:r>
            <a:r>
              <a:rPr lang="it-IT" sz="1800" dirty="0"/>
              <a:t>)</a:t>
            </a:r>
          </a:p>
          <a:p>
            <a:pPr marL="0" indent="0" algn="just">
              <a:buNone/>
            </a:pPr>
            <a:endParaRPr lang="it-IT" sz="1800" dirty="0"/>
          </a:p>
          <a:p>
            <a:pPr algn="just"/>
            <a:r>
              <a:rPr lang="it-IT" sz="1800" dirty="0"/>
              <a:t>Si basa su un’interpretazione teleologica della norma che prevede un’ipotesi di nullità cd. virtuale, </a:t>
            </a:r>
            <a:r>
              <a:rPr lang="it-IT" sz="1800" i="1" dirty="0"/>
              <a:t>ex</a:t>
            </a:r>
            <a:r>
              <a:rPr lang="it-IT" sz="1800" dirty="0"/>
              <a:t> art. 1418, c. 1, c.c., al fine di circoscrivere e limitare l’abusivismo.</a:t>
            </a:r>
          </a:p>
          <a:p>
            <a:pPr marL="0" indent="0" algn="just">
              <a:buNone/>
            </a:pPr>
            <a:endParaRPr lang="it-IT" sz="1800" dirty="0"/>
          </a:p>
          <a:p>
            <a:pPr algn="just"/>
            <a:r>
              <a:rPr lang="it-IT" sz="1800" dirty="0"/>
              <a:t>In caso di difformità urbanistico-edilizie, l’acquirente potrà agire in sede civile </a:t>
            </a:r>
            <a:r>
              <a:rPr lang="it-IT" sz="1800" b="1" u="sng" dirty="0"/>
              <a:t>anche</a:t>
            </a:r>
            <a:r>
              <a:rPr lang="it-IT" sz="1800" dirty="0"/>
              <a:t> per l’accertamento della nullità del contratto.</a:t>
            </a:r>
          </a:p>
          <a:p>
            <a:pPr>
              <a:buFontTx/>
              <a:buChar char="-"/>
            </a:pPr>
            <a:endParaRPr lang="it-IT" sz="1800" dirty="0"/>
          </a:p>
          <a:p>
            <a:pPr>
              <a:buFontTx/>
              <a:buChar char="-"/>
            </a:pPr>
            <a:endParaRPr lang="it-IT" sz="1800" dirty="0"/>
          </a:p>
          <a:p>
            <a:endParaRPr lang="it-IT" dirty="0"/>
          </a:p>
          <a:p>
            <a:endParaRPr lang="it-IT" dirty="0"/>
          </a:p>
        </p:txBody>
      </p:sp>
      <p:sp>
        <p:nvSpPr>
          <p:cNvPr id="4" name="Segnaposto data 3">
            <a:extLst>
              <a:ext uri="{FF2B5EF4-FFF2-40B4-BE49-F238E27FC236}">
                <a16:creationId xmlns:a16="http://schemas.microsoft.com/office/drawing/2014/main" id="{EA62AC3A-ABD8-4393-88AA-F22842659D68}"/>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3786004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5EF056-9DA9-49D4-A2DC-9B8C2BEB353E}"/>
              </a:ext>
            </a:extLst>
          </p:cNvPr>
          <p:cNvSpPr>
            <a:spLocks noGrp="1"/>
          </p:cNvSpPr>
          <p:nvPr>
            <p:ph type="title"/>
          </p:nvPr>
        </p:nvSpPr>
        <p:spPr/>
        <p:txBody>
          <a:bodyPr/>
          <a:lstStyle/>
          <a:p>
            <a:pPr algn="ctr"/>
            <a:r>
              <a:rPr lang="it-IT" b="1" dirty="0">
                <a:effectLst>
                  <a:outerShdw blurRad="38100" dist="38100" dir="2700000" algn="tl">
                    <a:srgbClr val="000000">
                      <a:alpha val="43137"/>
                    </a:srgbClr>
                  </a:outerShdw>
                </a:effectLst>
              </a:rPr>
              <a:t>SS.UU. CASS. CIV., 22.03.2019, N. 8230</a:t>
            </a:r>
          </a:p>
        </p:txBody>
      </p:sp>
      <p:sp>
        <p:nvSpPr>
          <p:cNvPr id="3" name="Segnaposto contenuto 2">
            <a:extLst>
              <a:ext uri="{FF2B5EF4-FFF2-40B4-BE49-F238E27FC236}">
                <a16:creationId xmlns:a16="http://schemas.microsoft.com/office/drawing/2014/main" id="{503190E0-D597-4599-B659-611F12D43D1F}"/>
              </a:ext>
            </a:extLst>
          </p:cNvPr>
          <p:cNvSpPr>
            <a:spLocks noGrp="1"/>
          </p:cNvSpPr>
          <p:nvPr>
            <p:ph idx="1"/>
          </p:nvPr>
        </p:nvSpPr>
        <p:spPr/>
        <p:txBody>
          <a:bodyPr/>
          <a:lstStyle/>
          <a:p>
            <a:pPr algn="just"/>
            <a:r>
              <a:rPr lang="it-IT" sz="1400" dirty="0"/>
              <a:t>«</a:t>
            </a:r>
            <a:r>
              <a:rPr lang="it-IT" sz="1800" i="1" dirty="0"/>
              <a:t>La nullità comminata dall'art. 46 del d.P.R. n. 380 del 2001 e dagli artt. 17 e 40 della L n. 47 del 1985 va ricondotta nell'ambito del comma 3 dell'art 1418 c.c., di cui costituisce una specifica declinazione, e deve qualificarsi come </a:t>
            </a:r>
            <a:r>
              <a:rPr lang="it-IT" sz="1800" b="1" i="1" u="sng" dirty="0">
                <a:solidFill>
                  <a:srgbClr val="FF0000"/>
                </a:solidFill>
                <a:effectLst>
                  <a:outerShdw blurRad="38100" dist="38100" dir="2700000" algn="tl">
                    <a:srgbClr val="000000">
                      <a:alpha val="43137"/>
                    </a:srgbClr>
                  </a:outerShdw>
                </a:effectLst>
              </a:rPr>
              <a:t>nullità «testuale</a:t>
            </a:r>
            <a:r>
              <a:rPr lang="it-IT" sz="1800" b="1" u="sng" dirty="0">
                <a:solidFill>
                  <a:srgbClr val="FF0000"/>
                </a:solidFill>
                <a:effectLst>
                  <a:outerShdw blurRad="38100" dist="38100" dir="2700000" algn="tl">
                    <a:srgbClr val="000000">
                      <a:alpha val="43137"/>
                    </a:srgbClr>
                  </a:outerShdw>
                </a:effectLst>
              </a:rPr>
              <a:t>»</a:t>
            </a:r>
            <a:r>
              <a:rPr lang="it-IT" sz="1800" i="1" dirty="0"/>
              <a:t>,</a:t>
            </a:r>
            <a:r>
              <a:rPr lang="it-IT" sz="1800" i="1" dirty="0">
                <a:effectLst>
                  <a:outerShdw blurRad="38100" dist="38100" dir="2700000" algn="tl">
                    <a:srgbClr val="000000">
                      <a:alpha val="43137"/>
                    </a:srgbClr>
                  </a:outerShdw>
                </a:effectLst>
              </a:rPr>
              <a:t> </a:t>
            </a:r>
            <a:r>
              <a:rPr lang="it-IT" sz="1800" i="1" dirty="0"/>
              <a:t>con tale espressione dovendo intendersi, in stretta adesione al dato normativo, un'unica fattispecie di nullità che colpisce </a:t>
            </a:r>
            <a:r>
              <a:rPr lang="it-IT" sz="1800" b="1" i="1" u="sng" dirty="0">
                <a:solidFill>
                  <a:srgbClr val="FF0000"/>
                </a:solidFill>
              </a:rPr>
              <a:t>gli atti tra vivi ad effetti reali elencati nelle norme </a:t>
            </a:r>
            <a:r>
              <a:rPr lang="it-IT" sz="1800" i="1" dirty="0"/>
              <a:t>che la prevedono, volta a sanzionare la </a:t>
            </a:r>
            <a:r>
              <a:rPr lang="it-IT" sz="1800" b="1" i="1" u="sng" dirty="0">
                <a:solidFill>
                  <a:srgbClr val="FF0000"/>
                </a:solidFill>
              </a:rPr>
              <a:t>mancata inclusione in detti atti degli estremi del titolo abilitativo dell'immobile, titolo che, tuttavia, deve esistere realmente e deve esser riferibile, proprio, a quell'immobile</a:t>
            </a:r>
            <a:r>
              <a:rPr lang="it-IT" sz="1800" dirty="0"/>
              <a:t>»</a:t>
            </a:r>
          </a:p>
          <a:p>
            <a:pPr algn="just"/>
            <a:r>
              <a:rPr lang="it-IT" sz="1800" dirty="0"/>
              <a:t>«</a:t>
            </a:r>
            <a:r>
              <a:rPr lang="it-IT" sz="1800" i="1" dirty="0"/>
              <a:t>In presenza nell'atto della dichiarazione dell'alienante degli estremi del titolo urbanistico, reale e riferibile all'immobile, </a:t>
            </a:r>
            <a:r>
              <a:rPr lang="it-IT" sz="1800" b="1" i="1" u="sng" dirty="0">
                <a:solidFill>
                  <a:srgbClr val="FF0000"/>
                </a:solidFill>
              </a:rPr>
              <a:t>il contratto è </a:t>
            </a:r>
            <a:r>
              <a:rPr lang="it-IT" sz="1800" b="1" i="1" u="sng" dirty="0">
                <a:solidFill>
                  <a:srgbClr val="FF0000"/>
                </a:solidFill>
                <a:effectLst>
                  <a:outerShdw blurRad="38100" dist="38100" dir="2700000" algn="tl">
                    <a:srgbClr val="000000">
                      <a:alpha val="43137"/>
                    </a:srgbClr>
                  </a:outerShdw>
                </a:effectLst>
              </a:rPr>
              <a:t>valido</a:t>
            </a:r>
            <a:r>
              <a:rPr lang="it-IT" sz="1800" b="1" i="1" u="sng" dirty="0">
                <a:solidFill>
                  <a:srgbClr val="FF0000"/>
                </a:solidFill>
              </a:rPr>
              <a:t> a prescindere dal profilo della conformità</a:t>
            </a:r>
            <a:r>
              <a:rPr lang="it-IT" sz="1800" i="1" dirty="0"/>
              <a:t> o della difformità della costruzione realizzata al titolo menzionato</a:t>
            </a:r>
            <a:r>
              <a:rPr lang="it-IT" sz="1800" dirty="0"/>
              <a:t>»</a:t>
            </a:r>
          </a:p>
        </p:txBody>
      </p:sp>
      <p:sp>
        <p:nvSpPr>
          <p:cNvPr id="4" name="Segnaposto data 3">
            <a:extLst>
              <a:ext uri="{FF2B5EF4-FFF2-40B4-BE49-F238E27FC236}">
                <a16:creationId xmlns:a16="http://schemas.microsoft.com/office/drawing/2014/main" id="{A44B38E6-EA13-4CD0-B4D1-6DD8A2666A8D}"/>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136537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043C9A-BA06-4CB7-9F75-FA948324DE0E}"/>
              </a:ext>
            </a:extLst>
          </p:cNvPr>
          <p:cNvSpPr>
            <a:spLocks noGrp="1"/>
          </p:cNvSpPr>
          <p:nvPr>
            <p:ph type="title"/>
          </p:nvPr>
        </p:nvSpPr>
        <p:spPr/>
        <p:txBody>
          <a:bodyPr/>
          <a:lstStyle/>
          <a:p>
            <a:pPr algn="ctr"/>
            <a:r>
              <a:rPr lang="it-IT" b="1" dirty="0">
                <a:effectLst>
                  <a:outerShdw blurRad="38100" dist="38100" dir="2700000" algn="tl">
                    <a:srgbClr val="000000">
                      <a:alpha val="43137"/>
                    </a:srgbClr>
                  </a:outerShdw>
                </a:effectLst>
              </a:rPr>
              <a:t>ASPETTI NON RISOLTI</a:t>
            </a:r>
            <a:endParaRPr lang="it-IT" dirty="0"/>
          </a:p>
        </p:txBody>
      </p:sp>
      <p:sp>
        <p:nvSpPr>
          <p:cNvPr id="3" name="Segnaposto contenuto 2">
            <a:extLst>
              <a:ext uri="{FF2B5EF4-FFF2-40B4-BE49-F238E27FC236}">
                <a16:creationId xmlns:a16="http://schemas.microsoft.com/office/drawing/2014/main" id="{986575ED-7F00-4A0E-A4CD-E52ADE51313E}"/>
              </a:ext>
            </a:extLst>
          </p:cNvPr>
          <p:cNvSpPr>
            <a:spLocks noGrp="1"/>
          </p:cNvSpPr>
          <p:nvPr>
            <p:ph idx="1"/>
          </p:nvPr>
        </p:nvSpPr>
        <p:spPr/>
        <p:txBody>
          <a:bodyPr/>
          <a:lstStyle/>
          <a:p>
            <a:pPr algn="just"/>
            <a:r>
              <a:rPr lang="it-IT" sz="1800" dirty="0"/>
              <a:t>La sentenza delle SS.UU. Cass. civ. n. 8230/2019 sembra ammettere la commerciabilità degli immobili abusivi.</a:t>
            </a:r>
          </a:p>
          <a:p>
            <a:pPr algn="just"/>
            <a:r>
              <a:rPr lang="it-IT" sz="1800" dirty="0"/>
              <a:t>In concreto, però, sarà difficile trovare un Notaio disponibile a redigere un contratto di compravendita di un immobile abusivo, salvo (forse) che il venditore dichiari, espressamente, l’abusività e l’acquirente l’accetti, altrettanto espressamente. </a:t>
            </a:r>
          </a:p>
          <a:p>
            <a:pPr algn="just"/>
            <a:r>
              <a:rPr lang="it-IT" sz="1800" dirty="0"/>
              <a:t>La sentenza in commento, inoltre, non chiarisce la rilevanza civilistica delle differenti difformità urbanistiche, ovvero non chiarisce se sia davvero possibile compravendere solo un immobile che presenti lievi difformità edilizie, ovvero anche parziali difformità o finanche totali difformità/variazioni essenziali.</a:t>
            </a:r>
          </a:p>
          <a:p>
            <a:endParaRPr lang="it-IT" dirty="0"/>
          </a:p>
        </p:txBody>
      </p:sp>
      <p:sp>
        <p:nvSpPr>
          <p:cNvPr id="4" name="Segnaposto data 3">
            <a:extLst>
              <a:ext uri="{FF2B5EF4-FFF2-40B4-BE49-F238E27FC236}">
                <a16:creationId xmlns:a16="http://schemas.microsoft.com/office/drawing/2014/main" id="{4174573E-73EC-4506-8605-7D2B52DC1514}"/>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3361125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398775-7D88-47E8-861F-25A752AF9054}"/>
              </a:ext>
            </a:extLst>
          </p:cNvPr>
          <p:cNvSpPr>
            <a:spLocks noGrp="1"/>
          </p:cNvSpPr>
          <p:nvPr>
            <p:ph type="title"/>
          </p:nvPr>
        </p:nvSpPr>
        <p:spPr/>
        <p:txBody>
          <a:bodyPr/>
          <a:lstStyle/>
          <a:p>
            <a:pPr algn="ctr"/>
            <a:r>
              <a:rPr lang="it-IT" b="1" dirty="0">
                <a:effectLst>
                  <a:outerShdw blurRad="38100" dist="38100" dir="2700000" algn="tl">
                    <a:srgbClr val="000000">
                      <a:alpha val="43137"/>
                    </a:srgbClr>
                  </a:outerShdw>
                </a:effectLst>
              </a:rPr>
              <a:t>AD. PL., CONS. STATO, 17.10.2017, N. 9</a:t>
            </a:r>
            <a:endParaRPr lang="it-IT" dirty="0"/>
          </a:p>
        </p:txBody>
      </p:sp>
      <p:sp>
        <p:nvSpPr>
          <p:cNvPr id="3" name="Segnaposto contenuto 2">
            <a:extLst>
              <a:ext uri="{FF2B5EF4-FFF2-40B4-BE49-F238E27FC236}">
                <a16:creationId xmlns:a16="http://schemas.microsoft.com/office/drawing/2014/main" id="{82790A99-9AD8-4A78-B634-1691CF95BDCD}"/>
              </a:ext>
            </a:extLst>
          </p:cNvPr>
          <p:cNvSpPr>
            <a:spLocks noGrp="1"/>
          </p:cNvSpPr>
          <p:nvPr>
            <p:ph idx="1"/>
          </p:nvPr>
        </p:nvSpPr>
        <p:spPr>
          <a:xfrm>
            <a:off x="1066800" y="2343704"/>
            <a:ext cx="10058400" cy="3609039"/>
          </a:xfrm>
        </p:spPr>
        <p:txBody>
          <a:bodyPr>
            <a:normAutofit/>
          </a:bodyPr>
          <a:lstStyle/>
          <a:p>
            <a:pPr algn="just"/>
            <a:r>
              <a:rPr lang="it-IT" sz="1800" dirty="0"/>
              <a:t>«</a:t>
            </a:r>
            <a:r>
              <a:rPr lang="it-IT" sz="1800" i="1" dirty="0"/>
              <a:t>il provvedimento con cui viene ingiunta, sia pure tardivamente, la demolizione di un immobile abusivo e giammai assistito da alcun titolo, per la sua natura vincolata e rigidamente ancorata al ricorrere dei relativi presupposti in fatto e in diritto, non richiede motivazione in ordine alle ragioni di pubblico interesse (diverse da quelle inerenti al ripristino della legittimità violata) che impongono la rimozione dell’abuso. Il principio in questione non ammette deroghe neppure nell’ipotesi in cui l’ingiunzione di demolizione intervenga a distanza di tempo dalla realizzazione dell’abuso, il </a:t>
            </a:r>
            <a:r>
              <a:rPr lang="it-IT" sz="1800" b="1" i="1" dirty="0"/>
              <a:t>titolare attuale non sia responsabile dell’abuso</a:t>
            </a:r>
            <a:r>
              <a:rPr lang="it-IT" sz="1800" i="1" dirty="0"/>
              <a:t> e il trasferimento non denoti intenti elusivi dell’onere di ripristino</a:t>
            </a:r>
            <a:r>
              <a:rPr lang="it-IT" sz="1800" dirty="0"/>
              <a:t>»</a:t>
            </a:r>
          </a:p>
        </p:txBody>
      </p:sp>
      <p:sp>
        <p:nvSpPr>
          <p:cNvPr id="4" name="Segnaposto data 3">
            <a:extLst>
              <a:ext uri="{FF2B5EF4-FFF2-40B4-BE49-F238E27FC236}">
                <a16:creationId xmlns:a16="http://schemas.microsoft.com/office/drawing/2014/main" id="{83760BC6-1D36-48C8-93E8-8F62B51E215D}"/>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2168462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58FA6D-2990-469A-BDEF-E597B6712E20}"/>
              </a:ext>
            </a:extLst>
          </p:cNvPr>
          <p:cNvSpPr>
            <a:spLocks noGrp="1"/>
          </p:cNvSpPr>
          <p:nvPr>
            <p:ph type="title"/>
          </p:nvPr>
        </p:nvSpPr>
        <p:spPr/>
        <p:txBody>
          <a:bodyPr/>
          <a:lstStyle/>
          <a:p>
            <a:pPr algn="ctr"/>
            <a:r>
              <a:rPr lang="it-IT" b="1" dirty="0">
                <a:effectLst>
                  <a:outerShdw blurRad="38100" dist="38100" dir="2700000" algn="tl">
                    <a:srgbClr val="000000">
                      <a:alpha val="43137"/>
                    </a:srgbClr>
                  </a:outerShdw>
                </a:effectLst>
              </a:rPr>
              <a:t>CASS. CIV., SEZ. III, 29.03.2019, N. 21175</a:t>
            </a:r>
            <a:endParaRPr lang="it-IT" dirty="0"/>
          </a:p>
        </p:txBody>
      </p:sp>
      <p:sp>
        <p:nvSpPr>
          <p:cNvPr id="3" name="Segnaposto contenuto 2">
            <a:extLst>
              <a:ext uri="{FF2B5EF4-FFF2-40B4-BE49-F238E27FC236}">
                <a16:creationId xmlns:a16="http://schemas.microsoft.com/office/drawing/2014/main" id="{CD656B5D-C7F3-477F-8EED-AB4B2AE2334E}"/>
              </a:ext>
            </a:extLst>
          </p:cNvPr>
          <p:cNvSpPr>
            <a:spLocks noGrp="1"/>
          </p:cNvSpPr>
          <p:nvPr>
            <p:ph idx="1"/>
          </p:nvPr>
        </p:nvSpPr>
        <p:spPr>
          <a:xfrm>
            <a:off x="1066800" y="2200774"/>
            <a:ext cx="10058400" cy="3667365"/>
          </a:xfrm>
        </p:spPr>
        <p:txBody>
          <a:bodyPr>
            <a:normAutofit/>
          </a:bodyPr>
          <a:lstStyle/>
          <a:p>
            <a:pPr algn="just"/>
            <a:r>
              <a:rPr lang="it-IT" sz="1800" dirty="0"/>
              <a:t>«</a:t>
            </a:r>
            <a:r>
              <a:rPr lang="it-IT" sz="1800" i="1" dirty="0"/>
              <a:t>Come questa Corte ha già avuto modo di affermare, superato l'orientamento formatosi sotto la previgente codificazione in base al quale era da escludersi il relativo obbligo per il </a:t>
            </a:r>
            <a:r>
              <a:rPr lang="it-IT" sz="1800" b="1" i="1" dirty="0"/>
              <a:t>notaio rogante </a:t>
            </a:r>
            <a:r>
              <a:rPr lang="it-IT" sz="1800" i="1" dirty="0"/>
              <a:t>in assenza di espresso e specifico incarico al riguardo, si è da epoca ormai risalente affermato che ove richiesto della stipulazione di un contratto di compravendita immobiliare il medesimo è </a:t>
            </a:r>
            <a:r>
              <a:rPr lang="it-IT" sz="1800" b="1" i="1" dirty="0"/>
              <a:t>tenuto al compimento delle attività accessorie e successive necessarie per il conseguimento del risultato voluto dalle parti</a:t>
            </a:r>
            <a:r>
              <a:rPr lang="it-IT" sz="1800" i="1" dirty="0"/>
              <a:t>, e in particolare all'effettuazione delle c.d. visure catastali e ipotecarie, allo scopo di individuare esattamente il bene e verificarne la libertà (v. Cass., 28/7/1969, n. 2861, e, più recentemente, Cass., 24/9/1999, n. 10493; Cass., 18/1/2002, n. 547)</a:t>
            </a:r>
            <a:r>
              <a:rPr lang="it-IT" sz="1800" dirty="0"/>
              <a:t>»</a:t>
            </a:r>
          </a:p>
        </p:txBody>
      </p:sp>
      <p:sp>
        <p:nvSpPr>
          <p:cNvPr id="4" name="Segnaposto data 3">
            <a:extLst>
              <a:ext uri="{FF2B5EF4-FFF2-40B4-BE49-F238E27FC236}">
                <a16:creationId xmlns:a16="http://schemas.microsoft.com/office/drawing/2014/main" id="{3B7DE1F7-5825-4CE9-9F6E-D3A408F64AC3}"/>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67876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DB30BC-752A-4CA4-A192-614EB05CAA92}"/>
              </a:ext>
            </a:extLst>
          </p:cNvPr>
          <p:cNvSpPr>
            <a:spLocks noGrp="1"/>
          </p:cNvSpPr>
          <p:nvPr>
            <p:ph type="title"/>
          </p:nvPr>
        </p:nvSpPr>
        <p:spPr/>
        <p:txBody>
          <a:bodyPr/>
          <a:lstStyle/>
          <a:p>
            <a:pPr algn="ctr"/>
            <a:r>
              <a:rPr lang="it-IT" b="1" dirty="0">
                <a:effectLst>
                  <a:outerShdw blurRad="38100" dist="38100" dir="2700000" algn="tl">
                    <a:srgbClr val="000000">
                      <a:alpha val="43137"/>
                    </a:srgbClr>
                  </a:outerShdw>
                </a:effectLst>
              </a:rPr>
              <a:t>UN PICCOLO CONSIGLIO…</a:t>
            </a:r>
            <a:endParaRPr lang="it-IT" dirty="0"/>
          </a:p>
        </p:txBody>
      </p:sp>
      <p:sp>
        <p:nvSpPr>
          <p:cNvPr id="3" name="Segnaposto contenuto 2">
            <a:extLst>
              <a:ext uri="{FF2B5EF4-FFF2-40B4-BE49-F238E27FC236}">
                <a16:creationId xmlns:a16="http://schemas.microsoft.com/office/drawing/2014/main" id="{A0958991-0803-4940-8443-A376D013A808}"/>
              </a:ext>
            </a:extLst>
          </p:cNvPr>
          <p:cNvSpPr>
            <a:spLocks noGrp="1"/>
          </p:cNvSpPr>
          <p:nvPr>
            <p:ph idx="1"/>
          </p:nvPr>
        </p:nvSpPr>
        <p:spPr>
          <a:xfrm>
            <a:off x="1066800" y="2423605"/>
            <a:ext cx="10058400" cy="3098306"/>
          </a:xfrm>
        </p:spPr>
        <p:txBody>
          <a:bodyPr/>
          <a:lstStyle/>
          <a:p>
            <a:pPr algn="just"/>
            <a:r>
              <a:rPr lang="it-IT" sz="1800" dirty="0"/>
              <a:t>Prima di acquistare una casa, verificate e/o fate verificare con attenzione ai vostri clienti che, effettivamente, lo stato cd. di fatto dell’immobile corrisponda sia allo stato cd. autorizzato o progettato (conformità urbanistico-edilizia) sia a quello catastale (conformità catastale).</a:t>
            </a:r>
          </a:p>
          <a:p>
            <a:pPr algn="just"/>
            <a:r>
              <a:rPr lang="it-IT" sz="1800" dirty="0"/>
              <a:t>La giurisprudenza, infatti, addossa all’acquirente l’onere di verificare lo stato legittimo dell’immobile.</a:t>
            </a:r>
            <a:endParaRPr lang="it-IT" dirty="0"/>
          </a:p>
          <a:p>
            <a:r>
              <a:rPr lang="it-IT" sz="1800" dirty="0"/>
              <a:t>In questo modo, eviterete spiacevoli sorprese anche a distanza di anni.</a:t>
            </a:r>
          </a:p>
          <a:p>
            <a:endParaRPr lang="it-IT" dirty="0"/>
          </a:p>
        </p:txBody>
      </p:sp>
      <p:sp>
        <p:nvSpPr>
          <p:cNvPr id="4" name="Segnaposto data 3">
            <a:extLst>
              <a:ext uri="{FF2B5EF4-FFF2-40B4-BE49-F238E27FC236}">
                <a16:creationId xmlns:a16="http://schemas.microsoft.com/office/drawing/2014/main" id="{D0256E74-993A-4015-9C54-462534EC9912}"/>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11861176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B9B4F9-0B98-4EA8-8B66-2610C2254BE1}"/>
              </a:ext>
            </a:extLst>
          </p:cNvPr>
          <p:cNvSpPr>
            <a:spLocks noGrp="1"/>
          </p:cNvSpPr>
          <p:nvPr>
            <p:ph type="title"/>
          </p:nvPr>
        </p:nvSpPr>
        <p:spPr/>
        <p:txBody>
          <a:bodyPr/>
          <a:lstStyle/>
          <a:p>
            <a:pPr algn="ctr"/>
            <a:r>
              <a:rPr lang="it-IT" b="1" dirty="0">
                <a:effectLst>
                  <a:outerShdw blurRad="38100" dist="38100" dir="2700000" algn="tl">
                    <a:srgbClr val="000000">
                      <a:alpha val="43137"/>
                    </a:srgbClr>
                  </a:outerShdw>
                </a:effectLst>
              </a:rPr>
              <a:t>… E UN </a:t>
            </a:r>
            <a:r>
              <a:rPr lang="it-IT" b="1">
                <a:effectLst>
                  <a:outerShdw blurRad="38100" dist="38100" dir="2700000" algn="tl">
                    <a:srgbClr val="000000">
                      <a:alpha val="43137"/>
                    </a:srgbClr>
                  </a:outerShdw>
                </a:effectLst>
              </a:rPr>
              <a:t>PICCOLO AFORISMA</a:t>
            </a:r>
            <a:endParaRPr lang="it-IT" dirty="0"/>
          </a:p>
        </p:txBody>
      </p:sp>
      <p:sp>
        <p:nvSpPr>
          <p:cNvPr id="3" name="Segnaposto contenuto 2">
            <a:extLst>
              <a:ext uri="{FF2B5EF4-FFF2-40B4-BE49-F238E27FC236}">
                <a16:creationId xmlns:a16="http://schemas.microsoft.com/office/drawing/2014/main" id="{36138372-978B-440E-B42B-83659823E9F4}"/>
              </a:ext>
            </a:extLst>
          </p:cNvPr>
          <p:cNvSpPr>
            <a:spLocks noGrp="1"/>
          </p:cNvSpPr>
          <p:nvPr>
            <p:ph idx="1"/>
          </p:nvPr>
        </p:nvSpPr>
        <p:spPr>
          <a:xfrm>
            <a:off x="1066800" y="2370338"/>
            <a:ext cx="10058400" cy="3582406"/>
          </a:xfrm>
        </p:spPr>
        <p:txBody>
          <a:bodyPr>
            <a:normAutofit/>
          </a:bodyPr>
          <a:lstStyle/>
          <a:p>
            <a:pPr marL="0" indent="0" algn="ctr">
              <a:buNone/>
            </a:pPr>
            <a:r>
              <a:rPr lang="it-IT" sz="1800" dirty="0"/>
              <a:t>Una casa </a:t>
            </a:r>
          </a:p>
          <a:p>
            <a:pPr marL="0" indent="0" algn="ctr">
              <a:buNone/>
            </a:pPr>
            <a:r>
              <a:rPr lang="it-IT" sz="1800" dirty="0"/>
              <a:t>non è una questione di mattoni,</a:t>
            </a:r>
          </a:p>
          <a:p>
            <a:pPr marL="0" indent="0" algn="ctr">
              <a:buNone/>
            </a:pPr>
            <a:r>
              <a:rPr lang="it-IT" sz="1800" dirty="0"/>
              <a:t>ma di amore.</a:t>
            </a:r>
          </a:p>
          <a:p>
            <a:pPr marL="0" indent="0" algn="ctr">
              <a:buNone/>
            </a:pPr>
            <a:r>
              <a:rPr lang="it-IT" sz="1800" dirty="0"/>
              <a:t>Anche uno scantinato </a:t>
            </a:r>
          </a:p>
          <a:p>
            <a:pPr marL="0" indent="0" algn="ctr">
              <a:buNone/>
            </a:pPr>
            <a:r>
              <a:rPr lang="it-IT" sz="1800" dirty="0"/>
              <a:t>può essere meraviglioso.</a:t>
            </a:r>
          </a:p>
          <a:p>
            <a:pPr marL="0" indent="0" algn="ctr">
              <a:buNone/>
            </a:pPr>
            <a:endParaRPr lang="it-IT" sz="1800" dirty="0"/>
          </a:p>
          <a:p>
            <a:pPr marL="0" indent="0" algn="ctr">
              <a:buNone/>
            </a:pPr>
            <a:endParaRPr lang="it-IT" sz="1800" dirty="0"/>
          </a:p>
          <a:p>
            <a:pPr marL="0" indent="0" algn="ctr">
              <a:buNone/>
            </a:pPr>
            <a:r>
              <a:rPr lang="it-IT" sz="1800" dirty="0"/>
              <a:t>		                                                   Christian </a:t>
            </a:r>
            <a:r>
              <a:rPr lang="it-IT" sz="1800" dirty="0" err="1"/>
              <a:t>Bobin</a:t>
            </a:r>
            <a:endParaRPr lang="it-IT" sz="1800" dirty="0"/>
          </a:p>
        </p:txBody>
      </p:sp>
      <p:sp>
        <p:nvSpPr>
          <p:cNvPr id="4" name="Segnaposto data 3">
            <a:extLst>
              <a:ext uri="{FF2B5EF4-FFF2-40B4-BE49-F238E27FC236}">
                <a16:creationId xmlns:a16="http://schemas.microsoft.com/office/drawing/2014/main" id="{8E08CEBE-6865-4257-B80E-AC3E3A81DE23}"/>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4885816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Immagine 5" descr="Primo piano di un logo&#10;&#10;Descrizione generata automaticamente">
            <a:extLst>
              <a:ext uri="{FF2B5EF4-FFF2-40B4-BE49-F238E27FC236}">
                <a16:creationId xmlns:a16="http://schemas.microsoft.com/office/drawing/2014/main" id="{8045422F-7258-40AC-BD2E-2469AA448922}"/>
              </a:ext>
            </a:extLst>
          </p:cNvPr>
          <p:cNvPicPr>
            <a:picLocks noChangeAspect="1"/>
          </p:cNvPicPr>
          <p:nvPr/>
        </p:nvPicPr>
        <p:blipFill rotWithShape="1">
          <a:blip r:embed="rId2">
            <a:extLst>
              <a:ext uri="{28A0092B-C50C-407E-A947-70E740481C1C}">
                <a14:useLocalDpi xmlns:a14="http://schemas.microsoft.com/office/drawing/2010/main" val="0"/>
              </a:ext>
            </a:extLst>
          </a:blip>
          <a:srcRect r="-1"/>
          <a:stretch/>
        </p:blipFill>
        <p:spPr>
          <a:xfrm>
            <a:off x="21" y="10"/>
            <a:ext cx="12191979" cy="6857990"/>
          </a:xfrm>
          <a:prstGeom prst="rect">
            <a:avLst/>
          </a:prstGeom>
        </p:spPr>
      </p:pic>
      <p:sp>
        <p:nvSpPr>
          <p:cNvPr id="82" name="Rettangolo 81">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5067"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84" name="Rettangolo 83">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61010" y="1975104"/>
            <a:ext cx="5120640" cy="2907792"/>
          </a:xfrm>
          <a:prstGeom prst="rect">
            <a:avLst/>
          </a:prstGeom>
          <a:noFill/>
          <a:ln w="6350" cap="sq" cmpd="sng" algn="ctr">
            <a:solidFill>
              <a:schemeClr val="tx1"/>
            </a:solidFill>
            <a:prstDash val="solid"/>
            <a:miter lim="800000"/>
          </a:ln>
          <a:effectLst>
            <a:softEdge rad="0"/>
          </a:effectLst>
        </p:spPr>
      </p:sp>
      <p:sp>
        <p:nvSpPr>
          <p:cNvPr id="2" name="Titolo 1">
            <a:extLst>
              <a:ext uri="{FF2B5EF4-FFF2-40B4-BE49-F238E27FC236}">
                <a16:creationId xmlns:a16="http://schemas.microsoft.com/office/drawing/2014/main" id="{18C3B467-088C-4F3D-A9A7-105C4E1E20CD}"/>
              </a:ext>
            </a:extLst>
          </p:cNvPr>
          <p:cNvSpPr>
            <a:spLocks noGrp="1"/>
          </p:cNvSpPr>
          <p:nvPr>
            <p:ph type="ctrTitle"/>
          </p:nvPr>
        </p:nvSpPr>
        <p:spPr>
          <a:xfrm>
            <a:off x="6033792" y="2519822"/>
            <a:ext cx="4775075" cy="1630907"/>
          </a:xfrm>
        </p:spPr>
        <p:txBody>
          <a:bodyPr rtlCol="0">
            <a:normAutofit/>
          </a:bodyPr>
          <a:lstStyle/>
          <a:p>
            <a:pPr rtl="0"/>
            <a:r>
              <a:rPr lang="it-IT" sz="4000" b="1" dirty="0">
                <a:solidFill>
                  <a:schemeClr val="tx1"/>
                </a:solidFill>
                <a:effectLst>
                  <a:outerShdw blurRad="38100" dist="38100" dir="2700000" algn="tl">
                    <a:srgbClr val="000000">
                      <a:alpha val="43137"/>
                    </a:srgbClr>
                  </a:outerShdw>
                </a:effectLst>
              </a:rPr>
              <a:t>G</a:t>
            </a:r>
            <a:r>
              <a:rPr lang="it" sz="4000" b="1" dirty="0">
                <a:solidFill>
                  <a:schemeClr val="tx1"/>
                </a:solidFill>
                <a:effectLst>
                  <a:outerShdw blurRad="38100" dist="38100" dir="2700000" algn="tl">
                    <a:srgbClr val="000000">
                      <a:alpha val="43137"/>
                    </a:srgbClr>
                  </a:outerShdw>
                </a:effectLst>
              </a:rPr>
              <a:t>razie per l’attenzione</a:t>
            </a:r>
          </a:p>
        </p:txBody>
      </p:sp>
    </p:spTree>
    <p:extLst>
      <p:ext uri="{BB962C8B-B14F-4D97-AF65-F5344CB8AC3E}">
        <p14:creationId xmlns:p14="http://schemas.microsoft.com/office/powerpoint/2010/main" val="5587023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071E68-5791-4A0F-8720-6342C9F23CB3}"/>
              </a:ext>
            </a:extLst>
          </p:cNvPr>
          <p:cNvSpPr>
            <a:spLocks noGrp="1"/>
          </p:cNvSpPr>
          <p:nvPr>
            <p:ph type="title"/>
          </p:nvPr>
        </p:nvSpPr>
        <p:spPr/>
        <p:txBody>
          <a:bodyPr>
            <a:normAutofit/>
          </a:bodyPr>
          <a:lstStyle/>
          <a:p>
            <a:pPr algn="ctr"/>
            <a:r>
              <a:rPr lang="it-IT" b="1" dirty="0">
                <a:effectLst>
                  <a:outerShdw blurRad="38100" dist="38100" dir="2700000" algn="tl">
                    <a:srgbClr val="000000">
                      <a:alpha val="43137"/>
                    </a:srgbClr>
                  </a:outerShdw>
                </a:effectLst>
              </a:rPr>
              <a:t>CONFORMITÀ URBANSITICO-EDILIZIA</a:t>
            </a:r>
          </a:p>
        </p:txBody>
      </p:sp>
      <p:sp>
        <p:nvSpPr>
          <p:cNvPr id="3" name="Segnaposto contenuto 2">
            <a:extLst>
              <a:ext uri="{FF2B5EF4-FFF2-40B4-BE49-F238E27FC236}">
                <a16:creationId xmlns:a16="http://schemas.microsoft.com/office/drawing/2014/main" id="{621087EA-232A-4D95-A324-56DE501B2661}"/>
              </a:ext>
            </a:extLst>
          </p:cNvPr>
          <p:cNvSpPr>
            <a:spLocks noGrp="1"/>
          </p:cNvSpPr>
          <p:nvPr>
            <p:ph idx="1"/>
          </p:nvPr>
        </p:nvSpPr>
        <p:spPr/>
        <p:txBody>
          <a:bodyPr>
            <a:normAutofit/>
          </a:bodyPr>
          <a:lstStyle/>
          <a:p>
            <a:pPr algn="just"/>
            <a:r>
              <a:rPr lang="it-IT" sz="1800" dirty="0"/>
              <a:t>La conformità urbanistico-edilizia rappresenta la coincidenza tra lo stato cd. di fatto dell’immobile e quello risultante dallo stato cd. autorizzato o progettato.</a:t>
            </a:r>
          </a:p>
          <a:p>
            <a:pPr algn="just"/>
            <a:r>
              <a:rPr lang="it-IT" sz="1800" dirty="0"/>
              <a:t>L’immobile deve essere conforme alle planimetria ed ai progetti connessi ai titoli edilizi rilasciati per quell’edificio.</a:t>
            </a:r>
          </a:p>
          <a:p>
            <a:pPr algn="just"/>
            <a:r>
              <a:rPr lang="it-IT" sz="1800" dirty="0"/>
              <a:t>Non rileva se, in passato, ci sono state sanatorie edilizie e/o condoni: ciò che conta è che, ad oggi, vi sia la conformità attuale dell’edificio.</a:t>
            </a:r>
          </a:p>
          <a:p>
            <a:pPr algn="just"/>
            <a:r>
              <a:rPr lang="it-IT" sz="1800" dirty="0"/>
              <a:t>La conformità urbanistico-edilizia è differente da quella catastale.</a:t>
            </a:r>
          </a:p>
        </p:txBody>
      </p:sp>
      <p:sp>
        <p:nvSpPr>
          <p:cNvPr id="4" name="Segnaposto data 3">
            <a:extLst>
              <a:ext uri="{FF2B5EF4-FFF2-40B4-BE49-F238E27FC236}">
                <a16:creationId xmlns:a16="http://schemas.microsoft.com/office/drawing/2014/main" id="{52477E2A-8B72-4BB3-9D4B-CF5C036CCB7C}"/>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2862742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D214E9-0C97-4604-BC51-C6F53FAC1475}"/>
              </a:ext>
            </a:extLst>
          </p:cNvPr>
          <p:cNvSpPr>
            <a:spLocks noGrp="1"/>
          </p:cNvSpPr>
          <p:nvPr>
            <p:ph type="title"/>
          </p:nvPr>
        </p:nvSpPr>
        <p:spPr/>
        <p:txBody>
          <a:bodyPr/>
          <a:lstStyle/>
          <a:p>
            <a:pPr algn="ctr"/>
            <a:r>
              <a:rPr lang="it-IT" b="1" dirty="0">
                <a:effectLst>
                  <a:outerShdw blurRad="38100" dist="38100" dir="2700000" algn="tl">
                    <a:srgbClr val="000000">
                      <a:alpha val="43137"/>
                    </a:srgbClr>
                  </a:outerShdw>
                </a:effectLst>
              </a:rPr>
              <a:t>LE DICHIARAZIONI DEL VENDITORE </a:t>
            </a:r>
          </a:p>
        </p:txBody>
      </p:sp>
      <p:sp>
        <p:nvSpPr>
          <p:cNvPr id="3" name="Segnaposto contenuto 2">
            <a:extLst>
              <a:ext uri="{FF2B5EF4-FFF2-40B4-BE49-F238E27FC236}">
                <a16:creationId xmlns:a16="http://schemas.microsoft.com/office/drawing/2014/main" id="{4E8EA34B-88C7-4C3E-845D-074B2A5B5679}"/>
              </a:ext>
            </a:extLst>
          </p:cNvPr>
          <p:cNvSpPr>
            <a:spLocks noGrp="1"/>
          </p:cNvSpPr>
          <p:nvPr>
            <p:ph idx="1"/>
          </p:nvPr>
        </p:nvSpPr>
        <p:spPr>
          <a:xfrm>
            <a:off x="807868" y="2078114"/>
            <a:ext cx="10317332" cy="3956926"/>
          </a:xfrm>
        </p:spPr>
        <p:txBody>
          <a:bodyPr>
            <a:normAutofit/>
          </a:bodyPr>
          <a:lstStyle/>
          <a:p>
            <a:pPr algn="just"/>
            <a:r>
              <a:rPr lang="it-IT" sz="1800" dirty="0"/>
              <a:t>L’art. 46, c. 1, del d.P.R. n. 380/2001 recita: «</a:t>
            </a:r>
            <a:r>
              <a:rPr lang="it-IT" sz="1800" i="1" dirty="0"/>
              <a:t>Gli atti tra vivi, sia in forma pubblica, sia in forma privata, aventi per oggetto trasferimento o costituzione o scioglimento della comunione di diritti reali, relativi ad edifici, o loro parti, la cui costruzione è iniziata dopo il 17 marzo 1985, </a:t>
            </a:r>
            <a:r>
              <a:rPr lang="it-IT" sz="1800" b="1" i="1" u="sng" dirty="0"/>
              <a:t>sono nulli</a:t>
            </a:r>
            <a:r>
              <a:rPr lang="it-IT" sz="1800" b="1" i="1" dirty="0"/>
              <a:t> </a:t>
            </a:r>
            <a:r>
              <a:rPr lang="it-IT" sz="1800" i="1" dirty="0"/>
              <a:t>e non possono essere stipulati ove da essi non risultino, per </a:t>
            </a:r>
            <a:r>
              <a:rPr lang="it-IT" sz="1800" b="1" i="1" u="sng" dirty="0">
                <a:solidFill>
                  <a:srgbClr val="FF0000"/>
                </a:solidFill>
              </a:rPr>
              <a:t>dichiarazione dell'alienante</a:t>
            </a:r>
            <a:r>
              <a:rPr lang="it-IT" sz="1800" i="1" dirty="0"/>
              <a:t>, gli estremi del </a:t>
            </a:r>
            <a:r>
              <a:rPr lang="it-IT" sz="1800" b="1" i="1" u="sng" dirty="0"/>
              <a:t>permesso di costruire o del permesso in sanatoria</a:t>
            </a:r>
            <a:r>
              <a:rPr lang="it-IT" sz="1800" i="1" dirty="0"/>
              <a:t>. Tali disposizioni non si applicano agli atti costitutivi, modificativi o estintivi di diritti reali di garanzia o di servitù</a:t>
            </a:r>
            <a:r>
              <a:rPr lang="it-IT" sz="1800" dirty="0"/>
              <a:t>»</a:t>
            </a:r>
          </a:p>
          <a:p>
            <a:pPr algn="just"/>
            <a:r>
              <a:rPr lang="it-IT" sz="1800" dirty="0"/>
              <a:t>Analoga disposizione si riviene nell’art. 40, c. 2, della l. n. 47/1985.</a:t>
            </a:r>
          </a:p>
          <a:p>
            <a:pPr algn="just"/>
            <a:r>
              <a:rPr lang="it-IT" sz="1800" dirty="0"/>
              <a:t>L’art. 46, c. 4. del d.P.R. n. 380/2001 prevede la conferma postuma e successiva della suddetta dichiarazione che presuppone l’esistenza del titolo.</a:t>
            </a:r>
          </a:p>
        </p:txBody>
      </p:sp>
      <p:sp>
        <p:nvSpPr>
          <p:cNvPr id="4" name="Segnaposto data 3">
            <a:extLst>
              <a:ext uri="{FF2B5EF4-FFF2-40B4-BE49-F238E27FC236}">
                <a16:creationId xmlns:a16="http://schemas.microsoft.com/office/drawing/2014/main" id="{D2CA05B4-BBBA-4E7B-934D-10EB20F3FAE7}"/>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2278057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99B60F-838F-438E-B457-AAC6D53AA550}"/>
              </a:ext>
            </a:extLst>
          </p:cNvPr>
          <p:cNvSpPr>
            <a:spLocks noGrp="1"/>
          </p:cNvSpPr>
          <p:nvPr>
            <p:ph type="title"/>
          </p:nvPr>
        </p:nvSpPr>
        <p:spPr/>
        <p:txBody>
          <a:bodyPr/>
          <a:lstStyle/>
          <a:p>
            <a:pPr algn="ctr"/>
            <a:r>
              <a:rPr lang="it-IT" b="1" dirty="0">
                <a:effectLst>
                  <a:outerShdw blurRad="38100" dist="38100" dir="2700000" algn="tl">
                    <a:srgbClr val="000000">
                      <a:alpha val="43137"/>
                    </a:srgbClr>
                  </a:outerShdw>
                </a:effectLst>
              </a:rPr>
              <a:t>LE DICHIARAZIONI DEL VENDITORE </a:t>
            </a:r>
          </a:p>
        </p:txBody>
      </p:sp>
      <p:sp>
        <p:nvSpPr>
          <p:cNvPr id="3" name="Segnaposto contenuto 2">
            <a:extLst>
              <a:ext uri="{FF2B5EF4-FFF2-40B4-BE49-F238E27FC236}">
                <a16:creationId xmlns:a16="http://schemas.microsoft.com/office/drawing/2014/main" id="{0E4B54E9-7BB4-42E6-8EE1-F65C234CFA7E}"/>
              </a:ext>
            </a:extLst>
          </p:cNvPr>
          <p:cNvSpPr>
            <a:spLocks noGrp="1"/>
          </p:cNvSpPr>
          <p:nvPr>
            <p:ph idx="1"/>
          </p:nvPr>
        </p:nvSpPr>
        <p:spPr>
          <a:xfrm>
            <a:off x="1066800" y="1890056"/>
            <a:ext cx="10058400" cy="4144984"/>
          </a:xfrm>
        </p:spPr>
        <p:txBody>
          <a:bodyPr>
            <a:noAutofit/>
          </a:bodyPr>
          <a:lstStyle/>
          <a:p>
            <a:pPr algn="just"/>
            <a:r>
              <a:rPr lang="it-IT" sz="1800" dirty="0"/>
              <a:t>L’art. 29, c. 1 </a:t>
            </a:r>
            <a:r>
              <a:rPr lang="it-IT" sz="1800" i="1" dirty="0"/>
              <a:t>bis</a:t>
            </a:r>
            <a:r>
              <a:rPr lang="it-IT" sz="1800" dirty="0"/>
              <a:t>, della l. n. 52/1985 recita: «</a:t>
            </a:r>
            <a:r>
              <a:rPr lang="it-IT" sz="1800" i="1" dirty="0"/>
              <a:t>Gli atti pubblici e le scritture private autenticate tra vivi aventi ad oggetto il trasferimento, la costituzione o lo scioglimento di comunione di diritti reali su fabbricati già esistenti, ad esclusione dei diritti reali di garanzia, devono contenere, per le unità immobiliari urbane, </a:t>
            </a:r>
            <a:r>
              <a:rPr lang="it-IT" sz="1800" b="1" i="1" u="sng" dirty="0"/>
              <a:t>a pena di </a:t>
            </a:r>
            <a:r>
              <a:rPr lang="it-IT" sz="1800" b="1" i="1" u="sng" dirty="0" err="1"/>
              <a:t>nullita'</a:t>
            </a:r>
            <a:r>
              <a:rPr lang="it-IT" sz="1800" i="1" dirty="0"/>
              <a:t>, oltre all'</a:t>
            </a:r>
            <a:r>
              <a:rPr lang="it-IT" sz="1800" b="1" i="1" u="sng" dirty="0"/>
              <a:t>identificazione catastale</a:t>
            </a:r>
            <a:r>
              <a:rPr lang="it-IT" sz="1800" i="1" dirty="0"/>
              <a:t>, il riferimento alle </a:t>
            </a:r>
            <a:r>
              <a:rPr lang="it-IT" sz="1800" b="1" i="1" u="sng" dirty="0"/>
              <a:t>planimetrie depositate in catasto</a:t>
            </a:r>
            <a:r>
              <a:rPr lang="it-IT" sz="1800" i="1" dirty="0"/>
              <a:t> e la </a:t>
            </a:r>
            <a:r>
              <a:rPr lang="it-IT" sz="1800" b="1" i="1" u="sng" dirty="0">
                <a:solidFill>
                  <a:srgbClr val="FF0000"/>
                </a:solidFill>
              </a:rPr>
              <a:t>dichiarazione, resa in atti dagli intestatari</a:t>
            </a:r>
            <a:r>
              <a:rPr lang="it-IT" sz="1800" i="1" dirty="0"/>
              <a:t>, della </a:t>
            </a:r>
            <a:r>
              <a:rPr lang="it-IT" sz="1800" b="1" i="1" u="sng" dirty="0" err="1"/>
              <a:t>conformita'</a:t>
            </a:r>
            <a:r>
              <a:rPr lang="it-IT" sz="1800" b="1" i="1" u="sng" dirty="0"/>
              <a:t> allo stato di fatto dei dati catastali e delle planimetrie</a:t>
            </a:r>
            <a:r>
              <a:rPr lang="it-IT" sz="1800" i="1" dirty="0"/>
              <a:t>, sulla base delle disposizioni vigenti in materia catastale. La predetta </a:t>
            </a:r>
            <a:r>
              <a:rPr lang="it-IT" sz="1800" b="1" i="1" u="sng" dirty="0">
                <a:solidFill>
                  <a:srgbClr val="FF0000"/>
                </a:solidFill>
              </a:rPr>
              <a:t>dichiarazione</a:t>
            </a:r>
            <a:r>
              <a:rPr lang="it-IT" sz="1800" i="1" dirty="0"/>
              <a:t> può essere sostituita da un'attestazione di conformità rilasciata da un tecnico abilitato alla presentazione degli atti di aggiornamento catastale. Prima della stipula dei predetti atti il notaio individua gli intestatari catastali e verifica la loro conformità con le risultanze dei registri immobiliari</a:t>
            </a:r>
            <a:r>
              <a:rPr lang="it-IT" sz="1800" dirty="0"/>
              <a:t>».</a:t>
            </a:r>
          </a:p>
          <a:p>
            <a:pPr algn="just"/>
            <a:r>
              <a:rPr lang="it-IT" sz="1800" dirty="0"/>
              <a:t>L’art. 29, c. 1 </a:t>
            </a:r>
            <a:r>
              <a:rPr lang="it-IT" sz="1800" i="1" dirty="0"/>
              <a:t>ter</a:t>
            </a:r>
            <a:r>
              <a:rPr lang="it-IT" sz="1800" dirty="0"/>
              <a:t>, della l. n. 52/1985 prevede la conferma postuma e successiva della suddetta dichiarazione.</a:t>
            </a:r>
          </a:p>
        </p:txBody>
      </p:sp>
      <p:sp>
        <p:nvSpPr>
          <p:cNvPr id="4" name="Segnaposto data 3">
            <a:extLst>
              <a:ext uri="{FF2B5EF4-FFF2-40B4-BE49-F238E27FC236}">
                <a16:creationId xmlns:a16="http://schemas.microsoft.com/office/drawing/2014/main" id="{19A7189C-77A9-422D-B9D2-7931204903A9}"/>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1604201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95479F-A790-4E00-B118-7D11BB9739C3}"/>
              </a:ext>
            </a:extLst>
          </p:cNvPr>
          <p:cNvSpPr>
            <a:spLocks noGrp="1"/>
          </p:cNvSpPr>
          <p:nvPr>
            <p:ph type="title"/>
          </p:nvPr>
        </p:nvSpPr>
        <p:spPr/>
        <p:txBody>
          <a:bodyPr/>
          <a:lstStyle/>
          <a:p>
            <a:pPr algn="ctr"/>
            <a:r>
              <a:rPr lang="it-IT" b="1" dirty="0">
                <a:effectLst>
                  <a:outerShdw blurRad="38100" dist="38100" dir="2700000" algn="tl">
                    <a:srgbClr val="000000">
                      <a:alpha val="43137"/>
                    </a:srgbClr>
                  </a:outerShdw>
                </a:effectLst>
              </a:rPr>
              <a:t>LE ATTESTAZIONI DEL NOTAIO</a:t>
            </a:r>
          </a:p>
        </p:txBody>
      </p:sp>
      <p:sp>
        <p:nvSpPr>
          <p:cNvPr id="3" name="Segnaposto contenuto 2">
            <a:extLst>
              <a:ext uri="{FF2B5EF4-FFF2-40B4-BE49-F238E27FC236}">
                <a16:creationId xmlns:a16="http://schemas.microsoft.com/office/drawing/2014/main" id="{08A457F9-75E0-484E-87FF-339DACBAB202}"/>
              </a:ext>
            </a:extLst>
          </p:cNvPr>
          <p:cNvSpPr>
            <a:spLocks noGrp="1"/>
          </p:cNvSpPr>
          <p:nvPr>
            <p:ph idx="1"/>
          </p:nvPr>
        </p:nvSpPr>
        <p:spPr>
          <a:xfrm>
            <a:off x="1066800" y="2014194"/>
            <a:ext cx="10058400" cy="3716267"/>
          </a:xfrm>
        </p:spPr>
        <p:txBody>
          <a:bodyPr>
            <a:normAutofit/>
          </a:bodyPr>
          <a:lstStyle/>
          <a:p>
            <a:pPr algn="just"/>
            <a:r>
              <a:rPr lang="it-IT" sz="1800" dirty="0"/>
              <a:t>L’art. 46, c. 1, del d.P.R. n. 380/2001 recita: «</a:t>
            </a:r>
            <a:r>
              <a:rPr lang="it-IT" sz="1800" i="1" dirty="0"/>
              <a:t>Gli atti tra vivi, sia in forma pubblica, sia in forma privata, aventi per oggetto trasferimento o costituzione o scioglimento della comunione di diritti reali, relativi ad edifici, o loro parti, la cui costruzione è iniziata dopo il 17 marzo 1985, </a:t>
            </a:r>
            <a:r>
              <a:rPr lang="it-IT" sz="1800" b="1" i="1" u="sng" dirty="0"/>
              <a:t>sono nulli</a:t>
            </a:r>
            <a:r>
              <a:rPr lang="it-IT" sz="1800" b="1" i="1" dirty="0"/>
              <a:t> </a:t>
            </a:r>
            <a:r>
              <a:rPr lang="it-IT" sz="1800" i="1" dirty="0"/>
              <a:t>e non possono essere stipulati ove da essi </a:t>
            </a:r>
            <a:r>
              <a:rPr lang="it-IT" sz="1800" b="1" i="1" u="sng" dirty="0">
                <a:solidFill>
                  <a:srgbClr val="FF0000"/>
                </a:solidFill>
              </a:rPr>
              <a:t>non risultino</a:t>
            </a:r>
            <a:r>
              <a:rPr lang="it-IT" sz="1800" i="1" dirty="0"/>
              <a:t>, per dichiarazione dell'alienante, </a:t>
            </a:r>
            <a:r>
              <a:rPr lang="it-IT" sz="1800" b="1" i="1" u="sng" dirty="0"/>
              <a:t>gli estremi del permesso di costruire o del permesso in sanatoria</a:t>
            </a:r>
            <a:r>
              <a:rPr lang="it-IT" sz="1800" i="1" dirty="0"/>
              <a:t>. Tali disposizioni non si applicano agli atti costitutivi, modificativi o estintivi di diritti reali di garanzia o di servitù</a:t>
            </a:r>
            <a:r>
              <a:rPr lang="it-IT" sz="1800" dirty="0"/>
              <a:t>»</a:t>
            </a:r>
          </a:p>
          <a:p>
            <a:pPr algn="just"/>
            <a:r>
              <a:rPr lang="it-IT" sz="1800" dirty="0"/>
              <a:t>Analoga disposizione si riviene nell’art. 40, c. 2, della l. n. 47/1985.</a:t>
            </a:r>
          </a:p>
          <a:p>
            <a:pPr algn="just"/>
            <a:r>
              <a:rPr lang="it-IT" sz="1800" dirty="0"/>
              <a:t>L’art. 46, c. 4. del d.P.R. n. 380/2001 prevede la conferma postuma e successiva della suddetta dichiarazione che presuppone l’esistenza del titolo.</a:t>
            </a:r>
          </a:p>
          <a:p>
            <a:pPr algn="just"/>
            <a:endParaRPr lang="it-IT" dirty="0"/>
          </a:p>
        </p:txBody>
      </p:sp>
      <p:sp>
        <p:nvSpPr>
          <p:cNvPr id="4" name="Segnaposto data 3">
            <a:extLst>
              <a:ext uri="{FF2B5EF4-FFF2-40B4-BE49-F238E27FC236}">
                <a16:creationId xmlns:a16="http://schemas.microsoft.com/office/drawing/2014/main" id="{C876326C-AB7A-4CF0-B90E-F45E34F18D1C}"/>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1227844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95479F-A790-4E00-B118-7D11BB9739C3}"/>
              </a:ext>
            </a:extLst>
          </p:cNvPr>
          <p:cNvSpPr>
            <a:spLocks noGrp="1"/>
          </p:cNvSpPr>
          <p:nvPr>
            <p:ph type="title"/>
          </p:nvPr>
        </p:nvSpPr>
        <p:spPr/>
        <p:txBody>
          <a:bodyPr/>
          <a:lstStyle/>
          <a:p>
            <a:pPr algn="ctr"/>
            <a:r>
              <a:rPr lang="it-IT" b="1" dirty="0">
                <a:effectLst>
                  <a:outerShdw blurRad="38100" dist="38100" dir="2700000" algn="tl">
                    <a:srgbClr val="000000">
                      <a:alpha val="43137"/>
                    </a:srgbClr>
                  </a:outerShdw>
                </a:effectLst>
              </a:rPr>
              <a:t>LE ATTESTAZIONI DEL NOTAIO</a:t>
            </a:r>
          </a:p>
        </p:txBody>
      </p:sp>
      <p:sp>
        <p:nvSpPr>
          <p:cNvPr id="3" name="Segnaposto contenuto 2">
            <a:extLst>
              <a:ext uri="{FF2B5EF4-FFF2-40B4-BE49-F238E27FC236}">
                <a16:creationId xmlns:a16="http://schemas.microsoft.com/office/drawing/2014/main" id="{08A457F9-75E0-484E-87FF-339DACBAB202}"/>
              </a:ext>
            </a:extLst>
          </p:cNvPr>
          <p:cNvSpPr>
            <a:spLocks noGrp="1"/>
          </p:cNvSpPr>
          <p:nvPr>
            <p:ph idx="1"/>
          </p:nvPr>
        </p:nvSpPr>
        <p:spPr>
          <a:xfrm>
            <a:off x="1066800" y="2014194"/>
            <a:ext cx="10058400" cy="4012707"/>
          </a:xfrm>
        </p:spPr>
        <p:txBody>
          <a:bodyPr>
            <a:normAutofit lnSpcReduction="10000"/>
          </a:bodyPr>
          <a:lstStyle/>
          <a:p>
            <a:pPr algn="just"/>
            <a:r>
              <a:rPr lang="it-IT" sz="1800" dirty="0"/>
              <a:t>L’art. 29, c. 1 </a:t>
            </a:r>
            <a:r>
              <a:rPr lang="it-IT" sz="1800" i="1" dirty="0"/>
              <a:t>bis</a:t>
            </a:r>
            <a:r>
              <a:rPr lang="it-IT" sz="1800" dirty="0"/>
              <a:t>, della l. n. 52/1985 recita: «</a:t>
            </a:r>
            <a:r>
              <a:rPr lang="it-IT" sz="1800" i="1" dirty="0"/>
              <a:t>Gli atti pubblici e le scritture private autenticate tra vivi aventi ad oggetto il trasferimento, la costituzione o lo scioglimento di comunione di diritti reali su fabbricati già esistenti, ad esclusione dei diritti reali di garanzia, devono contenere, per le unità immobiliari urbane, </a:t>
            </a:r>
            <a:r>
              <a:rPr lang="it-IT" sz="1800" b="1" i="1" u="sng" dirty="0"/>
              <a:t>a pena di nullità</a:t>
            </a:r>
            <a:r>
              <a:rPr lang="it-IT" sz="1800" i="1" dirty="0"/>
              <a:t>, oltre all'identificazione catastale, il riferimento alle planimetrie depositate in catasto e la dichiarazione, resa in atti dagli intestatari, della conformità allo stato di fatto dei dati catastali e delle planimetrie, sulla base delle disposizioni vigenti in materia catastale. La predetta dichiarazione può essere sostituita da un'attestazione di conformità rilasciata da un tecnico abilitato alla presentazione degli atti di aggiornamento catastale. Prima della stipula dei predetti atti il notaio </a:t>
            </a:r>
            <a:r>
              <a:rPr lang="it-IT" sz="1800" b="1" i="1" u="sng" dirty="0">
                <a:solidFill>
                  <a:srgbClr val="FF0000"/>
                </a:solidFill>
              </a:rPr>
              <a:t>individua</a:t>
            </a:r>
            <a:r>
              <a:rPr lang="it-IT" sz="1800" i="1" dirty="0"/>
              <a:t> gli </a:t>
            </a:r>
            <a:r>
              <a:rPr lang="it-IT" sz="1800" b="1" i="1" u="sng" dirty="0"/>
              <a:t>intestatari catastali</a:t>
            </a:r>
            <a:r>
              <a:rPr lang="it-IT" sz="1800" b="1" i="1" dirty="0"/>
              <a:t> </a:t>
            </a:r>
            <a:r>
              <a:rPr lang="it-IT" sz="1800" i="1" dirty="0"/>
              <a:t>e </a:t>
            </a:r>
            <a:r>
              <a:rPr lang="it-IT" sz="1800" b="1" i="1" u="sng" dirty="0">
                <a:solidFill>
                  <a:srgbClr val="FF0000"/>
                </a:solidFill>
              </a:rPr>
              <a:t>verifica</a:t>
            </a:r>
            <a:r>
              <a:rPr lang="it-IT" sz="1800" i="1" dirty="0"/>
              <a:t> la loro </a:t>
            </a:r>
            <a:r>
              <a:rPr lang="it-IT" sz="1800" b="1" i="1" u="sng" dirty="0"/>
              <a:t>conformità con le risultanze dei registri immobiliari</a:t>
            </a:r>
            <a:r>
              <a:rPr lang="it-IT" sz="1800" dirty="0"/>
              <a:t>».</a:t>
            </a:r>
          </a:p>
          <a:p>
            <a:r>
              <a:rPr lang="it-IT" sz="1800" dirty="0"/>
              <a:t>L’art. 29, c. 1 </a:t>
            </a:r>
            <a:r>
              <a:rPr lang="it-IT" sz="1800" i="1" dirty="0"/>
              <a:t>ter</a:t>
            </a:r>
            <a:r>
              <a:rPr lang="it-IT" sz="1800" dirty="0"/>
              <a:t>, della l. n. 52/1985 prevede la conferma postuma e successiva della suddetta dichiarazione.</a:t>
            </a:r>
          </a:p>
          <a:p>
            <a:endParaRPr lang="it-IT" dirty="0"/>
          </a:p>
        </p:txBody>
      </p:sp>
      <p:sp>
        <p:nvSpPr>
          <p:cNvPr id="4" name="Segnaposto data 3">
            <a:extLst>
              <a:ext uri="{FF2B5EF4-FFF2-40B4-BE49-F238E27FC236}">
                <a16:creationId xmlns:a16="http://schemas.microsoft.com/office/drawing/2014/main" id="{C876326C-AB7A-4CF0-B90E-F45E34F18D1C}"/>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4113994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9F0AC7-3CCB-464E-9590-17FE2500ABB4}"/>
              </a:ext>
            </a:extLst>
          </p:cNvPr>
          <p:cNvSpPr>
            <a:spLocks noGrp="1"/>
          </p:cNvSpPr>
          <p:nvPr>
            <p:ph type="title"/>
          </p:nvPr>
        </p:nvSpPr>
        <p:spPr/>
        <p:txBody>
          <a:bodyPr/>
          <a:lstStyle/>
          <a:p>
            <a:r>
              <a:rPr lang="it-IT" b="1" dirty="0">
                <a:effectLst>
                  <a:outerShdw blurRad="38100" dist="38100" dir="2700000" algn="tl">
                    <a:srgbClr val="000000">
                      <a:alpha val="43137"/>
                    </a:srgbClr>
                  </a:outerShdw>
                </a:effectLst>
              </a:rPr>
              <a:t>CASS. PEN., SEZ. V, 26.03.2012, N. 11628</a:t>
            </a:r>
            <a:endParaRPr lang="it-IT" dirty="0"/>
          </a:p>
        </p:txBody>
      </p:sp>
      <p:sp>
        <p:nvSpPr>
          <p:cNvPr id="3" name="Segnaposto contenuto 2">
            <a:extLst>
              <a:ext uri="{FF2B5EF4-FFF2-40B4-BE49-F238E27FC236}">
                <a16:creationId xmlns:a16="http://schemas.microsoft.com/office/drawing/2014/main" id="{8DC812D2-CC8D-4F7B-96E8-7D269CA05628}"/>
              </a:ext>
            </a:extLst>
          </p:cNvPr>
          <p:cNvSpPr>
            <a:spLocks noGrp="1"/>
          </p:cNvSpPr>
          <p:nvPr>
            <p:ph idx="1"/>
          </p:nvPr>
        </p:nvSpPr>
        <p:spPr>
          <a:xfrm>
            <a:off x="1066800" y="1907812"/>
            <a:ext cx="10058400" cy="3849624"/>
          </a:xfrm>
        </p:spPr>
        <p:txBody>
          <a:bodyPr>
            <a:noAutofit/>
          </a:bodyPr>
          <a:lstStyle/>
          <a:p>
            <a:pPr algn="just"/>
            <a:r>
              <a:rPr lang="it-IT" sz="1800" dirty="0"/>
              <a:t>«Secondo un condivisibile orientamento interpretativo (sez. 5^, n. 35999 del 3.6.08, </a:t>
            </a:r>
            <a:r>
              <a:rPr lang="it-IT" sz="1800" dirty="0" err="1"/>
              <a:t>rv</a:t>
            </a:r>
            <a:r>
              <a:rPr lang="it-IT" sz="1800" dirty="0"/>
              <a:t>. 241585), è corretta </a:t>
            </a:r>
            <a:r>
              <a:rPr lang="it-IT" sz="1800" b="1" dirty="0"/>
              <a:t>l'esclusione di un obbligo giuridico a carico del pubblico ufficiale rogante di </a:t>
            </a:r>
            <a:r>
              <a:rPr lang="it-IT" sz="1800" b="1" u="sng" dirty="0"/>
              <a:t>verificare</a:t>
            </a:r>
            <a:r>
              <a:rPr lang="it-IT" sz="1800" b="1" dirty="0"/>
              <a:t> la corrispondenza al vero di </a:t>
            </a:r>
            <a:r>
              <a:rPr lang="it-IT" sz="1800" b="1" u="sng" dirty="0"/>
              <a:t>quanto dichiarato dal venditore</a:t>
            </a:r>
            <a:r>
              <a:rPr lang="it-IT" sz="1800" dirty="0"/>
              <a:t>, nel caso di specie, della conformità del bene compravenduto agli strumenti urbanistici. Ed infatti, in linea di principio, nessun obbligo riguarda il notaio, tenuto solo a verificare che, per dichiarazione dell'alienante, risultino gli estremi della conformità agli strumenti urbanistici o della concessione rilasciata in sanatoria, come prescritto - all'epoca di riferimento - dalla L. 28 febbraio 1985, n. 47, art. 17, e art. 40, comma 2, nel testo poi sostanzialmente riprodotto dal D.P.R. 6 giugno 2001, n. 380, art. 46, (cfr., sulla non configurabilità di alcuna attività obbligatoria di accertamento da parte del notaio, che non abbia ricevuto specifico incarico, sulla veridicità delle dichiarazioni a lui rese, Cass. civile Sez. 2, 17.6.1999, n. 6018, </a:t>
            </a:r>
            <a:r>
              <a:rPr lang="it-IT" sz="1800" dirty="0" err="1"/>
              <a:t>rv</a:t>
            </a:r>
            <a:r>
              <a:rPr lang="it-IT" sz="1800" dirty="0"/>
              <a:t>. 527620). La mancanza di tale dichiarazione od indicazione è sanzionata dalla norma con la nullità dell'atto comunque stipulato ed è anzi prevista come ragione ostativa alla stipula dello stesso atto.»</a:t>
            </a:r>
          </a:p>
        </p:txBody>
      </p:sp>
      <p:sp>
        <p:nvSpPr>
          <p:cNvPr id="4" name="Segnaposto data 3">
            <a:extLst>
              <a:ext uri="{FF2B5EF4-FFF2-40B4-BE49-F238E27FC236}">
                <a16:creationId xmlns:a16="http://schemas.microsoft.com/office/drawing/2014/main" id="{9F8678A8-B4C7-4354-81F3-B14F3944AFD7}"/>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3488513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D4F55A-AA7A-4E83-B538-D573C8FB9265}"/>
              </a:ext>
            </a:extLst>
          </p:cNvPr>
          <p:cNvSpPr>
            <a:spLocks noGrp="1"/>
          </p:cNvSpPr>
          <p:nvPr>
            <p:ph type="title"/>
          </p:nvPr>
        </p:nvSpPr>
        <p:spPr/>
        <p:txBody>
          <a:bodyPr/>
          <a:lstStyle/>
          <a:p>
            <a:pPr algn="ctr"/>
            <a:r>
              <a:rPr lang="it-IT" b="1" dirty="0">
                <a:effectLst>
                  <a:outerShdw blurRad="38100" dist="38100" dir="2700000" algn="tl">
                    <a:srgbClr val="000000">
                      <a:alpha val="43137"/>
                    </a:srgbClr>
                  </a:outerShdw>
                </a:effectLst>
              </a:rPr>
              <a:t>CASS. CIV., SEZ. II, 03.06.2016, N. 11507</a:t>
            </a:r>
          </a:p>
        </p:txBody>
      </p:sp>
      <p:sp>
        <p:nvSpPr>
          <p:cNvPr id="3" name="Segnaposto contenuto 2">
            <a:extLst>
              <a:ext uri="{FF2B5EF4-FFF2-40B4-BE49-F238E27FC236}">
                <a16:creationId xmlns:a16="http://schemas.microsoft.com/office/drawing/2014/main" id="{69F78A5D-712D-444B-A7D1-D89F877F5FB9}"/>
              </a:ext>
            </a:extLst>
          </p:cNvPr>
          <p:cNvSpPr>
            <a:spLocks noGrp="1"/>
          </p:cNvSpPr>
          <p:nvPr>
            <p:ph idx="1"/>
          </p:nvPr>
        </p:nvSpPr>
        <p:spPr>
          <a:xfrm>
            <a:off x="1066800" y="2099805"/>
            <a:ext cx="10058400" cy="3849624"/>
          </a:xfrm>
        </p:spPr>
        <p:txBody>
          <a:bodyPr>
            <a:noAutofit/>
          </a:bodyPr>
          <a:lstStyle/>
          <a:p>
            <a:pPr algn="just"/>
            <a:r>
              <a:rPr lang="it-IT" sz="1800" dirty="0"/>
              <a:t>«</a:t>
            </a:r>
            <a:r>
              <a:rPr lang="it-IT" sz="1800" i="1" dirty="0"/>
              <a:t>L'indicazione dei dati dell'identificazione catastale delle unità immobiliari urbane - </a:t>
            </a:r>
            <a:r>
              <a:rPr lang="it-IT" sz="1800" i="1" dirty="0" err="1"/>
              <a:t>idest</a:t>
            </a:r>
            <a:r>
              <a:rPr lang="it-IT" sz="1800" i="1" dirty="0"/>
              <a:t>: sezione, foglio, numero di mappale (particella) ed eventuale subalterno - diviene, dunque, requisito di validità dell'atto. Inoltre, l'atto deve contenere il riferimento alle (non necessariamente l'allegazione) planimetrie depositate in catasto. Infine, terzo elemento che deve risultare a pena di nullità dall'atto è la </a:t>
            </a:r>
            <a:r>
              <a:rPr lang="it-IT" sz="1800" b="1" i="1" u="sng" dirty="0"/>
              <a:t>dichiarazione dell'intestatario</a:t>
            </a:r>
            <a:r>
              <a:rPr lang="it-IT" sz="1800" b="1" i="1" dirty="0"/>
              <a:t> in ordine alla </a:t>
            </a:r>
            <a:r>
              <a:rPr lang="it-IT" sz="1800" b="1" i="1" u="sng" dirty="0"/>
              <a:t>conformità</a:t>
            </a:r>
            <a:r>
              <a:rPr lang="it-IT" sz="1800" b="1" i="1" dirty="0"/>
              <a:t> dei </a:t>
            </a:r>
            <a:r>
              <a:rPr lang="it-IT" sz="1800" b="1" i="1" u="sng" dirty="0"/>
              <a:t>dati catastali</a:t>
            </a:r>
            <a:r>
              <a:rPr lang="it-IT" sz="1800" b="1" i="1" dirty="0"/>
              <a:t> e delle planimetrie allo </a:t>
            </a:r>
            <a:r>
              <a:rPr lang="it-IT" sz="1800" b="1" i="1" u="sng" dirty="0"/>
              <a:t>stato di fatto</a:t>
            </a:r>
            <a:r>
              <a:rPr lang="it-IT" sz="1800" i="1" dirty="0"/>
              <a:t>, dichiarazione che deve essere resa sulla base delle disposizioni vigenti in materia catastale. La dichiarazione di conformità dello stato di fatto ai dati catastali rileva, quindi, con riguardo a tutti i dati pure eccedenti la mera "identificazione catastale" (ovvero, di quelli occorrenti soltanto per specificare l'ubicazione del bene), estendendosi anche ai dati "informativi" incidenti ai fini tributari, in quanto determinanti la variazione delle relative rendite catastali e, dunque, inerenti alla capacità reddituale dell'immobile (piano e numero di vani o dei metri quadri</a:t>
            </a:r>
            <a:r>
              <a:rPr lang="it-IT" sz="1800" dirty="0"/>
              <a:t>)»</a:t>
            </a:r>
          </a:p>
        </p:txBody>
      </p:sp>
      <p:sp>
        <p:nvSpPr>
          <p:cNvPr id="4" name="Segnaposto data 3">
            <a:extLst>
              <a:ext uri="{FF2B5EF4-FFF2-40B4-BE49-F238E27FC236}">
                <a16:creationId xmlns:a16="http://schemas.microsoft.com/office/drawing/2014/main" id="{C1F8BC44-53D2-4ADC-AA03-25C1244477CB}"/>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1424736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E8C651-E6B9-4E25-ABCB-A6430AB538A4}"/>
              </a:ext>
            </a:extLst>
          </p:cNvPr>
          <p:cNvSpPr>
            <a:spLocks noGrp="1"/>
          </p:cNvSpPr>
          <p:nvPr>
            <p:ph type="title"/>
          </p:nvPr>
        </p:nvSpPr>
        <p:spPr/>
        <p:txBody>
          <a:bodyPr/>
          <a:lstStyle/>
          <a:p>
            <a:pPr algn="ctr"/>
            <a:r>
              <a:rPr lang="it-IT" b="1" dirty="0">
                <a:effectLst>
                  <a:outerShdw blurRad="38100" dist="38100" dir="2700000" algn="tl">
                    <a:srgbClr val="000000">
                      <a:alpha val="43137"/>
                    </a:srgbClr>
                  </a:outerShdw>
                </a:effectLst>
              </a:rPr>
              <a:t>ART. 1418 C.C.</a:t>
            </a:r>
          </a:p>
        </p:txBody>
      </p:sp>
      <p:sp>
        <p:nvSpPr>
          <p:cNvPr id="3" name="Segnaposto contenuto 2">
            <a:extLst>
              <a:ext uri="{FF2B5EF4-FFF2-40B4-BE49-F238E27FC236}">
                <a16:creationId xmlns:a16="http://schemas.microsoft.com/office/drawing/2014/main" id="{939FE1F7-2891-4DAB-8BD9-B28185C5F095}"/>
              </a:ext>
            </a:extLst>
          </p:cNvPr>
          <p:cNvSpPr>
            <a:spLocks noGrp="1"/>
          </p:cNvSpPr>
          <p:nvPr>
            <p:ph idx="1"/>
          </p:nvPr>
        </p:nvSpPr>
        <p:spPr/>
        <p:txBody>
          <a:bodyPr/>
          <a:lstStyle/>
          <a:p>
            <a:pPr indent="254000" algn="just">
              <a:lnSpc>
                <a:spcPts val="2100"/>
              </a:lnSpc>
            </a:pPr>
            <a:r>
              <a:rPr lang="it-IT" sz="1800" dirty="0"/>
              <a:t>«</a:t>
            </a:r>
            <a:r>
              <a:rPr lang="it-IT" sz="1800" i="1" dirty="0"/>
              <a:t>Il contratto è </a:t>
            </a:r>
            <a:r>
              <a:rPr lang="it-IT" sz="1800" b="1" i="1" dirty="0"/>
              <a:t>nullo</a:t>
            </a:r>
            <a:r>
              <a:rPr lang="it-IT" sz="1800" i="1" dirty="0"/>
              <a:t> quando è contrario a </a:t>
            </a:r>
            <a:r>
              <a:rPr lang="it-IT" sz="1800" b="1" i="1" dirty="0"/>
              <a:t>norme imperative</a:t>
            </a:r>
            <a:r>
              <a:rPr lang="it-IT" sz="1800" i="1" dirty="0"/>
              <a:t>, salvo che la legge disponga diversamente. </a:t>
            </a:r>
            <a:r>
              <a:rPr lang="it-IT" sz="1800" dirty="0"/>
              <a:t>(cd. nullità virtuale)</a:t>
            </a:r>
            <a:endParaRPr lang="it-IT" sz="1800" i="1" dirty="0"/>
          </a:p>
          <a:p>
            <a:pPr indent="0" algn="just">
              <a:lnSpc>
                <a:spcPts val="2100"/>
              </a:lnSpc>
              <a:buNone/>
            </a:pPr>
            <a:endParaRPr lang="it-IT" sz="1800" i="1" dirty="0"/>
          </a:p>
          <a:p>
            <a:pPr indent="0" algn="just">
              <a:lnSpc>
                <a:spcPts val="2100"/>
              </a:lnSpc>
              <a:spcBef>
                <a:spcPts val="700"/>
              </a:spcBef>
              <a:buNone/>
            </a:pPr>
            <a:r>
              <a:rPr lang="it-IT" sz="1800" i="1" dirty="0"/>
              <a:t>Producono nullità del contratto la mancanza di uno dei requisiti indicati dall'articolo 1325, l'illiceità della causa, l'illiceità dei motivi nel caso indicato dall'articolo 1345 e la mancanza nell'oggetto dei requisiti stabiliti dall'articolo 1346.</a:t>
            </a:r>
          </a:p>
          <a:p>
            <a:pPr indent="0" algn="just">
              <a:lnSpc>
                <a:spcPts val="2100"/>
              </a:lnSpc>
              <a:spcBef>
                <a:spcPts val="700"/>
              </a:spcBef>
              <a:buNone/>
            </a:pPr>
            <a:endParaRPr lang="it-IT" sz="1800" i="1" dirty="0"/>
          </a:p>
          <a:p>
            <a:pPr indent="0" algn="just">
              <a:lnSpc>
                <a:spcPts val="2100"/>
              </a:lnSpc>
              <a:spcBef>
                <a:spcPts val="700"/>
              </a:spcBef>
              <a:buNone/>
            </a:pPr>
            <a:r>
              <a:rPr lang="it-IT" sz="1800" i="1" dirty="0"/>
              <a:t>Il contratto è altresì </a:t>
            </a:r>
            <a:r>
              <a:rPr lang="it-IT" sz="1800" b="1" i="1" dirty="0"/>
              <a:t>nullo negli altri casi stabiliti dalla legge</a:t>
            </a:r>
            <a:r>
              <a:rPr lang="it-IT" sz="1800" dirty="0"/>
              <a:t>» (cd. nullità formale)</a:t>
            </a:r>
          </a:p>
          <a:p>
            <a:endParaRPr lang="it-IT" dirty="0"/>
          </a:p>
        </p:txBody>
      </p:sp>
      <p:sp>
        <p:nvSpPr>
          <p:cNvPr id="4" name="Segnaposto data 3">
            <a:extLst>
              <a:ext uri="{FF2B5EF4-FFF2-40B4-BE49-F238E27FC236}">
                <a16:creationId xmlns:a16="http://schemas.microsoft.com/office/drawing/2014/main" id="{A0CAD139-B734-4166-987D-DD6471FAA184}"/>
              </a:ext>
            </a:extLst>
          </p:cNvPr>
          <p:cNvSpPr>
            <a:spLocks noGrp="1"/>
          </p:cNvSpPr>
          <p:nvPr>
            <p:ph type="dt" sz="half" idx="10"/>
          </p:nvPr>
        </p:nvSpPr>
        <p:spPr/>
        <p:txBody>
          <a:bodyPr/>
          <a:lstStyle/>
          <a:p>
            <a:pPr rtl="0"/>
            <a:fld id="{85E0D28E-6F2F-4715-A424-3B01AC64AD4B}" type="datetime1">
              <a:rPr lang="it-IT" smtClean="0"/>
              <a:t>01/02/2021</a:t>
            </a:fld>
            <a:endParaRPr lang="en-US"/>
          </a:p>
        </p:txBody>
      </p:sp>
    </p:spTree>
    <p:extLst>
      <p:ext uri="{BB962C8B-B14F-4D97-AF65-F5344CB8AC3E}">
        <p14:creationId xmlns:p14="http://schemas.microsoft.com/office/powerpoint/2010/main" val="10950057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ffice_41798854_TF78438558" id="{03469F01-97D1-4A1E-853B-6A26B56D87BB}" vid="{335298E4-38AB-4269-9352-375A27B59611}"/>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{524499BF-0C1C-4FEF-B75B-8D8EA652D983}tf78438558_win32</Template>
  <TotalTime>330</TotalTime>
  <Words>2530</Words>
  <Application>Microsoft Office PowerPoint</Application>
  <PresentationFormat>Widescreen</PresentationFormat>
  <Paragraphs>101</Paragraphs>
  <Slides>19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19</vt:i4>
      </vt:variant>
    </vt:vector>
  </HeadingPairs>
  <TitlesOfParts>
    <vt:vector size="23" baseType="lpstr">
      <vt:lpstr>Calibri</vt:lpstr>
      <vt:lpstr>Century Gothic</vt:lpstr>
      <vt:lpstr>Garamond</vt:lpstr>
      <vt:lpstr>SavonVTI</vt:lpstr>
      <vt:lpstr>ABUSI EDILIZI  E COMPRAVENDITA</vt:lpstr>
      <vt:lpstr>CONFORMITÀ URBANSITICO-EDILIZIA</vt:lpstr>
      <vt:lpstr>LE DICHIARAZIONI DEL VENDITORE </vt:lpstr>
      <vt:lpstr>LE DICHIARAZIONI DEL VENDITORE </vt:lpstr>
      <vt:lpstr>LE ATTESTAZIONI DEL NOTAIO</vt:lpstr>
      <vt:lpstr>LE ATTESTAZIONI DEL NOTAIO</vt:lpstr>
      <vt:lpstr>CASS. PEN., SEZ. V, 26.03.2012, N. 11628</vt:lpstr>
      <vt:lpstr>CASS. CIV., SEZ. II, 03.06.2016, N. 11507</vt:lpstr>
      <vt:lpstr>ART. 1418 C.C.</vt:lpstr>
      <vt:lpstr>RESPONSABILITÀ DEL NOTAIO</vt:lpstr>
      <vt:lpstr>TESI FORMALISTA</vt:lpstr>
      <vt:lpstr>TESI SOSTANZIALE</vt:lpstr>
      <vt:lpstr>SS.UU. CASS. CIV., 22.03.2019, N. 8230</vt:lpstr>
      <vt:lpstr>ASPETTI NON RISOLTI</vt:lpstr>
      <vt:lpstr>AD. PL., CONS. STATO, 17.10.2017, N. 9</vt:lpstr>
      <vt:lpstr>CASS. CIV., SEZ. III, 29.03.2019, N. 21175</vt:lpstr>
      <vt:lpstr>UN PICCOLO CONSIGLIO…</vt:lpstr>
      <vt:lpstr>… E UN PICCOLO AFORISMA</vt:lpstr>
      <vt:lpstr>Grazie per l’attenzione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tesi «formalistica»</dc:title>
  <dc:creator>Matteo Acquasaliente</dc:creator>
  <cp:lastModifiedBy>Matteo Acquasaliente</cp:lastModifiedBy>
  <cp:revision>55</cp:revision>
  <dcterms:created xsi:type="dcterms:W3CDTF">2021-01-31T10:34:19Z</dcterms:created>
  <dcterms:modified xsi:type="dcterms:W3CDTF">2021-02-01T07:36:58Z</dcterms:modified>
</cp:coreProperties>
</file>