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320" r:id="rId2"/>
    <p:sldId id="259" r:id="rId3"/>
    <p:sldId id="321" r:id="rId4"/>
    <p:sldId id="260" r:id="rId5"/>
    <p:sldId id="322" r:id="rId6"/>
    <p:sldId id="323" r:id="rId7"/>
    <p:sldId id="341" r:id="rId8"/>
    <p:sldId id="269" r:id="rId9"/>
    <p:sldId id="342" r:id="rId10"/>
    <p:sldId id="324" r:id="rId11"/>
    <p:sldId id="333" r:id="rId12"/>
    <p:sldId id="336" r:id="rId13"/>
    <p:sldId id="337" r:id="rId14"/>
    <p:sldId id="340" r:id="rId15"/>
    <p:sldId id="334" r:id="rId16"/>
    <p:sldId id="311" r:id="rId17"/>
    <p:sldId id="325" r:id="rId18"/>
    <p:sldId id="326" r:id="rId19"/>
    <p:sldId id="327" r:id="rId20"/>
    <p:sldId id="330" r:id="rId21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AFB41-C0A0-450E-9ABC-F04AD1D17202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DEC28-5BCA-472C-ABED-FA9BA3AB9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5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865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9983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0739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8652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94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0982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335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5673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925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024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0261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4B2188-7B27-1648-B1FF-35452EE4A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9E45E39-AE37-7442-8443-39E36031B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8C08B0-4E3E-C949-9ED2-B99DE61A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83C24-890A-48F5-9BF1-297D97412907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AEEEE0-78E9-114B-AE3D-51A276F3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A25D95-8908-6240-8369-7EC2619A3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8371798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E1516-061C-A54E-860E-3226F067A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A5A8C7-037B-5C42-A69E-AB46E4CB5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4110CA-CC17-DF4B-B302-944C9F8C6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A259-DD64-4259-8BA7-A901AB1C5AA9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A57F4F-8854-7743-ADB7-32149B09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93AAFA-AEBB-D440-A7F9-579444BD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5300853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25F8B76-121C-5042-9BEE-16E57CE2E2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4665FD-8D76-9949-89AA-0394E38DE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3A2FBE-68C4-1A46-B072-52479B56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1C56-7B3E-4C46-83F8-0D5491EEB9A6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707A37-ED61-E244-B914-9ECF1052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31A195-809E-CD45-9677-4D867816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4954173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FDA8C9-5CF3-F440-AD69-C83835590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882A8CA0-94D1-2842-9662-F8A20CFBAF4F}"/>
              </a:ext>
            </a:extLst>
          </p:cNvPr>
          <p:cNvSpPr txBox="1">
            <a:spLocks/>
          </p:cNvSpPr>
          <p:nvPr userDrawn="1"/>
        </p:nvSpPr>
        <p:spPr>
          <a:xfrm>
            <a:off x="259645" y="0"/>
            <a:ext cx="11665656" cy="537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" name="Titolo 14">
            <a:extLst>
              <a:ext uri="{FF2B5EF4-FFF2-40B4-BE49-F238E27FC236}">
                <a16:creationId xmlns:a16="http://schemas.microsoft.com/office/drawing/2014/main" id="{F0CA7503-41B0-4503-92F9-7E360DC63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77932820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4480C5-BD70-4C46-8C2A-D99AAE557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19FEC6-D6CF-3244-9DA0-54AE70190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CE4D53-C134-0A46-AD29-97DB6B31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1810-8E40-499D-9C25-EC23FB4D0BD4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FFD4D0-5B2D-B34E-912D-27595DD5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8678B8-D10B-F448-B2E4-BA39D80F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299457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2C349A-7F56-F243-ABAB-3F1BE3CB7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023192-5058-304F-9A57-4583A4BB1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23ED99-FBC1-2E4E-A241-D2222E932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5AB138-216E-9F44-BD77-F801D165B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185E-CDCE-410A-816C-337D775516E9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3C6574F-6BFE-BB48-8D34-AEEEA1B11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A8A691-DDE7-0140-BFCF-DC142CB9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4096814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15A3A7-C878-1C4A-95A8-B94F2069D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ED7C8F-6940-004C-BE3C-7FDBDDF61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2F8F99-D0DA-D947-B436-FBABDDDC4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585CAE4-551A-4C44-9480-1201E9585B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AA3E136-654D-4D4E-B3C1-70185879B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C742785-3043-6743-855A-66FBABB61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3C93-B368-4650-8501-1EDFCB0755E2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B61093-4696-534F-8750-847ECF90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3F8B6CC-23D6-5641-9E4B-823983768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5227256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646843-6046-3A49-9D98-3F5376CB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7F7F8BC-0924-1A42-8EEC-3B19740B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0190-6E81-40B2-9A0E-0EC13521C091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91B0ACE-4704-1A47-AE1D-7506402D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F55F9F-19B0-9C4D-B674-BE6FC656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1661333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41FA993-879D-2645-A1AE-66A44EA4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9052-EFFD-4A14-BF16-8F0824FA35AD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150E537-B847-B646-BE6E-0EAB8E1B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1529E1-D8DA-7341-85E4-E32156C86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8328356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EB8AAF-37E0-1140-A5AE-90F791DFD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39476E-3BD4-9B46-AA14-205AE5E66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675138-CB30-DD4C-B5E4-2178EAC5B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2AC2EC7-F650-7846-99E8-38CCB868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A7636-11A9-4389-8A10-F49FD81FA9D6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1B7273A-BBBC-CD4E-A8C4-79C0594FE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A69C07-329C-B34E-9533-53C507F5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6104431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11C8A6-52F6-0A4E-8CD9-872692BC5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D05111D-E5BF-AB4C-A98C-C69B9D0588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C19CB5-FB60-1344-8559-7067157873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837D5D-A25D-124A-ADC9-62DFC4E5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6AB6-2A08-4D2A-809B-4C07A3BD9D93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EC288F-D1BD-CC42-8252-516511FFE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582302-5D9F-2748-864F-BCEB4B6D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1050278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5103C11-9FC3-0D40-9F39-0FBDD768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CCD5AE-BBB6-714A-B7CA-BB8F63420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2D9C0F-1198-9846-B2AB-D21CF834FF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C2A45-2385-4F56-9F90-6F5FC2C3F557}" type="datetime1">
              <a:rPr lang="it-IT" smtClean="0"/>
              <a:t>15/12/2020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62E2C1-3222-AE49-A69D-A74CB7348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Avv. Stefano Bigolaro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B0B4C0-EE6A-8540-BDAA-49E51D206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AC62-FB94-4D40-B11A-40DA45850EBC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3" name="CasellaDiTesto 12"/>
          <p:cNvSpPr txBox="1"/>
          <p:nvPr userDrawn="1"/>
        </p:nvSpPr>
        <p:spPr>
          <a:xfrm>
            <a:off x="80010" y="6613753"/>
            <a:ext cx="9182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/>
              <a:t>Città di Spinea</a:t>
            </a:r>
          </a:p>
        </p:txBody>
      </p:sp>
    </p:spTree>
    <p:extLst>
      <p:ext uri="{BB962C8B-B14F-4D97-AF65-F5344CB8AC3E}">
        <p14:creationId xmlns:p14="http://schemas.microsoft.com/office/powerpoint/2010/main" val="348232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split orient="vert"/>
  </p:transition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0B8E24-02B1-8941-AD17-318384FC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0531" y="713989"/>
            <a:ext cx="10422294" cy="4266383"/>
          </a:xfrm>
        </p:spPr>
        <p:txBody>
          <a:bodyPr>
            <a:normAutofit fontScale="90000"/>
          </a:bodyPr>
          <a:lstStyle/>
          <a:p>
            <a:b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3600" b="1" dirty="0">
                <a:solidFill>
                  <a:schemeClr val="accent1">
                    <a:lumMod val="50000"/>
                  </a:schemeClr>
                </a:solidFill>
              </a:rPr>
              <a:t>Avv. Stefano Bigolaro</a:t>
            </a:r>
            <a:br>
              <a:rPr lang="it-IT" sz="36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36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36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36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4400" b="1" dirty="0">
                <a:solidFill>
                  <a:schemeClr val="accent1">
                    <a:lumMod val="50000"/>
                  </a:schemeClr>
                </a:solidFill>
              </a:rPr>
              <a:t>Le modifiche apportate al Testo unico dell’edilizia dal decreto semplificazioni: </a:t>
            </a:r>
            <a:br>
              <a:rPr lang="it-IT" sz="4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4400" b="1" dirty="0">
                <a:solidFill>
                  <a:schemeClr val="accent1">
                    <a:lumMod val="50000"/>
                  </a:schemeClr>
                </a:solidFill>
              </a:rPr>
              <a:t>come cambiano le regole quanto a distanze,  </a:t>
            </a:r>
            <a:br>
              <a:rPr lang="it-IT" sz="4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4400" b="1" dirty="0">
                <a:solidFill>
                  <a:schemeClr val="accent1">
                    <a:lumMod val="50000"/>
                  </a:schemeClr>
                </a:solidFill>
              </a:rPr>
              <a:t>demo-ricostruzione e ristrutturazione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81F091E-B4AC-F24C-9B3C-3EBCC1CBA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20264"/>
          </a:xfrm>
        </p:spPr>
        <p:txBody>
          <a:bodyPr>
            <a:normAutofit/>
          </a:bodyPr>
          <a:lstStyle/>
          <a:p>
            <a:endParaRPr lang="it-IT" sz="12000" dirty="0"/>
          </a:p>
          <a:p>
            <a:pPr algn="r"/>
            <a:endParaRPr lang="it-IT" sz="8000" dirty="0"/>
          </a:p>
          <a:p>
            <a:pPr algn="r"/>
            <a:endParaRPr lang="it-IT" sz="8000" dirty="0"/>
          </a:p>
          <a:p>
            <a:pPr algn="r"/>
            <a:endParaRPr lang="it-IT" sz="8000" dirty="0"/>
          </a:p>
          <a:p>
            <a:endParaRPr lang="it-IT" sz="1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82895"/>
      </p:ext>
    </p:extLst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9637DD8B-11BF-4818-91FC-437218B5F80B}"/>
              </a:ext>
            </a:extLst>
          </p:cNvPr>
          <p:cNvSpPr/>
          <p:nvPr/>
        </p:nvSpPr>
        <p:spPr>
          <a:xfrm>
            <a:off x="3048000" y="893988"/>
            <a:ext cx="6096000" cy="55707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 questa problematica, i </a:t>
            </a:r>
            <a:r>
              <a:rPr kumimoji="0" lang="it-IT" sz="2400" b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punti di arrivo a luglio 2020</a:t>
            </a:r>
            <a:r>
              <a:rPr kumimoji="0" lang="it-IT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prima del DL semplificazioni, erano due: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defRPr/>
            </a:pPr>
            <a:r>
              <a:rPr lang="it-IT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- La demolizione con ricostruzione rientra di regola nella nozione di ristrutturazione a condizione che sia mantenuta la stessa volumetria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it-IT" sz="2400" b="1" i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DPR 380 – art 3, lett. d) - previgente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Nell'ambito degli interventi di ristrutturazione edilizia sono ricompresi anche quelli consistenti nella demolizione e ricostruzione con la stessa volumetria di quello preesistente (…).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838E44A-1AE6-4083-87A6-24BB9C661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346861"/>
      </p:ext>
    </p:extLst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6B91EC82-2F19-4DC5-8AB5-FB08A0926986}"/>
              </a:ext>
            </a:extLst>
          </p:cNvPr>
          <p:cNvSpPr/>
          <p:nvPr/>
        </p:nvSpPr>
        <p:spPr>
          <a:xfrm>
            <a:off x="2616751" y="880957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kumimoji="0" lang="it-IT" sz="2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B) - La demolizione con ricostruzione consente di mantenere le stesse distanze dell’edificio demolito purché volume, sedime e altezza rimangano gli stessi.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2 bis DPR 380 - previgente-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1-ter.</a:t>
            </a:r>
            <a:r>
              <a:rPr kumimoji="0" lang="it-IT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 ogni caso di intervento di demolizione e ricostruzione, quest'ultima è comunque consentita nel rispetto delle distanze legittimamente preesistenti purché sia effettuata assicurando la coincidenza dell'area di sedime e del volume dell'edificio ricostruito con quello demolito, nei limiti dell'altezza massima di quest'ultimo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807DAF7B-19DB-4432-BB73-D2A37F72F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5344531"/>
      </p:ext>
    </p:extLst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553FC2-A496-4957-808A-D22D869400DC}"/>
              </a:ext>
            </a:extLst>
          </p:cNvPr>
          <p:cNvSpPr txBox="1"/>
          <p:nvPr/>
        </p:nvSpPr>
        <p:spPr>
          <a:xfrm>
            <a:off x="3048778" y="1720840"/>
            <a:ext cx="609755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situazione ora vigente, dopo il decreto semplificazioni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A) – La ristrutturazione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ristrutturazione mediante demo-ricostruzione può comprendere incrementi di volumetria.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 è necessaria una norma di legge o una disposizione </a:t>
            </a:r>
            <a:r>
              <a:rPr kumimoji="0" lang="it-IT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pianificatoria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che faccia rientrare quell’incremento nella nozione di ristrutturazione.</a:t>
            </a:r>
            <a:endParaRPr kumimoji="0" lang="it-IT" sz="2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20E147B-0025-4F44-BDCB-D9CD60B0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7356521"/>
      </p:ext>
    </p:extLst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553FC2-A496-4957-808A-D22D869400DC}"/>
              </a:ext>
            </a:extLst>
          </p:cNvPr>
          <p:cNvSpPr txBox="1"/>
          <p:nvPr/>
        </p:nvSpPr>
        <p:spPr>
          <a:xfrm>
            <a:off x="3048778" y="1720840"/>
            <a:ext cx="609755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3 lett. d) DPR 380 come modificato dal DL 76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conv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 120/2020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Nell’ambito degli interventi di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ristrutturazione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edilizia sono ricompresi altresì gli interventi di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demolizione e ricostruzione di edifici esistenti con diversi sagoma, prospetti, sedime e caratteristiche planivolumetriche e tipologiche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con le innovazioni necessarie per l’adeguamento alla normativa antisismica, per l’applicazione della normativa sull’accessibilità, per l’istallazione di impianti tecnologici e per l’efficientamento energetico. L’intervento può prevedere altresì, nei soli casi espressamente previsti dalla legislazione vigente o dagli strumenti urbanistici comunali,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incrementi di volumetria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anche per promuovere interventi di rigenerazione urbana. 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F6D2AC-AC61-4F0A-8ED0-229E844A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0307888"/>
      </p:ext>
    </p:extLst>
  </p:cSld>
  <p:clrMapOvr>
    <a:masterClrMapping/>
  </p:clrMapOvr>
  <p:transition spd="slow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F5785F3-54E4-4E5B-8268-29AF4CA2E188}"/>
              </a:ext>
            </a:extLst>
          </p:cNvPr>
          <p:cNvSpPr txBox="1"/>
          <p:nvPr/>
        </p:nvSpPr>
        <p:spPr>
          <a:xfrm>
            <a:off x="3048778" y="751344"/>
            <a:ext cx="6097554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Alla generale estensione della nozione di ristrutturazione edilizia corrisponde però una sua restrizione nelle zone vincolate e nei centri storici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3 lett. d) DPR 380 come modificato dal DL 76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conv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Rimane fermo che, con riferimento agli immobili sottoposti a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tutela ai sensi del Codice dei beni culturali e del paesaggio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(…), a quelli ubicati nelle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zone omogenee A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(…) e negli ulteriori ambiti di particolare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pregio storico e architettonico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gli interventi di demolizione e ricostruzione (…) costituiscono interventi di ristrutturazione edilizia soltanto ove siano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mantenuti sagoma, prospetti, sedime e caratteristiche planivolumetriche e tipologiche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dell’edificio preesistente 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non siano previsti incrementi di volumetria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98C2E14-1AE3-4B74-86A8-1D9F24DAF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0371211"/>
      </p:ext>
    </p:extLst>
  </p:cSld>
  <p:clrMapOvr>
    <a:masterClrMapping/>
  </p:clrMapOvr>
  <p:transition spd="slow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9A386EE-0E69-4D7F-A582-AC0011DFFA95}"/>
              </a:ext>
            </a:extLst>
          </p:cNvPr>
          <p:cNvSpPr txBox="1"/>
          <p:nvPr/>
        </p:nvSpPr>
        <p:spPr>
          <a:xfrm>
            <a:off x="3047260" y="1030562"/>
            <a:ext cx="609452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400" b="1" dirty="0"/>
              <a:t>Vi è una forte riduzione dei casi di ristrutturazione «pesante» (cioè soggetta a </a:t>
            </a:r>
            <a:r>
              <a:rPr lang="it-IT" sz="2400" b="1" dirty="0" err="1"/>
              <a:t>pdc</a:t>
            </a:r>
            <a:r>
              <a:rPr lang="it-IT" sz="2400" b="1" dirty="0"/>
              <a:t>).</a:t>
            </a:r>
          </a:p>
          <a:p>
            <a:pPr marL="0" indent="0">
              <a:buNone/>
            </a:pPr>
            <a:r>
              <a:rPr lang="it-IT" sz="2400" b="1" dirty="0"/>
              <a:t>Nelle zone non A e non vincolate, si ha ristrutturazione «pesante» solo se c’è una modifica di volumetria</a:t>
            </a:r>
          </a:p>
          <a:p>
            <a:pPr marL="0" indent="0">
              <a:buNone/>
            </a:pPr>
            <a:endParaRPr lang="it-IT" sz="1800" b="1" dirty="0"/>
          </a:p>
          <a:p>
            <a:pPr marL="0" indent="0">
              <a:buNone/>
            </a:pPr>
            <a:r>
              <a:rPr lang="it-IT" sz="1800" b="1" dirty="0"/>
              <a:t>Art. 10  DPR 380 ora vigente - Interventi subordinati a permesso di costruire</a:t>
            </a:r>
          </a:p>
          <a:p>
            <a:pPr marL="0" indent="0">
              <a:buNone/>
            </a:pPr>
            <a:r>
              <a:rPr lang="it-IT" sz="1800" i="1" dirty="0"/>
              <a:t>1. c) gli interventi di ristrutturazione edilizia che portino ad un organismo edilizio in tutto o in parte diverso dal precedente, </a:t>
            </a:r>
            <a:r>
              <a:rPr lang="it-IT" sz="1800" i="1" u="sng" dirty="0"/>
              <a:t>nei casi in cui comportino anche modifiche della volumetria complessiva degli edifici</a:t>
            </a:r>
            <a:r>
              <a:rPr lang="it-IT" sz="1800" i="1" dirty="0"/>
              <a:t> ovvero che, limitatamente agli immobili compresi nelle zone omogenee A, comportino mutamenti della destinazione d’uso, nonché gli interventi che comportino modificazioni della sagoma o della volumetria complessiva degli edifici o dei prospetti di immobili sottoposti a tutela ai sensi del Codice dei beni culturali e del paesaggio di cui al decreto legislativo 22 gennaio 2004, n. 42.</a:t>
            </a:r>
          </a:p>
          <a:p>
            <a:pPr marL="0" indent="0">
              <a:buNone/>
            </a:pPr>
            <a:endParaRPr lang="it-IT" sz="180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6341EA9-3158-469D-91FE-CAEACB1D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33763" y="6492875"/>
            <a:ext cx="4114800" cy="365125"/>
          </a:xfrm>
        </p:spPr>
        <p:txBody>
          <a:bodyPr/>
          <a:lstStyle/>
          <a:p>
            <a:r>
              <a:rPr lang="it-IT" dirty="0"/>
              <a:t>Avv. Stefano Bigolaro</a:t>
            </a:r>
          </a:p>
        </p:txBody>
      </p:sp>
    </p:spTree>
    <p:extLst>
      <p:ext uri="{BB962C8B-B14F-4D97-AF65-F5344CB8AC3E}">
        <p14:creationId xmlns:p14="http://schemas.microsoft.com/office/powerpoint/2010/main" val="1261225683"/>
      </p:ext>
    </p:extLst>
  </p:cSld>
  <p:clrMapOvr>
    <a:masterClrMapping/>
  </p:clrMapOvr>
  <p:transition spd="slow"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0A01943C-4CF0-4F3D-9EB3-464037E9E1D3}"/>
              </a:ext>
            </a:extLst>
          </p:cNvPr>
          <p:cNvSpPr txBox="1"/>
          <p:nvPr/>
        </p:nvSpPr>
        <p:spPr>
          <a:xfrm>
            <a:off x="2878547" y="1214851"/>
            <a:ext cx="6097554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situazione dopo il decreto semplificazioni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B) - La demo-ricostruzione in deroga alle distanze del DM 1444/1968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400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prstClr val="black"/>
                </a:solidFill>
                <a:latin typeface="Calibri"/>
              </a:rPr>
              <a:t>E’ consentita in linea generale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2 bis DPR 380 come modificato dal DL 76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conv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1-ter.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ogni caso di intervento che preveda la demolizione e ricostruzione di edifici (…) la ricostruzione è comunque consentita nell’osservanza delle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distanze legittimamente preesistenti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EA3232-F5FD-4502-823A-D3382B43C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6124161"/>
      </p:ext>
    </p:extLst>
  </p:cSld>
  <p:clrMapOvr>
    <a:masterClrMapping/>
  </p:clrMapOvr>
  <p:transition spd="slow">
    <p:split orient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56CFAE6-09B4-4B30-B06E-FB2BC8E3D23E}"/>
              </a:ext>
            </a:extLst>
          </p:cNvPr>
          <p:cNvSpPr txBox="1"/>
          <p:nvPr/>
        </p:nvSpPr>
        <p:spPr>
          <a:xfrm>
            <a:off x="3047223" y="1775936"/>
            <a:ext cx="609755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Nell’intervento di demo-ricostruzione possono inoltre essere collocati in deroga al DM del 1968, in sopraelevazione o fuori sagoma, eventuali incentivi volumetrici</a:t>
            </a:r>
            <a:r>
              <a:rPr kumimoji="0" lang="it-IT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>
              <a:solidFill>
                <a:prstClr val="black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Calibri"/>
              </a:rPr>
              <a:t>Ciò costituisce un primo oggettivo superamento del DM 1444/1968</a:t>
            </a: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2 bis DPR 380 come modificato dal DL 76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conv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1-ter. 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Gli incentivi volumetrici eventualmente riconosciuti per l’intervento possono essere </a:t>
            </a:r>
            <a:r>
              <a:rPr kumimoji="0" lang="it-IT" sz="1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realizzati anche con ampliamenti fuori sagoma e con il superamento dell’altezza massima dell’edificio demolito, sempre nei limiti delle distanze legittimamente preesistenti.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5CCA480-AEDF-4C1A-B1C2-D206D977E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7551934"/>
      </p:ext>
    </p:extLst>
  </p:cSld>
  <p:clrMapOvr>
    <a:masterClrMapping/>
  </p:clrMapOvr>
  <p:transition spd="slow"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540C4E8-58DF-464D-B741-0B13F6FF7E1F}"/>
              </a:ext>
            </a:extLst>
          </p:cNvPr>
          <p:cNvSpPr txBox="1"/>
          <p:nvPr/>
        </p:nvSpPr>
        <p:spPr>
          <a:xfrm>
            <a:off x="3047223" y="1720840"/>
            <a:ext cx="6097554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Nelle zone A e di pregio è comunque necessario un PUA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2 bis DPR 380 come modificato dal DL 76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conv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L 120/2020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1-ter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Nelle zone omogenee A (…) e in ulteriori ambiti di particolare pregio storico e architettonico, gli interventi di demolizione e ricostruzione sono consentiti esclusivamente nell’ambito dei piani urbanistici di recupero e di riqualificazione particolareggiati (…).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EFA2EB5-C5A8-43D1-B172-82E6A067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7774759"/>
      </p:ext>
    </p:extLst>
  </p:cSld>
  <p:clrMapOvr>
    <a:masterClrMapping/>
  </p:clrMapOvr>
  <p:transition spd="slow"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B919193-9268-4CBA-B093-99DFBAA39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7757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3300" b="1" dirty="0"/>
              <a:t>Incrementi e incentivi </a:t>
            </a:r>
          </a:p>
          <a:p>
            <a:pPr marL="0" indent="0">
              <a:buNone/>
            </a:pPr>
            <a:endParaRPr lang="it-IT" sz="2800" b="1" dirty="0"/>
          </a:p>
          <a:p>
            <a:pPr marL="0" indent="0">
              <a:buNone/>
            </a:pPr>
            <a:endParaRPr lang="it-IT" sz="2800" b="1" dirty="0"/>
          </a:p>
          <a:p>
            <a:pPr marL="0" indent="0">
              <a:buNone/>
            </a:pPr>
            <a:r>
              <a:rPr lang="it-IT" dirty="0"/>
              <a:t>Una precisazione importante (come da circolare interpretativa MIT – Min. funzione pubblica):</a:t>
            </a:r>
          </a:p>
          <a:p>
            <a:pPr marL="0" indent="0">
              <a:buNone/>
            </a:pPr>
            <a:r>
              <a:rPr lang="it-IT" dirty="0"/>
              <a:t>gli </a:t>
            </a:r>
            <a:r>
              <a:rPr lang="it-IT" b="1" dirty="0"/>
              <a:t>incrementi</a:t>
            </a:r>
            <a:r>
              <a:rPr lang="it-IT" dirty="0"/>
              <a:t> volumetrici - che possono rientrare nel concetto di ristrutturazione nei casi previsti specificatamente da una noma di legge o da una disposizione di piano (ex art. 3, testo unico edilizia) - e gli </a:t>
            </a:r>
            <a:r>
              <a:rPr lang="it-IT" b="1" dirty="0"/>
              <a:t>incentivi</a:t>
            </a:r>
            <a:r>
              <a:rPr lang="it-IT" dirty="0"/>
              <a:t> volumetrici - che nei casi di demo-ricostruzione possono essere collocati in deroga al DM del 1968 (ex art. 2 bis T.U.) - </a:t>
            </a:r>
            <a:r>
              <a:rPr lang="it-IT" b="1" dirty="0"/>
              <a:t>non sono la stessa cosa.</a:t>
            </a:r>
          </a:p>
          <a:p>
            <a:pPr marL="0" indent="0">
              <a:buNone/>
            </a:pPr>
            <a:r>
              <a:rPr lang="it-IT" dirty="0"/>
              <a:t>In particolare, tra gli incentivi vanno ricompresi i premi volumetrici da «piano casa».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7A88A1FB-2CC0-4532-ACF7-A35316B7E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/>
          </a:bodyPr>
          <a:lstStyle/>
          <a:p>
            <a:pPr marL="0" indent="0"/>
            <a:br>
              <a:rPr lang="it-IT" sz="2400" dirty="0"/>
            </a:br>
            <a:br>
              <a:rPr lang="it-IT" sz="1400" dirty="0"/>
            </a:br>
            <a:endParaRPr lang="it-IT" sz="2400" b="1" i="1" dirty="0"/>
          </a:p>
        </p:txBody>
      </p:sp>
    </p:spTree>
    <p:extLst>
      <p:ext uri="{BB962C8B-B14F-4D97-AF65-F5344CB8AC3E}">
        <p14:creationId xmlns:p14="http://schemas.microsoft.com/office/powerpoint/2010/main" val="187224098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3E7D4A1E-5779-457B-879C-52C9103B0D17}"/>
              </a:ext>
            </a:extLst>
          </p:cNvPr>
          <p:cNvSpPr/>
          <p:nvPr/>
        </p:nvSpPr>
        <p:spPr>
          <a:xfrm>
            <a:off x="3034627" y="906198"/>
            <a:ext cx="626763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riqualificazione e la trasformazione dell’esistente incontrano un problema: il rispetto delle distanze tra costruzioni.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dirty="0">
                <a:solidFill>
                  <a:prstClr val="black"/>
                </a:solidFill>
                <a:latin typeface="Calibri"/>
              </a:rPr>
              <a:t>L</a:t>
            </a: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 distanze incidono in modo assai rilevante sugli interventi edilizi.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800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Ma, prima di essere un concetto edilizio, le distanze riguardano i privati, il loro diritto di proprietà.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C8E42B9-400B-4005-9D2A-6A08D39E7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2659266"/>
      </p:ext>
    </p:extLst>
  </p:cSld>
  <p:clrMapOvr>
    <a:masterClrMapping/>
  </p:clrMapOvr>
  <p:transition spd="slow"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245D1414-503D-40BB-A3AC-F67CF55A3D8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585927" y="718796"/>
            <a:ext cx="10515600" cy="518485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t-IT" b="1" dirty="0"/>
              <a:t>Una conclusione</a:t>
            </a:r>
          </a:p>
          <a:p>
            <a:pPr marL="0" indent="0">
              <a:buNone/>
            </a:pPr>
            <a:endParaRPr lang="it-IT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/>
              <a:t>Ristrutturazione (categoria che comprende la demo-ricostruzione)  e demo-ricostruzione in deroga alle distanze tra costruzioni sono due concetti non coincidenti.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/>
              <a:t>Sono concetti previsti da due norme diverse (l’art. 3 e l’art. 2 bis-1 ter DPR 380) a fini diversi.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In particolare: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it-IT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Non tutti gli interventi di ristrutturazione consentono di mantenere  distanze preesistenti non conformi al DM 1444/1968.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it-IT" sz="2800" dirty="0">
              <a:solidFill>
                <a:prstClr val="black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it-IT" sz="2800" dirty="0">
                <a:solidFill>
                  <a:prstClr val="black"/>
                </a:solidFill>
                <a:latin typeface="Calibri"/>
              </a:rPr>
              <a:t>Non tutti gli interventi di demo-ricostruzione che consentono di mantenere </a:t>
            </a:r>
            <a:r>
              <a:rPr kumimoji="0" lang="it-IT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preesistenti distanze non conformi al DM 1444/1968</a:t>
            </a:r>
            <a:r>
              <a:rPr lang="it-IT" sz="2800" dirty="0">
                <a:solidFill>
                  <a:prstClr val="black"/>
                </a:solidFill>
                <a:latin typeface="Calibri"/>
              </a:rPr>
              <a:t> sono interventi di ristrutturazione.</a:t>
            </a:r>
            <a:endParaRPr lang="it-IT" dirty="0"/>
          </a:p>
          <a:p>
            <a:endParaRPr lang="it-IT" dirty="0"/>
          </a:p>
          <a:p>
            <a:endParaRPr lang="it-IT" b="1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1CBF5F2-686E-40AE-8E74-5C4E7F3E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188245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1CF57BF-9A1A-4036-8D77-5C0242ADE9D8}"/>
              </a:ext>
            </a:extLst>
          </p:cNvPr>
          <p:cNvSpPr txBox="1"/>
          <p:nvPr/>
        </p:nvSpPr>
        <p:spPr>
          <a:xfrm>
            <a:off x="3048733" y="428179"/>
            <a:ext cx="6097464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Dunque, parlando di distanze, si deve partire dal codice civile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873 codice civile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 costruzioni (…) devono essere tenute a distanza non minore di tre metri.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Nei regolamenti locali può essere stabilita una distanza maggiore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800" i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dirty="0">
                <a:solidFill>
                  <a:prstClr val="black"/>
                </a:solidFill>
                <a:latin typeface="Calibri"/>
              </a:rPr>
              <a:t>E’ quest’ultima frase che apre il mondo del codice civile a quello del diritto amministrativo.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BB5F23B-9974-4FB8-8B9A-5BF0D4A5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2911805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42889770-6010-4384-883B-5C4AA80C45BD}"/>
              </a:ext>
            </a:extLst>
          </p:cNvPr>
          <p:cNvSpPr/>
          <p:nvPr/>
        </p:nvSpPr>
        <p:spPr>
          <a:xfrm>
            <a:off x="2860089" y="1225689"/>
            <a:ext cx="647182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Fondamentale è la possibilità di chiedere al giudice ordinario il ripristino di ciò che viola le distanze tra costruzioni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872 codice civile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 co.: </a:t>
            </a:r>
            <a:r>
              <a:rPr kumimoji="0" lang="it-IT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Colui che per effetto della violazione ha subito danno deve esserne risarcito, salva la facoltà di chiedere la </a:t>
            </a:r>
            <a:r>
              <a:rPr kumimoji="0" lang="it-IT" sz="24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riduzione in pristino (…)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400" u="sng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Nei rapporti tra privati il titolo edilizio non è una barriera, e non conta che sia stato impugnato al TAR.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 c’è violazione delle distanze il giudice ordinario dispone il ripristino.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F18A78D-FE56-4F9B-8734-759655221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91605" y="6406684"/>
            <a:ext cx="4114800" cy="365125"/>
          </a:xfrm>
        </p:spPr>
        <p:txBody>
          <a:bodyPr/>
          <a:lstStyle/>
          <a:p>
            <a:r>
              <a:rPr lang="it-IT" dirty="0"/>
              <a:t>Avv. Stefano Bigolaro</a:t>
            </a:r>
          </a:p>
        </p:txBody>
      </p:sp>
    </p:spTree>
    <p:extLst>
      <p:ext uri="{BB962C8B-B14F-4D97-AF65-F5344CB8AC3E}">
        <p14:creationId xmlns:p14="http://schemas.microsoft.com/office/powerpoint/2010/main" val="3089208601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02867721-95D7-436F-8715-C12E1C919566}"/>
              </a:ext>
            </a:extLst>
          </p:cNvPr>
          <p:cNvSpPr/>
          <p:nvPr/>
        </p:nvSpPr>
        <p:spPr>
          <a:xfrm>
            <a:off x="3581401" y="373199"/>
            <a:ext cx="6096000" cy="63094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fatto di distanze, un DM è diventato come la Bibbia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400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E’ il DM 1444/1968, che determina il contenuto dei «regolamenti locali», e quindi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t-IT" sz="2400" b="1" dirty="0">
                <a:solidFill>
                  <a:prstClr val="black"/>
                </a:solidFill>
                <a:latin typeface="Calibri"/>
              </a:rPr>
              <a:t>integra il codice civile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2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pone un principio fondamentale del governo del territorio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9. Limiti di distanza tra i fabbricati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(…) distanza minima assoluta di m. 10 tra pareti finestrate e pareti di edifici antistanti;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(…)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Sono ammesse distanze inferiori (…) nel caso di gruppi di edifici che formino oggetto di piani particolareggiati o lottizzazioni convenzionate con previsioni </a:t>
            </a:r>
            <a:r>
              <a:rPr kumimoji="0" lang="it-IT" sz="2000" i="1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planovolumetriche</a:t>
            </a:r>
            <a:r>
              <a:rPr kumimoji="0" lang="it-IT" sz="200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2367CC2-51C3-4609-A000-A5DA18D2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53000" y="6389906"/>
            <a:ext cx="4114800" cy="365125"/>
          </a:xfrm>
        </p:spPr>
        <p:txBody>
          <a:bodyPr/>
          <a:lstStyle/>
          <a:p>
            <a:r>
              <a:rPr lang="it-IT" dirty="0"/>
              <a:t>Avv. Stefano Bigolaro</a:t>
            </a:r>
          </a:p>
        </p:txBody>
      </p:sp>
    </p:spTree>
    <p:extLst>
      <p:ext uri="{BB962C8B-B14F-4D97-AF65-F5344CB8AC3E}">
        <p14:creationId xmlns:p14="http://schemas.microsoft.com/office/powerpoint/2010/main" val="2110212857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61CD7FF2-F0E4-40ED-BD82-A7EAEE275B43}"/>
              </a:ext>
            </a:extLst>
          </p:cNvPr>
          <p:cNvSpPr/>
          <p:nvPr/>
        </p:nvSpPr>
        <p:spPr>
          <a:xfrm>
            <a:off x="3048000" y="1305341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dirty="0">
                <a:solidFill>
                  <a:prstClr val="black"/>
                </a:solidFill>
                <a:latin typeface="Calibri"/>
              </a:rPr>
              <a:t>Può sembrare paradossale, ma è il contrasto con il DM 1444/1968 – per la sua centralità ordinamentale – ad aver comportato l’illegittimità costituzionale di una lunga serie di norme di legge regionale.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400" b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8158321-5DC0-45B5-8CA2-F31F48FE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9396501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61CD7FF2-F0E4-40ED-BD82-A7EAEE275B43}"/>
              </a:ext>
            </a:extLst>
          </p:cNvPr>
          <p:cNvSpPr/>
          <p:nvPr/>
        </p:nvSpPr>
        <p:spPr>
          <a:xfrm>
            <a:off x="3048000" y="1305341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 2013, con l’inserimento nel T.U. edilizia </a:t>
            </a:r>
            <a:r>
              <a:rPr kumimoji="0" lang="it-IT" sz="28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dell’</a:t>
            </a:r>
            <a:r>
              <a:rPr kumimoji="0" lang="it-IT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2 bis 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(Deroghe in materia di limiti di distanza tra fabbricati)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sembrava diventato possibile derogare alle distanze del  DM 1444.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 era un’illusione: la Corte costituzionale ha interpretato l’art. 2 bis come ripetitivo del DM del 1968.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9CB42CB-092A-401C-A94F-87E74B9F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3940506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6B91EC82-2F19-4DC5-8AB5-FB08A0926986}"/>
              </a:ext>
            </a:extLst>
          </p:cNvPr>
          <p:cNvSpPr/>
          <p:nvPr/>
        </p:nvSpPr>
        <p:spPr>
          <a:xfrm>
            <a:off x="2616751" y="703404"/>
            <a:ext cx="6096000" cy="47705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dirty="0">
                <a:solidFill>
                  <a:prstClr val="black"/>
                </a:solidFill>
                <a:latin typeface="Calibri"/>
              </a:rPr>
              <a:t>Dunque, nessun dubbio: devono essere rispettate le distanze del DM 1444/1968.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 se devono essere rispettate nelle nuove costruzioni, cosa succede se una costruzione c’è già, e si demolisce e ricostruisce ciò che non rispetta le distanze?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E7F1A89-1228-4071-B81C-C1AA2D82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4921446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6B91EC82-2F19-4DC5-8AB5-FB08A0926986}"/>
              </a:ext>
            </a:extLst>
          </p:cNvPr>
          <p:cNvSpPr/>
          <p:nvPr/>
        </p:nvSpPr>
        <p:spPr>
          <a:xfrm>
            <a:off x="2616751" y="703404"/>
            <a:ext cx="6096000" cy="60631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Viene da pensare che, a certe condizioni di «fedeltà», la nuova costruzione possa rimanere dov’era quella demolita.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fin dei conti, non è davvero nuova ma sostituisce una costruzione preesistente.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8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Il ragionamento si collega al progressivo ampliamento della </a:t>
            </a:r>
            <a:r>
              <a:rPr kumimoji="0" lang="it-IT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nozione di ristrutturazione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edilizia, nella quale sono stati attratti gli interventi di demolizione e ricostruzione.</a:t>
            </a:r>
            <a:endParaRPr kumimoji="0" lang="it-IT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C07CC7A-9460-40FE-98CE-DCC47AAC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Stefano Bigolaro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9231235"/>
      </p:ext>
    </p:extLst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</TotalTime>
  <Words>1566</Words>
  <Application>Microsoft Office PowerPoint</Application>
  <PresentationFormat>Widescreen</PresentationFormat>
  <Paragraphs>134</Paragraphs>
  <Slides>20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2_Tema di Office</vt:lpstr>
      <vt:lpstr>   Avv. Stefano Bigolaro    Le modifiche apportate al Testo unico dell’edilizia dal decreto semplificazioni:  come cambiano le regole quanto a distanze,   demo-ricostruzione e ristrutturazione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CNI - CENSU</dc:title>
  <dc:creator>stefano bigolaro</dc:creator>
  <cp:lastModifiedBy>stefano bigolaro</cp:lastModifiedBy>
  <cp:revision>44</cp:revision>
  <cp:lastPrinted>2020-12-09T11:58:34Z</cp:lastPrinted>
  <dcterms:created xsi:type="dcterms:W3CDTF">2020-12-05T10:21:17Z</dcterms:created>
  <dcterms:modified xsi:type="dcterms:W3CDTF">2020-12-15T19:59:39Z</dcterms:modified>
</cp:coreProperties>
</file>