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9" r:id="rId4"/>
    <p:sldId id="280" r:id="rId5"/>
    <p:sldId id="281" r:id="rId6"/>
    <p:sldId id="282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15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30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04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88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74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29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61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54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6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63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3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1B9AB-3693-42BC-9247-E315F9C448EA}" type="datetimeFigureOut">
              <a:rPr lang="it-IT" smtClean="0"/>
              <a:t>27/06/2017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44942-6074-4529-8105-124BCD3443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80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bcn09pc\OneDrive\Accademia\2017-06-26_Convegno_Vicenza_Risparmio_di_Suolo\demolizionecreativa.p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3248" y="643136"/>
            <a:ext cx="9093948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69561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La «demolizione creativa»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/>
          </a:bodyPr>
          <a:lstStyle/>
          <a:p>
            <a:pPr algn="just"/>
            <a:r>
              <a:rPr lang="it-IT" b="1" dirty="0">
                <a:solidFill>
                  <a:srgbClr val="0070C0"/>
                </a:solidFill>
              </a:rPr>
              <a:t>La legge incentiva la realizzazione di interventi di «demolizione creativa» e «ragionata»</a:t>
            </a:r>
          </a:p>
          <a:p>
            <a:pPr lvl="1"/>
            <a:r>
              <a:rPr lang="it-IT" dirty="0">
                <a:solidFill>
                  <a:srgbClr val="0070C0"/>
                </a:solidFill>
              </a:rPr>
              <a:t>Promuove il concetto che la «volumetria» non è un più valore in se, da conservare ad ogni costo</a:t>
            </a:r>
          </a:p>
          <a:p>
            <a:pPr lvl="1"/>
            <a:r>
              <a:rPr lang="it-IT" dirty="0">
                <a:solidFill>
                  <a:srgbClr val="0070C0"/>
                </a:solidFill>
              </a:rPr>
              <a:t>Valorizza la demolizione come forma di creazione di ricchezza e come opportunità per realizzare progetti di alto valore urbanistico, culturale, paesaggistico e sociale</a:t>
            </a:r>
          </a:p>
          <a:p>
            <a:endParaRPr lang="it-IT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065529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La demolizione «ragionata»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/>
          </a:bodyPr>
          <a:lstStyle/>
          <a:p>
            <a:pPr algn="just"/>
            <a:r>
              <a:rPr lang="it-IT" b="1" dirty="0">
                <a:solidFill>
                  <a:srgbClr val="0070C0"/>
                </a:solidFill>
              </a:rPr>
              <a:t>Nel sistema della nuova legge, la demolizione rappresenta uno degli strumenti messi a disposizione dei privati e degli enti pubblici per la realizzazione degli obiettivi generali di riqualificazione del territorio e contenimento del consumo di suolo</a:t>
            </a:r>
          </a:p>
          <a:p>
            <a:pPr algn="just"/>
            <a:endParaRPr lang="it-IT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7699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La demolizione «ragionata»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/>
          </a:bodyPr>
          <a:lstStyle/>
          <a:p>
            <a:pPr algn="just"/>
            <a:r>
              <a:rPr lang="it-IT" b="1" dirty="0">
                <a:solidFill>
                  <a:srgbClr val="0070C0"/>
                </a:solidFill>
              </a:rPr>
              <a:t>La demolizione si integra con gli strumenti della riqualificazione, rigenerazione e del riuso</a:t>
            </a:r>
          </a:p>
          <a:p>
            <a:pPr lvl="1" algn="just"/>
            <a:r>
              <a:rPr lang="en-US" dirty="0" err="1">
                <a:solidFill>
                  <a:srgbClr val="0070C0"/>
                </a:solidFill>
              </a:rPr>
              <a:t>Occorre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distinguere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tra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ciò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può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essere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conservato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en-US" dirty="0" err="1">
                <a:solidFill>
                  <a:srgbClr val="0070C0"/>
                </a:solidFill>
              </a:rPr>
              <a:t>perché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dotato</a:t>
            </a:r>
            <a:r>
              <a:rPr lang="en-US" dirty="0">
                <a:solidFill>
                  <a:srgbClr val="0070C0"/>
                </a:solidFill>
              </a:rPr>
              <a:t> di </a:t>
            </a:r>
            <a:r>
              <a:rPr lang="en-US" dirty="0" err="1">
                <a:solidFill>
                  <a:srgbClr val="0070C0"/>
                </a:solidFill>
              </a:rPr>
              <a:t>valore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storico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culturale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paesaggistico</a:t>
            </a:r>
            <a:r>
              <a:rPr lang="en-US" dirty="0">
                <a:solidFill>
                  <a:srgbClr val="0070C0"/>
                </a:solidFill>
              </a:rPr>
              <a:t> o </a:t>
            </a:r>
            <a:r>
              <a:rPr lang="en-US" dirty="0" err="1">
                <a:solidFill>
                  <a:srgbClr val="0070C0"/>
                </a:solidFill>
              </a:rPr>
              <a:t>ancora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utilizzabile</a:t>
            </a:r>
            <a:r>
              <a:rPr lang="en-US" dirty="0">
                <a:solidFill>
                  <a:srgbClr val="0070C0"/>
                </a:solidFill>
              </a:rPr>
              <a:t>) da </a:t>
            </a:r>
            <a:r>
              <a:rPr lang="en-US" dirty="0" err="1">
                <a:solidFill>
                  <a:srgbClr val="0070C0"/>
                </a:solidFill>
              </a:rPr>
              <a:t>ciò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può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essere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demolito</a:t>
            </a:r>
            <a:endParaRPr lang="en-US" dirty="0">
              <a:solidFill>
                <a:srgbClr val="0070C0"/>
              </a:solidFill>
            </a:endParaRPr>
          </a:p>
          <a:p>
            <a:pPr lvl="1" algn="just"/>
            <a:r>
              <a:rPr lang="en-US" dirty="0" err="1">
                <a:solidFill>
                  <a:srgbClr val="0070C0"/>
                </a:solidFill>
              </a:rPr>
              <a:t>L’efficacia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delle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scelte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pianificatorie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dipenderà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dalla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presenza</a:t>
            </a:r>
            <a:r>
              <a:rPr lang="en-US" dirty="0">
                <a:solidFill>
                  <a:srgbClr val="0070C0"/>
                </a:solidFill>
              </a:rPr>
              <a:t> di </a:t>
            </a:r>
            <a:r>
              <a:rPr lang="en-US" dirty="0" err="1">
                <a:solidFill>
                  <a:srgbClr val="0070C0"/>
                </a:solidFill>
              </a:rPr>
              <a:t>forme</a:t>
            </a:r>
            <a:r>
              <a:rPr lang="en-US" dirty="0">
                <a:solidFill>
                  <a:srgbClr val="0070C0"/>
                </a:solidFill>
              </a:rPr>
              <a:t> di </a:t>
            </a:r>
            <a:r>
              <a:rPr lang="it-IT" dirty="0">
                <a:solidFill>
                  <a:srgbClr val="0070C0"/>
                </a:solidFill>
              </a:rPr>
              <a:t>controllo diffuso e aperto alla partecipazione collettiva</a:t>
            </a:r>
          </a:p>
        </p:txBody>
      </p:sp>
    </p:spTree>
    <p:extLst>
      <p:ext uri="{BB962C8B-B14F-4D97-AF65-F5344CB8AC3E}">
        <p14:creationId xmlns:p14="http://schemas.microsoft.com/office/powerpoint/2010/main" val="1065764928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1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La demolizione creativa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8457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>
                <a:solidFill>
                  <a:srgbClr val="0070C0"/>
                </a:solidFill>
              </a:rPr>
              <a:t>La nuova legge promuove la demolizione attraverso</a:t>
            </a:r>
          </a:p>
          <a:p>
            <a:pPr lvl="1" algn="just"/>
            <a:r>
              <a:rPr lang="it-IT" dirty="0">
                <a:solidFill>
                  <a:srgbClr val="0070C0"/>
                </a:solidFill>
              </a:rPr>
              <a:t>misure premiali nell’ambito dei progetti di riqualificazione edilizia (art. 5, co. 1, lett. a)</a:t>
            </a:r>
          </a:p>
          <a:p>
            <a:pPr lvl="1" algn="just"/>
            <a:r>
              <a:rPr lang="it-IT" dirty="0">
                <a:solidFill>
                  <a:srgbClr val="0070C0"/>
                </a:solidFill>
              </a:rPr>
              <a:t>misure premiali nell’ambito dei progetti di riqualificazione urbana (art. 6)</a:t>
            </a:r>
          </a:p>
          <a:p>
            <a:pPr lvl="1" algn="just"/>
            <a:r>
              <a:rPr lang="it-IT" dirty="0">
                <a:solidFill>
                  <a:srgbClr val="0070C0"/>
                </a:solidFill>
              </a:rPr>
              <a:t>incentivi alla demolizione di volumi impropri anche attraverso il rafforzamento dell’istituto del credito edilizio </a:t>
            </a:r>
          </a:p>
          <a:p>
            <a:pPr lvl="1" algn="just"/>
            <a:r>
              <a:rPr lang="it-IT" dirty="0">
                <a:solidFill>
                  <a:srgbClr val="0070C0"/>
                </a:solidFill>
              </a:rPr>
              <a:t>politiche attive per favorire lo sviluppo di progetti di recupero ed incentivare le demolizioni di edifici giunti alla fine del loro ciclo vitale (artt. 9 e 10)</a:t>
            </a:r>
          </a:p>
          <a:p>
            <a:pPr algn="just"/>
            <a:endParaRPr lang="it-IT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5375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Prato - Ospedale vecchio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6B7E9D1-8148-4B28-8664-C6EC4F4599E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45" y="1412776"/>
            <a:ext cx="9056795" cy="42170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23D4177-9B1C-425F-88E4-B32F7992D62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048" y="1259632"/>
            <a:ext cx="7771096" cy="5521113"/>
          </a:xfrm>
          <a:prstGeom prst="rect">
            <a:avLst/>
          </a:prstGeom>
        </p:spPr>
      </p:pic>
      <p:pic>
        <p:nvPicPr>
          <p:cNvPr id="1026" name="Picture 2" descr="C:\Users\sbcn09pc\OneDrive\Accademia\2017-06-26_Convegno_Vicenza_Risparmio_di_Suolo\Immagine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85" y="1400564"/>
            <a:ext cx="8723313" cy="497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688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265</Words>
  <Application>Microsoft Office PowerPoint</Application>
  <PresentationFormat>Presentazione su schermo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La «demolizione creativa»</vt:lpstr>
      <vt:lpstr>La demolizione «ragionata»</vt:lpstr>
      <vt:lpstr>La demolizione «ragionata»</vt:lpstr>
      <vt:lpstr>La demolizione creativa</vt:lpstr>
      <vt:lpstr>Prato - Ospedale vecchio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sbcn09pc</dc:creator>
  <cp:lastModifiedBy>sbcn09pc</cp:lastModifiedBy>
  <cp:revision>4</cp:revision>
  <dcterms:created xsi:type="dcterms:W3CDTF">2017-06-27T09:14:31Z</dcterms:created>
  <dcterms:modified xsi:type="dcterms:W3CDTF">2017-06-27T09:49:58Z</dcterms:modified>
</cp:coreProperties>
</file>