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6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9AB-3693-42BC-9247-E315F9C448EA}" type="datetimeFigureOut">
              <a:rPr lang="it-IT" smtClean="0"/>
              <a:t>27/06/2017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4942-6074-4529-8105-124BCD344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159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9AB-3693-42BC-9247-E315F9C448EA}" type="datetimeFigureOut">
              <a:rPr lang="it-IT" smtClean="0"/>
              <a:t>27/06/2017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4942-6074-4529-8105-124BCD344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30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9AB-3693-42BC-9247-E315F9C448EA}" type="datetimeFigureOut">
              <a:rPr lang="it-IT" smtClean="0"/>
              <a:t>27/06/2017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4942-6074-4529-8105-124BCD344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04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9AB-3693-42BC-9247-E315F9C448EA}" type="datetimeFigureOut">
              <a:rPr lang="it-IT" smtClean="0"/>
              <a:t>27/06/2017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4942-6074-4529-8105-124BCD344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88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9AB-3693-42BC-9247-E315F9C448EA}" type="datetimeFigureOut">
              <a:rPr lang="it-IT" smtClean="0"/>
              <a:t>27/06/2017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4942-6074-4529-8105-124BCD344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74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9AB-3693-42BC-9247-E315F9C448EA}" type="datetimeFigureOut">
              <a:rPr lang="it-IT" smtClean="0"/>
              <a:t>27/06/2017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4942-6074-4529-8105-124BCD344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29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9AB-3693-42BC-9247-E315F9C448EA}" type="datetimeFigureOut">
              <a:rPr lang="it-IT" smtClean="0"/>
              <a:t>27/06/2017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4942-6074-4529-8105-124BCD344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61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9AB-3693-42BC-9247-E315F9C448EA}" type="datetimeFigureOut">
              <a:rPr lang="it-IT" smtClean="0"/>
              <a:t>27/06/2017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4942-6074-4529-8105-124BCD344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4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9AB-3693-42BC-9247-E315F9C448EA}" type="datetimeFigureOut">
              <a:rPr lang="it-IT" smtClean="0"/>
              <a:t>27/06/2017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4942-6074-4529-8105-124BCD344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6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9AB-3693-42BC-9247-E315F9C448EA}" type="datetimeFigureOut">
              <a:rPr lang="it-IT" smtClean="0"/>
              <a:t>27/06/2017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4942-6074-4529-8105-124BCD344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63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9AB-3693-42BC-9247-E315F9C448EA}" type="datetimeFigureOut">
              <a:rPr lang="it-IT" smtClean="0"/>
              <a:t>27/06/2017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4942-6074-4529-8105-124BCD344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3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1B9AB-3693-42BC-9247-E315F9C448EA}" type="datetimeFigureOut">
              <a:rPr lang="it-IT" smtClean="0"/>
              <a:t>27/06/2017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44942-6074-4529-8105-124BCD344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80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bcn09pc\OneDrive\Accademia\2017-06-26_Convegno_Vicenza_Risparmio_di_Suolo\riuso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64704"/>
            <a:ext cx="905344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92562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Quinto (TV) – Area «</a:t>
            </a:r>
            <a:r>
              <a:rPr lang="it-IT" b="1" dirty="0" err="1">
                <a:solidFill>
                  <a:srgbClr val="0070C0"/>
                </a:solidFill>
              </a:rPr>
              <a:t>Pagnossin</a:t>
            </a:r>
            <a:r>
              <a:rPr lang="it-IT" b="1" dirty="0">
                <a:solidFill>
                  <a:srgbClr val="0070C0"/>
                </a:solidFill>
              </a:rPr>
              <a:t>»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BCA3511-F9AA-4E79-ABE2-0D45ECDF9F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24744"/>
            <a:ext cx="7960393" cy="530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0902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Quinto (TV) – Area «</a:t>
            </a:r>
            <a:r>
              <a:rPr lang="it-IT" b="1" dirty="0" err="1">
                <a:solidFill>
                  <a:srgbClr val="0070C0"/>
                </a:solidFill>
              </a:rPr>
              <a:t>Pagnossin</a:t>
            </a:r>
            <a:r>
              <a:rPr lang="it-IT" b="1" dirty="0">
                <a:solidFill>
                  <a:srgbClr val="0070C0"/>
                </a:solidFill>
              </a:rPr>
              <a:t>»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45586A-C67C-465C-8BBC-AF3425CF54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79392" y="1751389"/>
            <a:ext cx="5589240" cy="4191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AE2129-E719-44AE-B2A3-EC00D636E6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89369" y="1751389"/>
            <a:ext cx="5589241" cy="419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8087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Venezia – Fondaco dei Tedeschi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013ADE1-84B5-4C5B-80BD-EA1964111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556792"/>
            <a:ext cx="8183199" cy="447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555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Venezia – Fondaco dei Tedeschi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6532178-E260-4DA7-84A0-CE641B78DD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124744"/>
            <a:ext cx="775744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9194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Venezia – Fondaco dei Tedeschi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4A4912F-4C8B-4E4F-8F8F-CEFB17BE77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48" y="1412776"/>
            <a:ext cx="712879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1439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Venezia – Fondaco dei Tedeschi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56DE7DC-B96B-4646-89E3-76689D3967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67777" y="1721388"/>
            <a:ext cx="5349212" cy="40119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DC3DE50-B1ED-4FD1-8355-CF0AD38210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0205" y="1696990"/>
            <a:ext cx="5377097" cy="40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91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Riuso temporaneo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b="1" dirty="0">
                <a:solidFill>
                  <a:srgbClr val="0070C0"/>
                </a:solidFill>
              </a:rPr>
              <a:t>L’art. 8 della legge favorisce la valorizzazione del patrimonio edilizio degradato o inutilizzato, attraverso il suo riuso «temporaneo» ed «estemporaneo»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Superamento della rigidità della zonizzazione e della determinazione delle destinazioni d’uso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Possibilità sfruttare il patrimonio edilizio inutilizzato per progetti di rilevanza sociale:</a:t>
            </a:r>
          </a:p>
          <a:p>
            <a:pPr lvl="2" algn="just"/>
            <a:r>
              <a:rPr lang="it-IT" dirty="0">
                <a:solidFill>
                  <a:srgbClr val="0070C0"/>
                </a:solidFill>
              </a:rPr>
              <a:t>Lavoro di prossimità, artigianato di servizio, negozi temporanei</a:t>
            </a:r>
          </a:p>
          <a:p>
            <a:pPr lvl="2" algn="just"/>
            <a:r>
              <a:rPr lang="it-IT" dirty="0">
                <a:solidFill>
                  <a:srgbClr val="0070C0"/>
                </a:solidFill>
              </a:rPr>
              <a:t>Creatività e cultura (mostre, eventi, teatri e laboratori)</a:t>
            </a:r>
          </a:p>
          <a:p>
            <a:pPr lvl="2" algn="just"/>
            <a:r>
              <a:rPr lang="it-IT" dirty="0">
                <a:solidFill>
                  <a:srgbClr val="0070C0"/>
                </a:solidFill>
              </a:rPr>
              <a:t>Gioco e movimento (parchi gioco diffusi, associazioni sportive)</a:t>
            </a:r>
          </a:p>
          <a:p>
            <a:pPr lvl="2" algn="just"/>
            <a:r>
              <a:rPr lang="it-IT" dirty="0">
                <a:solidFill>
                  <a:srgbClr val="0070C0"/>
                </a:solidFill>
              </a:rPr>
              <a:t>Natura urbana (orti sociali di prossimità, giardinaggio collettivo)</a:t>
            </a:r>
          </a:p>
        </p:txBody>
      </p:sp>
    </p:spTree>
    <p:extLst>
      <p:ext uri="{BB962C8B-B14F-4D97-AF65-F5344CB8AC3E}">
        <p14:creationId xmlns:p14="http://schemas.microsoft.com/office/powerpoint/2010/main" val="362335827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Reggio Emilia – «Via Gioia»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CBFD89C4-39F0-4450-8F43-BDA90D83C5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3" y="980728"/>
            <a:ext cx="5164712" cy="374441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A4BA047C-8A26-49BD-86C3-A044E40CE3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806642"/>
            <a:ext cx="5630316" cy="375354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D970C682-F352-4007-9239-9FAEFA269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272" y="2924944"/>
            <a:ext cx="6250400" cy="365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5616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Riuso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b="1" dirty="0">
                <a:solidFill>
                  <a:srgbClr val="0070C0"/>
                </a:solidFill>
              </a:rPr>
              <a:t>L’art. 3, co. 3, lett. f) individua tra gli obiettivi della pianificazione territoriale: «incentivare il recupero, il riuso, la riqualificazione e la valorizzazione degli ambiti di urbanizzazione consolidata, favorendo usi appropriati e flessibili degli edifici e degli spazi pubblici e privati»</a:t>
            </a:r>
          </a:p>
          <a:p>
            <a:pPr lvl="1" algn="just"/>
            <a:r>
              <a:rPr lang="en-US" dirty="0">
                <a:solidFill>
                  <a:srgbClr val="0070C0"/>
                </a:solidFill>
              </a:rPr>
              <a:t>Le </a:t>
            </a:r>
            <a:r>
              <a:rPr lang="en-US" dirty="0" err="1">
                <a:solidFill>
                  <a:srgbClr val="0070C0"/>
                </a:solidFill>
              </a:rPr>
              <a:t>destinazioni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d’uso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degli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edifici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evolvono</a:t>
            </a:r>
            <a:r>
              <a:rPr lang="en-US" dirty="0">
                <a:solidFill>
                  <a:srgbClr val="0070C0"/>
                </a:solidFill>
              </a:rPr>
              <a:t> col </a:t>
            </a:r>
            <a:r>
              <a:rPr lang="en-US" dirty="0" err="1">
                <a:solidFill>
                  <a:srgbClr val="0070C0"/>
                </a:solidFill>
              </a:rPr>
              <a:t>mutare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delle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esigenze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dell’economia</a:t>
            </a:r>
            <a:r>
              <a:rPr lang="en-US" dirty="0">
                <a:solidFill>
                  <a:srgbClr val="0070C0"/>
                </a:solidFill>
              </a:rPr>
              <a:t> e </a:t>
            </a:r>
            <a:r>
              <a:rPr lang="en-US" dirty="0" err="1">
                <a:solidFill>
                  <a:srgbClr val="0070C0"/>
                </a:solidFill>
              </a:rPr>
              <a:t>della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società</a:t>
            </a:r>
            <a:endParaRPr lang="en-US" dirty="0">
              <a:solidFill>
                <a:srgbClr val="0070C0"/>
              </a:solidFill>
            </a:endParaRPr>
          </a:p>
          <a:p>
            <a:pPr lvl="1" algn="just"/>
            <a:r>
              <a:rPr lang="en-US" dirty="0" err="1">
                <a:solidFill>
                  <a:srgbClr val="0070C0"/>
                </a:solidFill>
              </a:rPr>
              <a:t>L’obiettivo</a:t>
            </a:r>
            <a:r>
              <a:rPr lang="en-US" dirty="0">
                <a:solidFill>
                  <a:srgbClr val="0070C0"/>
                </a:solidFill>
              </a:rPr>
              <a:t> è </a:t>
            </a:r>
            <a:r>
              <a:rPr lang="en-US" dirty="0" err="1">
                <a:solidFill>
                  <a:srgbClr val="0070C0"/>
                </a:solidFill>
              </a:rPr>
              <a:t>superare</a:t>
            </a:r>
            <a:r>
              <a:rPr lang="en-US" dirty="0">
                <a:solidFill>
                  <a:srgbClr val="0070C0"/>
                </a:solidFill>
              </a:rPr>
              <a:t> la </a:t>
            </a:r>
            <a:r>
              <a:rPr lang="en-US" dirty="0" err="1">
                <a:solidFill>
                  <a:srgbClr val="0070C0"/>
                </a:solidFill>
              </a:rPr>
              <a:t>rigidità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della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zonizzazione</a:t>
            </a:r>
            <a:r>
              <a:rPr lang="en-US" dirty="0">
                <a:solidFill>
                  <a:srgbClr val="0070C0"/>
                </a:solidFill>
              </a:rPr>
              <a:t>, per </a:t>
            </a:r>
            <a:r>
              <a:rPr lang="en-US" dirty="0" err="1">
                <a:solidFill>
                  <a:srgbClr val="0070C0"/>
                </a:solidFill>
              </a:rPr>
              <a:t>sfruttare</a:t>
            </a:r>
            <a:r>
              <a:rPr lang="en-US" dirty="0">
                <a:solidFill>
                  <a:srgbClr val="0070C0"/>
                </a:solidFill>
              </a:rPr>
              <a:t> al </a:t>
            </a:r>
            <a:r>
              <a:rPr lang="en-US" dirty="0" err="1">
                <a:solidFill>
                  <a:srgbClr val="0070C0"/>
                </a:solidFill>
              </a:rPr>
              <a:t>meglio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patrimonio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edilizio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esistente</a:t>
            </a:r>
            <a:r>
              <a:rPr lang="en-US" dirty="0">
                <a:solidFill>
                  <a:srgbClr val="0070C0"/>
                </a:solidFill>
              </a:rPr>
              <a:t> per </a:t>
            </a:r>
            <a:r>
              <a:rPr lang="en-US" dirty="0" err="1">
                <a:solidFill>
                  <a:srgbClr val="0070C0"/>
                </a:solidFill>
              </a:rPr>
              <a:t>tutta</a:t>
            </a:r>
            <a:r>
              <a:rPr lang="en-US" dirty="0">
                <a:solidFill>
                  <a:srgbClr val="0070C0"/>
                </a:solidFill>
              </a:rPr>
              <a:t> la </a:t>
            </a:r>
            <a:r>
              <a:rPr lang="en-US" dirty="0" err="1">
                <a:solidFill>
                  <a:srgbClr val="0070C0"/>
                </a:solidFill>
              </a:rPr>
              <a:t>sua</a:t>
            </a:r>
            <a:r>
              <a:rPr lang="en-US" dirty="0">
                <a:solidFill>
                  <a:srgbClr val="0070C0"/>
                </a:solidFill>
              </a:rPr>
              <a:t> vita utile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9184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Roma - Tangenziale 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986AC8D-6E66-4101-B76D-A0A659185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2" y="1259632"/>
            <a:ext cx="898030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6832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Roma - Tangenziale est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D99C293-F723-4FF9-9812-656A32C0D4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0610" y="1013467"/>
            <a:ext cx="5515966" cy="3109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778F65F-FA12-4401-836C-B6D8C50419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0610" y="3429000"/>
            <a:ext cx="5508613" cy="310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152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Quinto (TV) – Area «</a:t>
            </a:r>
            <a:r>
              <a:rPr lang="it-IT" b="1" dirty="0" err="1">
                <a:solidFill>
                  <a:srgbClr val="0070C0"/>
                </a:solidFill>
              </a:rPr>
              <a:t>Pagnossin</a:t>
            </a:r>
            <a:r>
              <a:rPr lang="it-IT" b="1" dirty="0">
                <a:solidFill>
                  <a:srgbClr val="0070C0"/>
                </a:solidFill>
              </a:rPr>
              <a:t>»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37956FD-2D5D-4D72-9E1F-DD9602FEC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15" y="1052736"/>
            <a:ext cx="8573857" cy="571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8211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Quinto (TV) – Area «</a:t>
            </a:r>
            <a:r>
              <a:rPr lang="it-IT" b="1" dirty="0" err="1">
                <a:solidFill>
                  <a:srgbClr val="0070C0"/>
                </a:solidFill>
              </a:rPr>
              <a:t>Pagnossin</a:t>
            </a:r>
            <a:r>
              <a:rPr lang="it-IT" b="1" dirty="0">
                <a:solidFill>
                  <a:srgbClr val="0070C0"/>
                </a:solidFill>
              </a:rPr>
              <a:t>»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A248478-051D-47E5-AD2E-3E3DEAE3F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96" y="1124744"/>
            <a:ext cx="8493296" cy="565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2698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Quinto (TV) – Area «</a:t>
            </a:r>
            <a:r>
              <a:rPr lang="it-IT" b="1" dirty="0" err="1">
                <a:solidFill>
                  <a:srgbClr val="0070C0"/>
                </a:solidFill>
              </a:rPr>
              <a:t>Pagnossin</a:t>
            </a:r>
            <a:r>
              <a:rPr lang="it-IT" b="1" dirty="0">
                <a:solidFill>
                  <a:srgbClr val="0070C0"/>
                </a:solidFill>
              </a:rPr>
              <a:t>»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BCC981E-89A9-4175-8419-C9DA0BC85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37" y="1052736"/>
            <a:ext cx="8603413" cy="573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1324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Quinto (TV) – Area «</a:t>
            </a:r>
            <a:r>
              <a:rPr lang="it-IT" b="1" dirty="0" err="1">
                <a:solidFill>
                  <a:srgbClr val="0070C0"/>
                </a:solidFill>
              </a:rPr>
              <a:t>Pagnossin</a:t>
            </a:r>
            <a:r>
              <a:rPr lang="it-IT" b="1" dirty="0">
                <a:solidFill>
                  <a:srgbClr val="0070C0"/>
                </a:solidFill>
              </a:rPr>
              <a:t>»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4A9288D-DA9B-450D-B020-F81CCBE922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46" y="1259632"/>
            <a:ext cx="7948476" cy="530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502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Quinto (TV) – Area «</a:t>
            </a:r>
            <a:r>
              <a:rPr lang="it-IT" b="1" dirty="0" err="1">
                <a:solidFill>
                  <a:srgbClr val="0070C0"/>
                </a:solidFill>
              </a:rPr>
              <a:t>Pagnossin</a:t>
            </a:r>
            <a:r>
              <a:rPr lang="it-IT" b="1" dirty="0">
                <a:solidFill>
                  <a:srgbClr val="0070C0"/>
                </a:solidFill>
              </a:rPr>
              <a:t>»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4A9288D-DA9B-450D-B020-F81CCBE922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46" y="1259632"/>
            <a:ext cx="7948476" cy="5309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56D3771-0421-4C49-9677-C243E0ACC7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77" y="1332504"/>
            <a:ext cx="8677133" cy="520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1869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284</Words>
  <Application>Microsoft Office PowerPoint</Application>
  <PresentationFormat>Presentazione su schermo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Presentazione standard di PowerPoint</vt:lpstr>
      <vt:lpstr>Riuso</vt:lpstr>
      <vt:lpstr>Roma - Tangenziale est</vt:lpstr>
      <vt:lpstr>Roma - Tangenziale est</vt:lpstr>
      <vt:lpstr>Quinto (TV) – Area «Pagnossin»</vt:lpstr>
      <vt:lpstr>Quinto (TV) – Area «Pagnossin»</vt:lpstr>
      <vt:lpstr>Quinto (TV) – Area «Pagnossin»</vt:lpstr>
      <vt:lpstr>Quinto (TV) – Area «Pagnossin»</vt:lpstr>
      <vt:lpstr>Quinto (TV) – Area «Pagnossin»</vt:lpstr>
      <vt:lpstr>Quinto (TV) – Area «Pagnossin»</vt:lpstr>
      <vt:lpstr>Quinto (TV) – Area «Pagnossin»</vt:lpstr>
      <vt:lpstr>Venezia – Fondaco dei Tedeschi</vt:lpstr>
      <vt:lpstr>Venezia – Fondaco dei Tedeschi</vt:lpstr>
      <vt:lpstr>Venezia – Fondaco dei Tedeschi</vt:lpstr>
      <vt:lpstr>Venezia – Fondaco dei Tedeschi</vt:lpstr>
      <vt:lpstr>Riuso temporaneo</vt:lpstr>
      <vt:lpstr>Reggio Emilia – «Via Gioia»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sbcn09pc</dc:creator>
  <cp:lastModifiedBy>sbcn09pc</cp:lastModifiedBy>
  <cp:revision>3</cp:revision>
  <dcterms:created xsi:type="dcterms:W3CDTF">2017-06-27T09:14:31Z</dcterms:created>
  <dcterms:modified xsi:type="dcterms:W3CDTF">2017-06-27T10:09:52Z</dcterms:modified>
</cp:coreProperties>
</file>