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D5138-B1AF-4FA1-87EA-AD791E8515CB}" type="datetimeFigureOut">
              <a:rPr lang="it-IT" smtClean="0"/>
              <a:t>27/06/2017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CFFB8-5933-4653-8FF3-47456DDACD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2965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378-4F75-4C35-9C23-F44A113561C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F834-C62D-49DF-A5F8-31F1175956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49280"/>
      </p:ext>
    </p:extLst>
  </p:cSld>
  <p:clrMapOvr>
    <a:masterClrMapping/>
  </p:clrMapOvr>
  <p:transition spd="slow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378-4F75-4C35-9C23-F44A113561C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F834-C62D-49DF-A5F8-31F1175956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22973"/>
      </p:ext>
    </p:extLst>
  </p:cSld>
  <p:clrMapOvr>
    <a:masterClrMapping/>
  </p:clrMapOvr>
  <p:transition spd="slow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378-4F75-4C35-9C23-F44A113561C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F834-C62D-49DF-A5F8-31F1175956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49756"/>
      </p:ext>
    </p:extLst>
  </p:cSld>
  <p:clrMapOvr>
    <a:masterClrMapping/>
  </p:clrMapOvr>
  <p:transition spd="slow">
    <p:wipe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378-4F75-4C35-9C23-F44A113561C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F834-C62D-49DF-A5F8-31F1175956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51427"/>
      </p:ext>
    </p:extLst>
  </p:cSld>
  <p:clrMapOvr>
    <a:masterClrMapping/>
  </p:clrMapOvr>
  <p:transition spd="slow">
    <p:wipe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378-4F75-4C35-9C23-F44A113561C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F834-C62D-49DF-A5F8-31F1175956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379916"/>
      </p:ext>
    </p:extLst>
  </p:cSld>
  <p:clrMapOvr>
    <a:masterClrMapping/>
  </p:clrMapOvr>
  <p:transition spd="slow">
    <p:wipe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378-4F75-4C35-9C23-F44A113561C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F834-C62D-49DF-A5F8-31F1175956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558793"/>
      </p:ext>
    </p:extLst>
  </p:cSld>
  <p:clrMapOvr>
    <a:masterClrMapping/>
  </p:clrMapOvr>
  <p:transition spd="slow">
    <p:wipe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378-4F75-4C35-9C23-F44A113561C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F834-C62D-49DF-A5F8-31F1175956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4857"/>
      </p:ext>
    </p:extLst>
  </p:cSld>
  <p:clrMapOvr>
    <a:masterClrMapping/>
  </p:clrMapOvr>
  <p:transition spd="slow">
    <p:wipe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378-4F75-4C35-9C23-F44A113561C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F834-C62D-49DF-A5F8-31F1175956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480573"/>
      </p:ext>
    </p:extLst>
  </p:cSld>
  <p:clrMapOvr>
    <a:masterClrMapping/>
  </p:clrMapOvr>
  <p:transition spd="slow">
    <p:wipe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378-4F75-4C35-9C23-F44A113561C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F834-C62D-49DF-A5F8-31F1175956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992834"/>
      </p:ext>
    </p:extLst>
  </p:cSld>
  <p:clrMapOvr>
    <a:masterClrMapping/>
  </p:clrMapOvr>
  <p:transition spd="slow">
    <p:wipe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378-4F75-4C35-9C23-F44A113561C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F834-C62D-49DF-A5F8-31F1175956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66106"/>
      </p:ext>
    </p:extLst>
  </p:cSld>
  <p:clrMapOvr>
    <a:masterClrMapping/>
  </p:clrMapOvr>
  <p:transition spd="slow">
    <p:wipe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378-4F75-4C35-9C23-F44A113561C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F834-C62D-49DF-A5F8-31F1175956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97600"/>
      </p:ext>
    </p:extLst>
  </p:cSld>
  <p:clrMapOvr>
    <a:masterClrMapping/>
  </p:clrMapOvr>
  <p:transition spd="slow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378-4F75-4C35-9C23-F44A113561C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F834-C62D-49DF-A5F8-31F1175956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553931"/>
      </p:ext>
    </p:extLst>
  </p:cSld>
  <p:clrMapOvr>
    <a:masterClrMapping/>
  </p:clrMapOvr>
  <p:transition spd="slow">
    <p:wipe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378-4F75-4C35-9C23-F44A113561C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F834-C62D-49DF-A5F8-31F1175956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081126"/>
      </p:ext>
    </p:extLst>
  </p:cSld>
  <p:clrMapOvr>
    <a:masterClrMapping/>
  </p:clrMapOvr>
  <p:transition spd="slow">
    <p:wipe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378-4F75-4C35-9C23-F44A113561C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F834-C62D-49DF-A5F8-31F1175956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162560"/>
      </p:ext>
    </p:extLst>
  </p:cSld>
  <p:clrMapOvr>
    <a:masterClrMapping/>
  </p:clrMapOvr>
  <p:transition spd="slow">
    <p:wipe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378-4F75-4C35-9C23-F44A113561C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F834-C62D-49DF-A5F8-31F1175956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07179"/>
      </p:ext>
    </p:extLst>
  </p:cSld>
  <p:clrMapOvr>
    <a:masterClrMapping/>
  </p:clrMapOvr>
  <p:transition spd="slow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378-4F75-4C35-9C23-F44A113561C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F834-C62D-49DF-A5F8-31F1175956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483694"/>
      </p:ext>
    </p:extLst>
  </p:cSld>
  <p:clrMapOvr>
    <a:masterClrMapping/>
  </p:clrMapOvr>
  <p:transition spd="slow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378-4F75-4C35-9C23-F44A113561C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F834-C62D-49DF-A5F8-31F1175956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208745"/>
      </p:ext>
    </p:extLst>
  </p:cSld>
  <p:clrMapOvr>
    <a:masterClrMapping/>
  </p:clrMapOvr>
  <p:transition spd="slow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378-4F75-4C35-9C23-F44A113561C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F834-C62D-49DF-A5F8-31F1175956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039189"/>
      </p:ext>
    </p:extLst>
  </p:cSld>
  <p:clrMapOvr>
    <a:masterClrMapping/>
  </p:clrMapOvr>
  <p:transition spd="slow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378-4F75-4C35-9C23-F44A113561C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F834-C62D-49DF-A5F8-31F1175956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59311"/>
      </p:ext>
    </p:extLst>
  </p:cSld>
  <p:clrMapOvr>
    <a:masterClrMapping/>
  </p:clrMapOvr>
  <p:transition spd="slow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378-4F75-4C35-9C23-F44A113561C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F834-C62D-49DF-A5F8-31F1175956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972132"/>
      </p:ext>
    </p:extLst>
  </p:cSld>
  <p:clrMapOvr>
    <a:masterClrMapping/>
  </p:clrMapOvr>
  <p:transition spd="slow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378-4F75-4C35-9C23-F44A113561C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F834-C62D-49DF-A5F8-31F1175956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828253"/>
      </p:ext>
    </p:extLst>
  </p:cSld>
  <p:clrMapOvr>
    <a:masterClrMapping/>
  </p:clrMapOvr>
  <p:transition spd="slow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378-4F75-4C35-9C23-F44A113561C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F834-C62D-49DF-A5F8-31F1175956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948104"/>
      </p:ext>
    </p:extLst>
  </p:cSld>
  <p:clrMapOvr>
    <a:masterClrMapping/>
  </p:clrMapOvr>
  <p:transition spd="slow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65378-4F75-4C35-9C23-F44A113561C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8F834-C62D-49DF-A5F8-31F1175956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58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65378-4F75-4C35-9C23-F44A113561C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8F834-C62D-49DF-A5F8-31F1175956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64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bcn09pc\OneDrive\Accademia\2017-06-26_Convegno_Vicenza_Risparmio_di_Suolo\wordcloud (10)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365" y="1046121"/>
            <a:ext cx="8991269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olo 1">
            <a:extLst>
              <a:ext uri="{FF2B5EF4-FFF2-40B4-BE49-F238E27FC236}">
                <a16:creationId xmlns="" xmlns:a16="http://schemas.microsoft.com/office/drawing/2014/main" id="{6AD7873E-44D8-4259-BFE5-203A9C6E0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Le parole chiave della nuova legge</a:t>
            </a:r>
          </a:p>
        </p:txBody>
      </p:sp>
    </p:spTree>
    <p:extLst>
      <p:ext uri="{BB962C8B-B14F-4D97-AF65-F5344CB8AC3E}">
        <p14:creationId xmlns:p14="http://schemas.microsoft.com/office/powerpoint/2010/main" val="3383303111"/>
      </p:ext>
    </p:extLst>
  </p:cSld>
  <p:clrMapOvr>
    <a:masterClrMapping/>
  </p:clrMapOvr>
  <p:transition spd="slow">
    <p:wipe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1150DCA-8602-4276-99AA-8134FE2B0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Valdobbiadene (TV) – ex Filanda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D60C783F-002A-40FE-885D-965C7726E7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1196752"/>
            <a:ext cx="7540684" cy="5400600"/>
          </a:xfrm>
        </p:spPr>
      </p:pic>
    </p:spTree>
    <p:extLst>
      <p:ext uri="{BB962C8B-B14F-4D97-AF65-F5344CB8AC3E}">
        <p14:creationId xmlns:p14="http://schemas.microsoft.com/office/powerpoint/2010/main" val="690570720"/>
      </p:ext>
    </p:extLst>
  </p:cSld>
  <p:clrMapOvr>
    <a:masterClrMapping/>
  </p:clrMapOvr>
  <p:transition spd="slow">
    <p:wipe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1150DCA-8602-4276-99AA-8134FE2B0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Valdobbiadene (TV) – ex Filanda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1F72329-7296-401A-9C42-FD3D5D0BA5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80" y="1763942"/>
            <a:ext cx="8532440" cy="426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34756"/>
      </p:ext>
    </p:extLst>
  </p:cSld>
  <p:clrMapOvr>
    <a:masterClrMapping/>
  </p:clrMapOvr>
  <p:transition spd="slow">
    <p:wipe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Riqualificazione urbana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184576"/>
          </a:xfrm>
        </p:spPr>
        <p:txBody>
          <a:bodyPr>
            <a:normAutofit/>
          </a:bodyPr>
          <a:lstStyle/>
          <a:p>
            <a:pPr algn="just"/>
            <a:r>
              <a:rPr lang="it-IT" b="1" dirty="0">
                <a:solidFill>
                  <a:srgbClr val="0070C0"/>
                </a:solidFill>
              </a:rPr>
              <a:t>L’art. 6 della legge promuove la realizzazione di interventi di riqualificazione di aree urbane degradate (individuate dagli strumenti locali)</a:t>
            </a:r>
          </a:p>
          <a:p>
            <a:pPr lvl="1" algn="just"/>
            <a:r>
              <a:rPr lang="it-IT" dirty="0">
                <a:solidFill>
                  <a:srgbClr val="0070C0"/>
                </a:solidFill>
              </a:rPr>
              <a:t>Interventi di ambito ristretto, attuabili mediante PUA, comparti o Permessi Convenzionati</a:t>
            </a:r>
          </a:p>
          <a:p>
            <a:pPr lvl="1" algn="just"/>
            <a:r>
              <a:rPr lang="it-IT" dirty="0">
                <a:solidFill>
                  <a:srgbClr val="0070C0"/>
                </a:solidFill>
              </a:rPr>
              <a:t>Incentivi volumetrici per la realizzazione di interventi di riqualificazione </a:t>
            </a:r>
          </a:p>
        </p:txBody>
      </p:sp>
    </p:spTree>
    <p:extLst>
      <p:ext uri="{BB962C8B-B14F-4D97-AF65-F5344CB8AC3E}">
        <p14:creationId xmlns:p14="http://schemas.microsoft.com/office/powerpoint/2010/main" val="964559109"/>
      </p:ext>
    </p:extLst>
  </p:cSld>
  <p:clrMapOvr>
    <a:masterClrMapping/>
  </p:clrMapOvr>
  <p:transition spd="slow">
    <p:wipe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1150DCA-8602-4276-99AA-8134FE2B0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Verona – Stazione frigorifera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="" xmlns:a16="http://schemas.microsoft.com/office/drawing/2014/main" id="{761C596A-0992-4FC6-A7E0-A82E932A12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336" y="1464261"/>
            <a:ext cx="7212656" cy="4805432"/>
          </a:xfrm>
        </p:spPr>
      </p:pic>
    </p:spTree>
    <p:extLst>
      <p:ext uri="{BB962C8B-B14F-4D97-AF65-F5344CB8AC3E}">
        <p14:creationId xmlns:p14="http://schemas.microsoft.com/office/powerpoint/2010/main" val="2747639092"/>
      </p:ext>
    </p:extLst>
  </p:cSld>
  <p:clrMapOvr>
    <a:masterClrMapping/>
  </p:clrMapOvr>
  <p:transition spd="slow">
    <p:wipe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1150DCA-8602-4276-99AA-8134FE2B0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Verona – Stazione frigorifera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67428046-5952-4EE6-BF1B-6B6CE8C697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1382033"/>
            <a:ext cx="3593976" cy="539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25840"/>
      </p:ext>
    </p:extLst>
  </p:cSld>
  <p:clrMapOvr>
    <a:masterClrMapping/>
  </p:clrMapOvr>
  <p:transition spd="slow">
    <p:wipe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1150DCA-8602-4276-99AA-8134FE2B0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Verona – Stazione frigorifera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E524F57E-1160-4B7B-A459-4F5937798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484784"/>
            <a:ext cx="7748208" cy="516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33883"/>
      </p:ext>
    </p:extLst>
  </p:cSld>
  <p:clrMapOvr>
    <a:masterClrMapping/>
  </p:clrMapOvr>
  <p:transition spd="slow">
    <p:wipe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1150DCA-8602-4276-99AA-8134FE2B0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Verona – ex Officine Adige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FD1630F-1283-4A9E-8778-7188E0ABB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340768"/>
            <a:ext cx="6944320" cy="520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55092"/>
      </p:ext>
    </p:extLst>
  </p:cSld>
  <p:clrMapOvr>
    <a:masterClrMapping/>
  </p:clrMapOvr>
  <p:transition spd="slow">
    <p:wipe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1150DCA-8602-4276-99AA-8134FE2B0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Verona – ex Officine Adige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0D3152B-E16F-4791-BEA3-1BF765E22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268760"/>
            <a:ext cx="6983219" cy="539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96574"/>
      </p:ext>
    </p:extLst>
  </p:cSld>
  <p:clrMapOvr>
    <a:masterClrMapping/>
  </p:clrMapOvr>
  <p:transition spd="slow">
    <p:wipe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1150DCA-8602-4276-99AA-8134FE2B0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Verona – ex Officine Adige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3AF5A24-D769-41BA-ABBD-A88831BAE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832" y="1268760"/>
            <a:ext cx="7088336" cy="531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20901"/>
      </p:ext>
    </p:extLst>
  </p:cSld>
  <p:clrMapOvr>
    <a:masterClrMapping/>
  </p:clrMapOvr>
  <p:transition spd="slow">
    <p:wipe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1150DCA-8602-4276-99AA-8134FE2B0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Verona – ex Officine Adige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0016E08-3F91-489A-AEE9-C6E5AA0262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945399" y="1925410"/>
            <a:ext cx="5253201" cy="393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59783"/>
      </p:ext>
    </p:extLst>
  </p:cSld>
  <p:clrMapOvr>
    <a:masterClrMapping/>
  </p:clrMapOvr>
  <p:transition spd="slow"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Principi generali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184576"/>
          </a:xfrm>
        </p:spPr>
        <p:txBody>
          <a:bodyPr>
            <a:normAutofit lnSpcReduction="10000"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L’art. 1 elenca i principi ispiratori della legge</a:t>
            </a:r>
          </a:p>
          <a:p>
            <a:pPr lvl="1" algn="just"/>
            <a:r>
              <a:rPr lang="it-IT" dirty="0">
                <a:solidFill>
                  <a:srgbClr val="0070C0"/>
                </a:solidFill>
              </a:rPr>
              <a:t>Preservazione del suolo quale «risorsa limitata e non rinnovabile»</a:t>
            </a:r>
          </a:p>
          <a:p>
            <a:pPr lvl="1" algn="just"/>
            <a:r>
              <a:rPr lang="it-IT" dirty="0">
                <a:solidFill>
                  <a:srgbClr val="0070C0"/>
                </a:solidFill>
              </a:rPr>
              <a:t>Risparmio del suolo come misura di protezione dell’ambiente e dell’ecosistema</a:t>
            </a:r>
          </a:p>
          <a:p>
            <a:pPr lvl="1" algn="just"/>
            <a:r>
              <a:rPr lang="it-IT" dirty="0">
                <a:solidFill>
                  <a:srgbClr val="0070C0"/>
                </a:solidFill>
              </a:rPr>
              <a:t>Raggiungimento dell’obiettivo del «consumo zero» entro il 2050 promosso dall’Unione europea</a:t>
            </a:r>
          </a:p>
          <a:p>
            <a:pPr lvl="1" algn="just"/>
            <a:r>
              <a:rPr lang="it-IT" dirty="0">
                <a:solidFill>
                  <a:srgbClr val="0070C0"/>
                </a:solidFill>
              </a:rPr>
              <a:t>Riordino e razionalizzazione dell’uso del territorio, anche attraverso iniziative di rinaturalizzazione del suolo impropriamente occupato e rigenerazione urbana</a:t>
            </a:r>
          </a:p>
          <a:p>
            <a:pPr lvl="1" algn="just"/>
            <a:endParaRPr lang="it-IT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403862"/>
      </p:ext>
    </p:extLst>
  </p:cSld>
  <p:clrMapOvr>
    <a:masterClrMapping/>
  </p:clrMapOvr>
  <p:transition spd="slow">
    <p:wipe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1150DCA-8602-4276-99AA-8134FE2B0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Verona – ex Officine Adige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1501563-C50D-4922-876A-686D3E603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604" y="1196752"/>
            <a:ext cx="7128792" cy="534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07451"/>
      </p:ext>
    </p:extLst>
  </p:cSld>
  <p:clrMapOvr>
    <a:masterClrMapping/>
  </p:clrMapOvr>
  <p:transition spd="slow">
    <p:wipe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sbcn09pc\OneDrive\Accademia\2017-06-26_Convegno_Vicenza_Risparmio_di_Suolo\rigenerazioneurbana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980728"/>
            <a:ext cx="871488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89802"/>
      </p:ext>
    </p:extLst>
  </p:cSld>
  <p:clrMapOvr>
    <a:masterClrMapping/>
  </p:clrMapOvr>
  <p:transition spd="slow">
    <p:wipe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Rigenerazione urbana sostenibile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18457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b="1" dirty="0">
                <a:solidFill>
                  <a:srgbClr val="0070C0"/>
                </a:solidFill>
              </a:rPr>
              <a:t>La nuova legge favorisce anche l’elaborazione di progetti di riqualificazione su vasta scala (interi quartieri o ambiti vasti), sull’esempio di alcune esperienze in ambito europeo</a:t>
            </a:r>
          </a:p>
          <a:p>
            <a:pPr algn="just"/>
            <a:r>
              <a:rPr lang="it-IT" b="1" dirty="0">
                <a:solidFill>
                  <a:srgbClr val="0070C0"/>
                </a:solidFill>
              </a:rPr>
              <a:t>Piani di rigenerazione urbana sostenibile: </a:t>
            </a:r>
          </a:p>
          <a:p>
            <a:pPr lvl="1" algn="just"/>
            <a:r>
              <a:rPr lang="it-IT" dirty="0">
                <a:solidFill>
                  <a:srgbClr val="0070C0"/>
                </a:solidFill>
              </a:rPr>
              <a:t>Elaborati per ambiti di rigenerazione urbana individuati negli strumenti di pianificazione locale</a:t>
            </a:r>
          </a:p>
          <a:p>
            <a:pPr lvl="1" algn="just"/>
            <a:r>
              <a:rPr lang="it-IT" dirty="0">
                <a:solidFill>
                  <a:srgbClr val="0070C0"/>
                </a:solidFill>
              </a:rPr>
              <a:t>Richiedono il coinvolgimento e la consultazione delle popolazioni interessate</a:t>
            </a:r>
          </a:p>
          <a:p>
            <a:pPr lvl="1" algn="just"/>
            <a:r>
              <a:rPr lang="it-IT" dirty="0">
                <a:solidFill>
                  <a:srgbClr val="0070C0"/>
                </a:solidFill>
              </a:rPr>
              <a:t>Approvati in forma di Accordo di programma di interesse regionale (art. 32 </a:t>
            </a:r>
            <a:r>
              <a:rPr lang="it-IT" dirty="0" err="1">
                <a:solidFill>
                  <a:srgbClr val="0070C0"/>
                </a:solidFill>
              </a:rPr>
              <a:t>l.r</a:t>
            </a:r>
            <a:r>
              <a:rPr lang="it-IT" dirty="0">
                <a:solidFill>
                  <a:srgbClr val="0070C0"/>
                </a:solidFill>
              </a:rPr>
              <a:t>. 35/2001): approccio integrato e globale e coordinamento di tutte le amministrazioni interessate</a:t>
            </a:r>
          </a:p>
        </p:txBody>
      </p:sp>
    </p:spTree>
    <p:extLst>
      <p:ext uri="{BB962C8B-B14F-4D97-AF65-F5344CB8AC3E}">
        <p14:creationId xmlns:p14="http://schemas.microsoft.com/office/powerpoint/2010/main" val="2816943891"/>
      </p:ext>
    </p:extLst>
  </p:cSld>
  <p:clrMapOvr>
    <a:masterClrMapping/>
  </p:clrMapOvr>
  <p:transition spd="slow"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Le parole della nuova urbanistica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184576"/>
          </a:xfrm>
        </p:spPr>
        <p:txBody>
          <a:bodyPr>
            <a:normAutofit/>
          </a:bodyPr>
          <a:lstStyle/>
          <a:p>
            <a:pPr algn="just"/>
            <a:r>
              <a:rPr lang="it-IT" b="1" dirty="0">
                <a:solidFill>
                  <a:srgbClr val="0070C0"/>
                </a:solidFill>
              </a:rPr>
              <a:t>L’art. 2 stabilisce definizioni normative allineate a quelle usate nel diritto europeo ed a quelle in corso di definizione a livello statale</a:t>
            </a:r>
          </a:p>
          <a:p>
            <a:pPr lvl="1" algn="just"/>
            <a:r>
              <a:rPr lang="it-IT" dirty="0">
                <a:solidFill>
                  <a:srgbClr val="0070C0"/>
                </a:solidFill>
              </a:rPr>
              <a:t>Funzione normativa: l’uso di nozioni unitarie rende più efficaci le politiche promosse a tutti i livelli, evitando problemi di coordinamento</a:t>
            </a:r>
          </a:p>
          <a:p>
            <a:pPr lvl="1" algn="just"/>
            <a:r>
              <a:rPr lang="it-IT" dirty="0">
                <a:solidFill>
                  <a:srgbClr val="0070C0"/>
                </a:solidFill>
              </a:rPr>
              <a:t>Funzione culturale: sensibilizzazione dell’opinione pubblica e degli «addetti ai lavori» sui nuovi temi legati allo sviluppo sostenibile ed al rilancio degli ambiti urbani</a:t>
            </a:r>
          </a:p>
          <a:p>
            <a:endParaRPr lang="it-IT" b="1" dirty="0">
              <a:solidFill>
                <a:srgbClr val="0070C0"/>
              </a:solidFill>
            </a:endParaRPr>
          </a:p>
          <a:p>
            <a:endParaRPr lang="it-IT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352287"/>
      </p:ext>
    </p:extLst>
  </p:cSld>
  <p:clrMapOvr>
    <a:masterClrMapping/>
  </p:clrMapOvr>
  <p:transition spd="slow"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Obiettivi e finalità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18457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b="1" dirty="0">
                <a:solidFill>
                  <a:srgbClr val="0070C0"/>
                </a:solidFill>
              </a:rPr>
              <a:t>L’art. 3 individua gli obiettivi che la Regione, i Comuni e gli altri enti competenti devono perseguire nell’esercizio dei poteri di pianificazione loro attribuiti</a:t>
            </a:r>
          </a:p>
          <a:p>
            <a:pPr algn="just"/>
            <a:r>
              <a:rPr lang="it-IT" b="1" dirty="0">
                <a:solidFill>
                  <a:srgbClr val="0070C0"/>
                </a:solidFill>
              </a:rPr>
              <a:t>Spetta alle Regione: </a:t>
            </a:r>
          </a:p>
          <a:p>
            <a:pPr lvl="1" algn="just"/>
            <a:r>
              <a:rPr lang="it-IT" dirty="0">
                <a:solidFill>
                  <a:srgbClr val="0070C0"/>
                </a:solidFill>
              </a:rPr>
              <a:t>Il coordinamento dei livelli di pianificazione</a:t>
            </a:r>
          </a:p>
          <a:p>
            <a:pPr lvl="1" algn="just"/>
            <a:r>
              <a:rPr lang="it-IT" dirty="0">
                <a:solidFill>
                  <a:srgbClr val="0070C0"/>
                </a:solidFill>
              </a:rPr>
              <a:t>La fissazione di indirizzi e criteri per la pianificazione e la limitazione del consumo di suolo</a:t>
            </a:r>
          </a:p>
          <a:p>
            <a:pPr lvl="1" algn="just"/>
            <a:r>
              <a:rPr lang="it-IT" dirty="0">
                <a:solidFill>
                  <a:srgbClr val="0070C0"/>
                </a:solidFill>
              </a:rPr>
              <a:t>La programmazione delle quote di suolo «consumabile»</a:t>
            </a:r>
          </a:p>
          <a:p>
            <a:pPr lvl="1" algn="just"/>
            <a:r>
              <a:rPr lang="it-IT" dirty="0">
                <a:solidFill>
                  <a:srgbClr val="0070C0"/>
                </a:solidFill>
              </a:rPr>
              <a:t>Il monitoraggio, l’acquisizione e l’elaborazione dei dati sul consumo di suolo</a:t>
            </a:r>
          </a:p>
          <a:p>
            <a:pPr lvl="1" algn="just"/>
            <a:r>
              <a:rPr lang="it-IT" dirty="0">
                <a:solidFill>
                  <a:srgbClr val="0070C0"/>
                </a:solidFill>
              </a:rPr>
              <a:t>La promozione di politiche attive conformi agli obiettivi della legge</a:t>
            </a:r>
          </a:p>
          <a:p>
            <a:pPr lvl="1" algn="just"/>
            <a:endParaRPr lang="it-IT" b="1" dirty="0">
              <a:solidFill>
                <a:srgbClr val="0070C0"/>
              </a:solidFill>
            </a:endParaRPr>
          </a:p>
          <a:p>
            <a:endParaRPr lang="it-IT" b="1" dirty="0">
              <a:solidFill>
                <a:srgbClr val="0070C0"/>
              </a:solidFill>
            </a:endParaRPr>
          </a:p>
          <a:p>
            <a:endParaRPr lang="it-IT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113138"/>
      </p:ext>
    </p:extLst>
  </p:cSld>
  <p:clrMapOvr>
    <a:masterClrMapping/>
  </p:clrMapOvr>
  <p:transition spd="slow"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Obiettivi e finalità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184576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b="1" dirty="0">
                <a:solidFill>
                  <a:srgbClr val="0070C0"/>
                </a:solidFill>
              </a:rPr>
              <a:t>Spetta alla pianificazione ed alle politiche territoriali</a:t>
            </a:r>
          </a:p>
          <a:p>
            <a:pPr lvl="1" algn="just"/>
            <a:r>
              <a:rPr lang="it-IT" dirty="0">
                <a:solidFill>
                  <a:srgbClr val="0070C0"/>
                </a:solidFill>
              </a:rPr>
              <a:t>Promuovere la riduzione del consumo di suolo in attuazione dei provvedimenti regionali (con l’obiettivo del «consumo zero» entro il 2050)</a:t>
            </a:r>
          </a:p>
          <a:p>
            <a:pPr lvl="1" algn="just"/>
            <a:r>
              <a:rPr lang="it-IT" dirty="0">
                <a:solidFill>
                  <a:srgbClr val="0070C0"/>
                </a:solidFill>
              </a:rPr>
              <a:t>Promuovere la diffusione di forme di agricoltura sostenibile</a:t>
            </a:r>
          </a:p>
          <a:p>
            <a:pPr lvl="1" algn="just"/>
            <a:r>
              <a:rPr lang="it-IT" dirty="0">
                <a:solidFill>
                  <a:srgbClr val="0070C0"/>
                </a:solidFill>
              </a:rPr>
              <a:t>Promuovere iniziative di «rinverdimento» delle aree caratterizzate da pericolosità idraulica o geologica</a:t>
            </a:r>
          </a:p>
          <a:p>
            <a:pPr lvl="1" algn="just"/>
            <a:r>
              <a:rPr lang="it-IT" dirty="0">
                <a:solidFill>
                  <a:srgbClr val="0070C0"/>
                </a:solidFill>
              </a:rPr>
              <a:t>Promuovere il riuso del patrimonio edilizio esistente e la riqualificazione urbana</a:t>
            </a:r>
          </a:p>
          <a:p>
            <a:pPr lvl="1" algn="just"/>
            <a:endParaRPr lang="it-IT" b="1" dirty="0">
              <a:solidFill>
                <a:srgbClr val="0070C0"/>
              </a:solidFill>
            </a:endParaRPr>
          </a:p>
          <a:p>
            <a:endParaRPr lang="it-IT" b="1" dirty="0">
              <a:solidFill>
                <a:srgbClr val="0070C0"/>
              </a:solidFill>
            </a:endParaRPr>
          </a:p>
          <a:p>
            <a:endParaRPr lang="it-IT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28079"/>
      </p:ext>
    </p:extLst>
  </p:cSld>
  <p:clrMapOvr>
    <a:masterClrMapping/>
  </p:clrMapOvr>
  <p:transition spd="slow"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bcn09pc\OneDrive\Accademia\2017-06-26_Convegno_Vicenza_Risparmio_di_Suolo\programmazione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764704"/>
            <a:ext cx="885419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251106"/>
      </p:ext>
    </p:extLst>
  </p:cSld>
  <p:clrMapOvr>
    <a:masterClrMapping/>
  </p:clrMapOvr>
  <p:transition spd="slow"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Programmazione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18457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it-IT" b="1" dirty="0">
                <a:solidFill>
                  <a:srgbClr val="0070C0"/>
                </a:solidFill>
              </a:rPr>
              <a:t>L’art. 4 (Obiettivi e finalità) attribuisce alla Regione ed ai Comuni un ruolo più incisivo nella pianificazione urbanistica, al fine di promuovere il contenimento del consumo di suolo</a:t>
            </a:r>
          </a:p>
          <a:p>
            <a:pPr algn="just"/>
            <a:endParaRPr lang="it-IT" b="1" dirty="0">
              <a:solidFill>
                <a:srgbClr val="0070C0"/>
              </a:solidFill>
            </a:endParaRPr>
          </a:p>
          <a:p>
            <a:pPr algn="just"/>
            <a:r>
              <a:rPr lang="it-IT" b="1" dirty="0">
                <a:solidFill>
                  <a:srgbClr val="0070C0"/>
                </a:solidFill>
              </a:rPr>
              <a:t>La Regione, con provvedimento da emanare entro 180 dall’entrata in vigore della legge, dovrà stabilire le quantità massime di suolo consumabile a livello regionale</a:t>
            </a:r>
          </a:p>
          <a:p>
            <a:pPr algn="just"/>
            <a:endParaRPr lang="it-IT" b="1" dirty="0">
              <a:solidFill>
                <a:srgbClr val="0070C0"/>
              </a:solidFill>
            </a:endParaRPr>
          </a:p>
          <a:p>
            <a:pPr algn="just"/>
            <a:r>
              <a:rPr lang="it-IT" b="1" dirty="0">
                <a:solidFill>
                  <a:srgbClr val="0070C0"/>
                </a:solidFill>
              </a:rPr>
              <a:t>La giunta dovrà inoltre emanare gli indirizzi per la pianificazione e la realizzazione delle politiche territoriali</a:t>
            </a:r>
          </a:p>
        </p:txBody>
      </p:sp>
    </p:spTree>
    <p:extLst>
      <p:ext uri="{BB962C8B-B14F-4D97-AF65-F5344CB8AC3E}">
        <p14:creationId xmlns:p14="http://schemas.microsoft.com/office/powerpoint/2010/main" val="458700308"/>
      </p:ext>
    </p:extLst>
  </p:cSld>
  <p:clrMapOvr>
    <a:masterClrMapping/>
  </p:clrMapOvr>
  <p:transition spd="slow"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bcn09pc\OneDrive\Accademia\2017-06-26_Convegno_Vicenza_Risparmio_di_Suolo\riqualificazione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2" y="620688"/>
            <a:ext cx="9129688" cy="569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926643"/>
      </p:ext>
    </p:extLst>
  </p:cSld>
  <p:clrMapOvr>
    <a:masterClrMapping/>
  </p:clrMapOvr>
  <p:transition spd="slow"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Riqualificazione edilizia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18457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b="1" dirty="0">
                <a:solidFill>
                  <a:srgbClr val="0070C0"/>
                </a:solidFill>
              </a:rPr>
              <a:t>L’art. 5 (co. 1, lett. b) promuove forme di riqualificazione del patrimonio edilizio esistente</a:t>
            </a:r>
          </a:p>
          <a:p>
            <a:pPr lvl="1" algn="just"/>
            <a:r>
              <a:rPr lang="it-IT" i="1" dirty="0">
                <a:solidFill>
                  <a:srgbClr val="0070C0"/>
                </a:solidFill>
              </a:rPr>
              <a:t>Recupero, riqualificazione, destinazione ad ogni tipo di uso compatibile con le caratteristiche urbanistiche </a:t>
            </a:r>
          </a:p>
          <a:p>
            <a:pPr lvl="1" algn="just"/>
            <a:r>
              <a:rPr lang="it-IT" i="1" dirty="0">
                <a:solidFill>
                  <a:srgbClr val="0070C0"/>
                </a:solidFill>
              </a:rPr>
              <a:t>Miglioramento della qualità del patrimonio edilizio </a:t>
            </a:r>
            <a:r>
              <a:rPr lang="it-IT" dirty="0">
                <a:solidFill>
                  <a:srgbClr val="0070C0"/>
                </a:solidFill>
              </a:rPr>
              <a:t>in relazione a parametri come:</a:t>
            </a:r>
          </a:p>
          <a:p>
            <a:pPr lvl="2" algn="just"/>
            <a:r>
              <a:rPr lang="it-IT" dirty="0">
                <a:solidFill>
                  <a:srgbClr val="0070C0"/>
                </a:solidFill>
              </a:rPr>
              <a:t>Qualità architettonica e paesaggistica</a:t>
            </a:r>
          </a:p>
          <a:p>
            <a:pPr lvl="2" algn="just"/>
            <a:r>
              <a:rPr lang="it-IT" dirty="0">
                <a:solidFill>
                  <a:srgbClr val="0070C0"/>
                </a:solidFill>
              </a:rPr>
              <a:t>Qualità delle caratteristiche costruttive, dell’impiantistica e della tecnologia</a:t>
            </a:r>
          </a:p>
          <a:p>
            <a:pPr lvl="2" algn="just"/>
            <a:r>
              <a:rPr lang="it-IT" dirty="0">
                <a:solidFill>
                  <a:srgbClr val="0070C0"/>
                </a:solidFill>
              </a:rPr>
              <a:t>Efficientamento energetico e riduzione dell’inquinamento atmosferico</a:t>
            </a:r>
          </a:p>
          <a:p>
            <a:pPr lvl="2" algn="just"/>
            <a:r>
              <a:rPr lang="it-IT" dirty="0">
                <a:solidFill>
                  <a:srgbClr val="0070C0"/>
                </a:solidFill>
              </a:rPr>
              <a:t>Eliminazione delle barriere architettoniche</a:t>
            </a:r>
          </a:p>
          <a:p>
            <a:pPr lvl="2" algn="just"/>
            <a:r>
              <a:rPr lang="it-IT" dirty="0">
                <a:solidFill>
                  <a:srgbClr val="0070C0"/>
                </a:solidFill>
              </a:rPr>
              <a:t>Incremento della sicurezza (idraulica, geologica, antisismica,…) </a:t>
            </a:r>
          </a:p>
        </p:txBody>
      </p:sp>
    </p:spTree>
    <p:extLst>
      <p:ext uri="{BB962C8B-B14F-4D97-AF65-F5344CB8AC3E}">
        <p14:creationId xmlns:p14="http://schemas.microsoft.com/office/powerpoint/2010/main" val="1523201626"/>
      </p:ext>
    </p:extLst>
  </p:cSld>
  <p:clrMapOvr>
    <a:masterClrMapping/>
  </p:clrMapOvr>
  <p:transition spd="slow">
    <p:wipe dir="u"/>
  </p:transition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639</Words>
  <Application>Microsoft Office PowerPoint</Application>
  <PresentationFormat>Presentazione su schermo (4:3)</PresentationFormat>
  <Paragraphs>62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22</vt:i4>
      </vt:variant>
    </vt:vector>
  </HeadingPairs>
  <TitlesOfParts>
    <vt:vector size="24" baseType="lpstr">
      <vt:lpstr>1_Tema di Office</vt:lpstr>
      <vt:lpstr>Tema di Office</vt:lpstr>
      <vt:lpstr>Le parole chiave della nuova legge</vt:lpstr>
      <vt:lpstr>Principi generali</vt:lpstr>
      <vt:lpstr>Le parole della nuova urbanistica</vt:lpstr>
      <vt:lpstr>Obiettivi e finalità</vt:lpstr>
      <vt:lpstr>Obiettivi e finalità</vt:lpstr>
      <vt:lpstr>Presentazione standard di PowerPoint</vt:lpstr>
      <vt:lpstr>Programmazione</vt:lpstr>
      <vt:lpstr>Presentazione standard di PowerPoint</vt:lpstr>
      <vt:lpstr>Riqualificazione edilizia</vt:lpstr>
      <vt:lpstr>Valdobbiadene (TV) – ex Filanda</vt:lpstr>
      <vt:lpstr>Valdobbiadene (TV) – ex Filanda</vt:lpstr>
      <vt:lpstr>Riqualificazione urbana</vt:lpstr>
      <vt:lpstr>Verona – Stazione frigorifera</vt:lpstr>
      <vt:lpstr>Verona – Stazione frigorifera</vt:lpstr>
      <vt:lpstr>Verona – Stazione frigorifera</vt:lpstr>
      <vt:lpstr>Verona – ex Officine Adige</vt:lpstr>
      <vt:lpstr>Verona – ex Officine Adige</vt:lpstr>
      <vt:lpstr>Verona – ex Officine Adige</vt:lpstr>
      <vt:lpstr>Verona – ex Officine Adige</vt:lpstr>
      <vt:lpstr>Verona – ex Officine Adige</vt:lpstr>
      <vt:lpstr>Presentazione standard di PowerPoint</vt:lpstr>
      <vt:lpstr>Rigenerazione urbana sostenibile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caratteri innovativi della riforma</dc:title>
  <dc:creator>sbcn09pc</dc:creator>
  <cp:lastModifiedBy>sbcn09pc</cp:lastModifiedBy>
  <cp:revision>3</cp:revision>
  <dcterms:created xsi:type="dcterms:W3CDTF">2017-06-27T09:02:58Z</dcterms:created>
  <dcterms:modified xsi:type="dcterms:W3CDTF">2017-06-27T09:22:02Z</dcterms:modified>
</cp:coreProperties>
</file>