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5138-B1AF-4FA1-87EA-AD791E8515CB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CFFB8-5933-4653-8FF3-47456DDACD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96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6D6B1-FFB6-4DAA-86A0-3F3DFF885AE9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0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49280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2973"/>
      </p:ext>
    </p:extLst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49756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53931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83694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8745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39189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59311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72132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28253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48104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-35148"/>
            <a:ext cx="8305087" cy="1470025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I caratteri innovativi della riforma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6660" y="-588268"/>
            <a:ext cx="7755780" cy="1176536"/>
          </a:xfrm>
        </p:spPr>
        <p:txBody>
          <a:bodyPr>
            <a:normAutofit/>
          </a:bodyPr>
          <a:lstStyle/>
          <a:p>
            <a:endParaRPr lang="it-IT" i="1" dirty="0"/>
          </a:p>
          <a:p>
            <a:r>
              <a:rPr lang="it-IT" b="1" dirty="0">
                <a:solidFill>
                  <a:srgbClr val="0070C0"/>
                </a:solidFill>
              </a:rPr>
              <a:t>Bruno Barel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436096" y="5517232"/>
            <a:ext cx="4464496" cy="117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i="1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it-IT" sz="2000" b="1" i="1" dirty="0">
                <a:solidFill>
                  <a:srgbClr val="0070C0"/>
                </a:solidFill>
              </a:rPr>
              <a:t>Vicenza, 26 giugno 2017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029" name="Picture 5" descr="C:\Users\sbcn09pc\OneDrive\Accademia\2017-06-26_Convegno_Vicenza_Risparmio_di_Suolo\wordcloud (7)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81" r="13591" b="6475"/>
          <a:stretch/>
        </p:blipFill>
        <p:spPr bwMode="auto">
          <a:xfrm>
            <a:off x="1187624" y="867173"/>
            <a:ext cx="634612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7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Caerano (TV) – Confezioni San Remo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341146-53A3-4C3C-B7CD-16A954C3C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52736"/>
            <a:ext cx="8135888" cy="54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40019"/>
      </p:ext>
    </p:extLst>
  </p:cSld>
  <p:clrMapOvr>
    <a:masterClrMapping/>
  </p:clrMapOvr>
  <p:transition spd="slow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Il Veneto e il consumo di suolo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Un </a:t>
            </a:r>
            <a:r>
              <a:rPr lang="en-US" b="1" dirty="0" err="1">
                <a:solidFill>
                  <a:srgbClr val="0070C0"/>
                </a:solidFill>
              </a:rPr>
              <a:t>numero</a:t>
            </a:r>
            <a:r>
              <a:rPr lang="en-US" b="1" dirty="0">
                <a:solidFill>
                  <a:srgbClr val="0070C0"/>
                </a:solidFill>
              </a:rPr>
              <a:t> non </a:t>
            </a:r>
            <a:r>
              <a:rPr lang="en-US" b="1" dirty="0" err="1">
                <a:solidFill>
                  <a:srgbClr val="0070C0"/>
                </a:solidFill>
              </a:rPr>
              <a:t>irrilevante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edifici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trova</a:t>
            </a:r>
            <a:r>
              <a:rPr lang="en-US" b="1" dirty="0">
                <a:solidFill>
                  <a:srgbClr val="0070C0"/>
                </a:solidFill>
              </a:rPr>
              <a:t> in zone a </a:t>
            </a:r>
            <a:r>
              <a:rPr lang="en-US" b="1" dirty="0" err="1">
                <a:solidFill>
                  <a:srgbClr val="0070C0"/>
                </a:solidFill>
              </a:rPr>
              <a:t>pericolosità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idraulica</a:t>
            </a:r>
            <a:r>
              <a:rPr lang="en-US" b="1" dirty="0">
                <a:solidFill>
                  <a:srgbClr val="0070C0"/>
                </a:solidFill>
              </a:rPr>
              <a:t> o </a:t>
            </a:r>
            <a:r>
              <a:rPr lang="en-US" b="1" dirty="0" err="1">
                <a:solidFill>
                  <a:srgbClr val="0070C0"/>
                </a:solidFill>
              </a:rPr>
              <a:t>geologica</a:t>
            </a:r>
            <a:endParaRPr lang="en-US" b="1" dirty="0">
              <a:solidFill>
                <a:srgbClr val="0070C0"/>
              </a:solidFill>
            </a:endParaRPr>
          </a:p>
          <a:p>
            <a:pPr lvl="1" algn="just"/>
            <a:r>
              <a:rPr lang="en-US" dirty="0" err="1">
                <a:solidFill>
                  <a:srgbClr val="0070C0"/>
                </a:solidFill>
              </a:rPr>
              <a:t>Impianti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industriali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realizzati</a:t>
            </a:r>
            <a:r>
              <a:rPr lang="en-US" dirty="0">
                <a:solidFill>
                  <a:srgbClr val="0070C0"/>
                </a:solidFill>
              </a:rPr>
              <a:t> a </a:t>
            </a:r>
            <a:r>
              <a:rPr lang="en-US" dirty="0" err="1">
                <a:solidFill>
                  <a:srgbClr val="0070C0"/>
                </a:solidFill>
              </a:rPr>
              <a:t>ridosso</a:t>
            </a:r>
            <a:r>
              <a:rPr lang="en-US" dirty="0">
                <a:solidFill>
                  <a:srgbClr val="0070C0"/>
                </a:solidFill>
              </a:rPr>
              <a:t> di </a:t>
            </a:r>
            <a:r>
              <a:rPr lang="en-US" dirty="0" err="1">
                <a:solidFill>
                  <a:srgbClr val="0070C0"/>
                </a:solidFill>
              </a:rPr>
              <a:t>corsi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d’acqua</a:t>
            </a:r>
            <a:endParaRPr lang="en-US" dirty="0">
              <a:solidFill>
                <a:srgbClr val="0070C0"/>
              </a:solidFill>
            </a:endParaRPr>
          </a:p>
          <a:p>
            <a:pPr lvl="1" algn="just"/>
            <a:r>
              <a:rPr lang="en-US" dirty="0" err="1">
                <a:solidFill>
                  <a:srgbClr val="0070C0"/>
                </a:solidFill>
              </a:rPr>
              <a:t>Immobili</a:t>
            </a:r>
            <a:r>
              <a:rPr lang="en-US" dirty="0">
                <a:solidFill>
                  <a:srgbClr val="0070C0"/>
                </a:solidFill>
              </a:rPr>
              <a:t> a </a:t>
            </a:r>
            <a:r>
              <a:rPr lang="en-US" dirty="0" err="1">
                <a:solidFill>
                  <a:srgbClr val="0070C0"/>
                </a:solidFill>
              </a:rPr>
              <a:t>destinazione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residenziale</a:t>
            </a:r>
            <a:r>
              <a:rPr lang="en-US" dirty="0">
                <a:solidFill>
                  <a:srgbClr val="0070C0"/>
                </a:solidFill>
              </a:rPr>
              <a:t> o </a:t>
            </a:r>
            <a:r>
              <a:rPr lang="en-US" dirty="0" err="1">
                <a:solidFill>
                  <a:srgbClr val="0070C0"/>
                </a:solidFill>
              </a:rPr>
              <a:t>produttiva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situati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all’interno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delle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casse</a:t>
            </a:r>
            <a:r>
              <a:rPr lang="en-US" dirty="0">
                <a:solidFill>
                  <a:srgbClr val="0070C0"/>
                </a:solidFill>
              </a:rPr>
              <a:t> di </a:t>
            </a:r>
            <a:r>
              <a:rPr lang="en-US" dirty="0" err="1">
                <a:solidFill>
                  <a:srgbClr val="0070C0"/>
                </a:solidFill>
              </a:rPr>
              <a:t>espansione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corsi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d’acqua</a:t>
            </a:r>
            <a:endParaRPr lang="en-US" dirty="0">
              <a:solidFill>
                <a:srgbClr val="0070C0"/>
              </a:solidFill>
            </a:endParaRPr>
          </a:p>
          <a:p>
            <a:pPr lvl="1" algn="just"/>
            <a:r>
              <a:rPr lang="en-US" dirty="0" err="1">
                <a:solidFill>
                  <a:srgbClr val="0070C0"/>
                </a:solidFill>
              </a:rPr>
              <a:t>Immobili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edificati</a:t>
            </a:r>
            <a:r>
              <a:rPr lang="en-US" dirty="0">
                <a:solidFill>
                  <a:srgbClr val="0070C0"/>
                </a:solidFill>
              </a:rPr>
              <a:t> in </a:t>
            </a:r>
            <a:r>
              <a:rPr lang="en-US" dirty="0" err="1">
                <a:solidFill>
                  <a:srgbClr val="0070C0"/>
                </a:solidFill>
              </a:rPr>
              <a:t>aree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interessate</a:t>
            </a:r>
            <a:r>
              <a:rPr lang="en-US" dirty="0">
                <a:solidFill>
                  <a:srgbClr val="0070C0"/>
                </a:solidFill>
              </a:rPr>
              <a:t> da </a:t>
            </a:r>
            <a:r>
              <a:rPr lang="en-US" dirty="0" err="1">
                <a:solidFill>
                  <a:srgbClr val="0070C0"/>
                </a:solidFill>
              </a:rPr>
              <a:t>fenomeni</a:t>
            </a:r>
            <a:r>
              <a:rPr lang="en-US" dirty="0">
                <a:solidFill>
                  <a:srgbClr val="0070C0"/>
                </a:solidFill>
              </a:rPr>
              <a:t> di </a:t>
            </a:r>
            <a:r>
              <a:rPr lang="en-US" dirty="0" err="1">
                <a:solidFill>
                  <a:srgbClr val="0070C0"/>
                </a:solidFill>
              </a:rPr>
              <a:t>dissesto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geologico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7659"/>
      </p:ext>
    </p:extLst>
  </p:cSld>
  <p:clrMapOvr>
    <a:masterClrMapping/>
  </p:clrMapOvr>
  <p:transition spd="slow"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Roncade (TV) - </a:t>
            </a:r>
            <a:r>
              <a:rPr lang="it-IT" b="1" dirty="0" err="1">
                <a:solidFill>
                  <a:srgbClr val="0070C0"/>
                </a:solidFill>
              </a:rPr>
              <a:t>Vetrocomp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198A7E-62C9-4EEC-BF69-A9555613F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31" y="1259632"/>
            <a:ext cx="8119666" cy="54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53775"/>
      </p:ext>
    </p:extLst>
  </p:cSld>
  <p:clrMapOvr>
    <a:masterClrMapping/>
  </p:clrMapOvr>
  <p:transition spd="slow"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Roncade (TV) - </a:t>
            </a:r>
            <a:r>
              <a:rPr lang="it-IT" b="1" dirty="0" err="1">
                <a:solidFill>
                  <a:srgbClr val="0070C0"/>
                </a:solidFill>
              </a:rPr>
              <a:t>Vetrocomp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87402E-23D9-444C-87DC-8A0DC761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60" y="1124744"/>
            <a:ext cx="8354784" cy="55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76471"/>
      </p:ext>
    </p:extLst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Roncade (TV) - </a:t>
            </a:r>
            <a:r>
              <a:rPr lang="it-IT" b="1" dirty="0" err="1">
                <a:solidFill>
                  <a:srgbClr val="0070C0"/>
                </a:solidFill>
              </a:rPr>
              <a:t>Vetrocomp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264BD3E-A05A-46EB-B5AB-9CA6B890F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52" y="1124744"/>
            <a:ext cx="8354784" cy="55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42581"/>
      </p:ext>
    </p:extLst>
  </p:cSld>
  <p:clrMapOvr>
    <a:masterClrMapping/>
  </p:clrMapOvr>
  <p:transition spd="slow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Gli interventi legislativi in Veneto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La legge urbanistica regionale (</a:t>
            </a:r>
            <a:r>
              <a:rPr lang="it-IT" b="1" dirty="0" err="1">
                <a:solidFill>
                  <a:srgbClr val="0070C0"/>
                </a:solidFill>
              </a:rPr>
              <a:t>l.r</a:t>
            </a:r>
            <a:r>
              <a:rPr lang="it-IT" b="1" dirty="0">
                <a:solidFill>
                  <a:srgbClr val="0070C0"/>
                </a:solidFill>
              </a:rPr>
              <a:t>. 11/2004) affermava in linea di principio la preferenza del recupero del patrimonio esistente rispetto all’occupazione di suolo inedificato</a:t>
            </a:r>
          </a:p>
          <a:p>
            <a:pPr lvl="1" algn="just"/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it-IT" dirty="0">
                <a:solidFill>
                  <a:srgbClr val="0070C0"/>
                </a:solidFill>
              </a:rPr>
              <a:t>l principio ha trovato però scarsa attuazione nella pianificazione territoriale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Sul </a:t>
            </a:r>
            <a:r>
              <a:rPr lang="it-IT" b="1" dirty="0">
                <a:solidFill>
                  <a:srgbClr val="0070C0"/>
                </a:solidFill>
              </a:rPr>
              <a:t>tema del risparmio di suolo e del recupero del patrimonio esistente si è acceso un ampio dibattito a livello locale, nazionale e sovranazionale</a:t>
            </a:r>
          </a:p>
        </p:txBody>
      </p:sp>
    </p:spTree>
    <p:extLst>
      <p:ext uri="{BB962C8B-B14F-4D97-AF65-F5344CB8AC3E}">
        <p14:creationId xmlns:p14="http://schemas.microsoft.com/office/powerpoint/2010/main" val="1795773968"/>
      </p:ext>
    </p:extLst>
  </p:cSld>
  <p:clrMapOvr>
    <a:masterClrMapping/>
  </p:clrMapOvr>
  <p:transition spd="slow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Gli interventi legislativi in Veneto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err="1">
                <a:solidFill>
                  <a:srgbClr val="0070C0"/>
                </a:solidFill>
              </a:rPr>
              <a:t>Negli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anni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più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recenti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sono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stati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adottati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alcuni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provvedimenti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volti</a:t>
            </a:r>
            <a:r>
              <a:rPr lang="en-US" b="1" dirty="0">
                <a:solidFill>
                  <a:srgbClr val="0070C0"/>
                </a:solidFill>
              </a:rPr>
              <a:t> a </a:t>
            </a:r>
            <a:r>
              <a:rPr lang="en-US" b="1" dirty="0" err="1">
                <a:solidFill>
                  <a:srgbClr val="0070C0"/>
                </a:solidFill>
              </a:rPr>
              <a:t>promuovere</a:t>
            </a:r>
            <a:r>
              <a:rPr lang="en-US" b="1" dirty="0">
                <a:solidFill>
                  <a:srgbClr val="0070C0"/>
                </a:solidFill>
              </a:rPr>
              <a:t> la </a:t>
            </a:r>
            <a:r>
              <a:rPr lang="en-US" b="1" dirty="0" err="1">
                <a:solidFill>
                  <a:srgbClr val="0070C0"/>
                </a:solidFill>
              </a:rPr>
              <a:t>riqualificazione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recupero</a:t>
            </a:r>
            <a:r>
              <a:rPr lang="en-US" b="1" dirty="0">
                <a:solidFill>
                  <a:srgbClr val="0070C0"/>
                </a:solidFill>
              </a:rPr>
              <a:t> del </a:t>
            </a:r>
            <a:r>
              <a:rPr lang="en-US" b="1" dirty="0" err="1">
                <a:solidFill>
                  <a:srgbClr val="0070C0"/>
                </a:solidFill>
              </a:rPr>
              <a:t>patrimonio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edilizio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esistente</a:t>
            </a:r>
            <a:r>
              <a:rPr lang="en-US" b="1" dirty="0">
                <a:solidFill>
                  <a:srgbClr val="0070C0"/>
                </a:solidFill>
              </a:rPr>
              <a:t> e la </a:t>
            </a:r>
            <a:r>
              <a:rPr lang="en-US" b="1" dirty="0" err="1">
                <a:solidFill>
                  <a:srgbClr val="0070C0"/>
                </a:solidFill>
              </a:rPr>
              <a:t>riduzione</a:t>
            </a:r>
            <a:r>
              <a:rPr lang="en-US" b="1" dirty="0">
                <a:solidFill>
                  <a:srgbClr val="0070C0"/>
                </a:solidFill>
              </a:rPr>
              <a:t> del </a:t>
            </a:r>
            <a:r>
              <a:rPr lang="en-US" b="1" dirty="0" err="1">
                <a:solidFill>
                  <a:srgbClr val="0070C0"/>
                </a:solidFill>
              </a:rPr>
              <a:t>consumo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suolo</a:t>
            </a:r>
            <a:endParaRPr lang="en-US" b="1" dirty="0">
              <a:solidFill>
                <a:srgbClr val="0070C0"/>
              </a:solidFill>
            </a:endParaRPr>
          </a:p>
          <a:p>
            <a:pPr lvl="1" algn="just"/>
            <a:r>
              <a:rPr lang="en-US" b="1" dirty="0">
                <a:solidFill>
                  <a:srgbClr val="0070C0"/>
                </a:solidFill>
              </a:rPr>
              <a:t>I, II e III “Piano casa” (</a:t>
            </a:r>
            <a:r>
              <a:rPr lang="en-US" b="1" dirty="0" err="1">
                <a:solidFill>
                  <a:srgbClr val="0070C0"/>
                </a:solidFill>
              </a:rPr>
              <a:t>l.r</a:t>
            </a:r>
            <a:r>
              <a:rPr lang="en-US" b="1" dirty="0">
                <a:solidFill>
                  <a:srgbClr val="0070C0"/>
                </a:solidFill>
              </a:rPr>
              <a:t>. n. 4/2009 e </a:t>
            </a:r>
            <a:r>
              <a:rPr lang="en-US" b="1" dirty="0" err="1">
                <a:solidFill>
                  <a:srgbClr val="0070C0"/>
                </a:solidFill>
              </a:rPr>
              <a:t>s.m</a:t>
            </a:r>
            <a:r>
              <a:rPr lang="en-US" b="1" dirty="0">
                <a:solidFill>
                  <a:srgbClr val="0070C0"/>
                </a:solidFill>
              </a:rPr>
              <a:t>.): </a:t>
            </a:r>
            <a:r>
              <a:rPr lang="en-US" dirty="0" err="1">
                <a:solidFill>
                  <a:srgbClr val="0070C0"/>
                </a:solidFill>
              </a:rPr>
              <a:t>Riqualificazione</a:t>
            </a:r>
            <a:r>
              <a:rPr lang="en-US" dirty="0">
                <a:solidFill>
                  <a:srgbClr val="0070C0"/>
                </a:solidFill>
              </a:rPr>
              <a:t> e </a:t>
            </a:r>
            <a:r>
              <a:rPr lang="en-US" dirty="0" err="1">
                <a:solidFill>
                  <a:srgbClr val="0070C0"/>
                </a:solidFill>
              </a:rPr>
              <a:t>miglior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utilizzo</a:t>
            </a:r>
            <a:r>
              <a:rPr lang="en-US" dirty="0">
                <a:solidFill>
                  <a:srgbClr val="0070C0"/>
                </a:solidFill>
              </a:rPr>
              <a:t> del </a:t>
            </a:r>
            <a:r>
              <a:rPr lang="en-US" dirty="0" err="1">
                <a:solidFill>
                  <a:srgbClr val="0070C0"/>
                </a:solidFill>
              </a:rPr>
              <a:t>patrimonio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esistente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incentivi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alla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demolizione</a:t>
            </a:r>
            <a:endParaRPr lang="en-US" dirty="0">
              <a:solidFill>
                <a:srgbClr val="0070C0"/>
              </a:solidFill>
            </a:endParaRPr>
          </a:p>
          <a:p>
            <a:pPr lvl="1" algn="just"/>
            <a:r>
              <a:rPr lang="en-US" b="1" dirty="0">
                <a:solidFill>
                  <a:srgbClr val="0070C0"/>
                </a:solidFill>
              </a:rPr>
              <a:t>“</a:t>
            </a:r>
            <a:r>
              <a:rPr lang="en-US" b="1" dirty="0" err="1">
                <a:solidFill>
                  <a:srgbClr val="0070C0"/>
                </a:solidFill>
              </a:rPr>
              <a:t>Legge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commercio</a:t>
            </a:r>
            <a:r>
              <a:rPr lang="en-US" b="1" dirty="0">
                <a:solidFill>
                  <a:srgbClr val="0070C0"/>
                </a:solidFill>
              </a:rPr>
              <a:t>” (</a:t>
            </a:r>
            <a:r>
              <a:rPr lang="en-US" b="1" dirty="0" err="1">
                <a:solidFill>
                  <a:srgbClr val="0070C0"/>
                </a:solidFill>
              </a:rPr>
              <a:t>l.r</a:t>
            </a:r>
            <a:r>
              <a:rPr lang="en-US" b="1" dirty="0">
                <a:solidFill>
                  <a:srgbClr val="0070C0"/>
                </a:solidFill>
              </a:rPr>
              <a:t>. n. 50/2012): </a:t>
            </a:r>
            <a:r>
              <a:rPr lang="en-US" dirty="0" err="1">
                <a:solidFill>
                  <a:srgbClr val="0070C0"/>
                </a:solidFill>
              </a:rPr>
              <a:t>favorisce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l’insediamento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delle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strutture</a:t>
            </a:r>
            <a:r>
              <a:rPr lang="en-US" dirty="0">
                <a:solidFill>
                  <a:srgbClr val="0070C0"/>
                </a:solidFill>
              </a:rPr>
              <a:t> di </a:t>
            </a:r>
            <a:r>
              <a:rPr lang="en-US" dirty="0" err="1">
                <a:solidFill>
                  <a:srgbClr val="0070C0"/>
                </a:solidFill>
              </a:rPr>
              <a:t>vendita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all’inerno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centri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storici</a:t>
            </a:r>
            <a:r>
              <a:rPr lang="en-US" dirty="0">
                <a:solidFill>
                  <a:srgbClr val="0070C0"/>
                </a:solidFill>
              </a:rPr>
              <a:t> e </a:t>
            </a:r>
            <a:r>
              <a:rPr lang="en-US" dirty="0" err="1">
                <a:solidFill>
                  <a:srgbClr val="0070C0"/>
                </a:solidFill>
              </a:rPr>
              <a:t>nelle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aree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degradate</a:t>
            </a:r>
            <a:endParaRPr lang="en-US" dirty="0">
              <a:solidFill>
                <a:srgbClr val="0070C0"/>
              </a:solidFill>
            </a:endParaRPr>
          </a:p>
          <a:p>
            <a:pPr lvl="1" algn="just"/>
            <a:r>
              <a:rPr lang="en-US" b="1" dirty="0">
                <a:solidFill>
                  <a:srgbClr val="0070C0"/>
                </a:solidFill>
              </a:rPr>
              <a:t>“</a:t>
            </a:r>
            <a:r>
              <a:rPr lang="en-US" b="1" dirty="0" err="1">
                <a:solidFill>
                  <a:srgbClr val="0070C0"/>
                </a:solidFill>
              </a:rPr>
              <a:t>Varianti</a:t>
            </a:r>
            <a:r>
              <a:rPr lang="en-US" b="1" dirty="0">
                <a:solidFill>
                  <a:srgbClr val="0070C0"/>
                </a:solidFill>
              </a:rPr>
              <a:t> Verdi” (</a:t>
            </a:r>
            <a:r>
              <a:rPr lang="en-US" b="1" dirty="0" err="1">
                <a:solidFill>
                  <a:srgbClr val="0070C0"/>
                </a:solidFill>
              </a:rPr>
              <a:t>l.r</a:t>
            </a:r>
            <a:r>
              <a:rPr lang="en-US" b="1" dirty="0">
                <a:solidFill>
                  <a:srgbClr val="0070C0"/>
                </a:solidFill>
              </a:rPr>
              <a:t>. n. 4/2015): </a:t>
            </a:r>
            <a:r>
              <a:rPr lang="en-US" dirty="0" err="1">
                <a:solidFill>
                  <a:srgbClr val="0070C0"/>
                </a:solidFill>
              </a:rPr>
              <a:t>riduzione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delle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aree</a:t>
            </a:r>
            <a:r>
              <a:rPr lang="en-US" dirty="0">
                <a:solidFill>
                  <a:srgbClr val="0070C0"/>
                </a:solidFill>
              </a:rPr>
              <a:t> di </a:t>
            </a:r>
            <a:r>
              <a:rPr lang="en-US" dirty="0" err="1">
                <a:solidFill>
                  <a:srgbClr val="0070C0"/>
                </a:solidFill>
              </a:rPr>
              <a:t>espansione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7235"/>
      </p:ext>
    </p:extLst>
  </p:cSld>
  <p:clrMapOvr>
    <a:masterClrMapping/>
  </p:clrMapOvr>
  <p:transition spd="slow"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La l.r. 6 giugno 2017, n. 14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Pubblicata sul B.U.R. Veneto il 9.6.2017</a:t>
            </a:r>
          </a:p>
          <a:p>
            <a:r>
              <a:rPr lang="it-IT" b="1" dirty="0">
                <a:solidFill>
                  <a:srgbClr val="0070C0"/>
                </a:solidFill>
              </a:rPr>
              <a:t>In vigore dal 24 giugno 2017</a:t>
            </a:r>
          </a:p>
          <a:p>
            <a:r>
              <a:rPr lang="it-IT" b="1" dirty="0">
                <a:solidFill>
                  <a:srgbClr val="0070C0"/>
                </a:solidFill>
              </a:rPr>
              <a:t>Strutturata in due capi</a:t>
            </a:r>
          </a:p>
          <a:p>
            <a:pPr lvl="1" algn="just"/>
            <a:r>
              <a:rPr lang="it-IT" b="1" dirty="0">
                <a:solidFill>
                  <a:srgbClr val="0070C0"/>
                </a:solidFill>
              </a:rPr>
              <a:t>Capo I: </a:t>
            </a:r>
            <a:r>
              <a:rPr lang="it-IT" dirty="0">
                <a:solidFill>
                  <a:srgbClr val="0070C0"/>
                </a:solidFill>
              </a:rPr>
              <a:t>Stabilisce gli obiettivi regionali in materia di contenimento del consumo di suolo e individua nuovi strumenti per il raggiungimento dell’obiettivo</a:t>
            </a:r>
          </a:p>
          <a:p>
            <a:pPr lvl="1" algn="just"/>
            <a:r>
              <a:rPr lang="it-IT" b="1" dirty="0">
                <a:solidFill>
                  <a:srgbClr val="0070C0"/>
                </a:solidFill>
              </a:rPr>
              <a:t>Capo II:</a:t>
            </a:r>
            <a:r>
              <a:rPr lang="it-IT" dirty="0">
                <a:solidFill>
                  <a:srgbClr val="0070C0"/>
                </a:solidFill>
              </a:rPr>
              <a:t> Apporta alcuni emendamenti e modifiche di coordinamento alla legge urbanistica regionale (l.r. n. 11/2004)</a:t>
            </a:r>
          </a:p>
          <a:p>
            <a:pPr algn="just"/>
            <a:r>
              <a:rPr lang="it-IT" dirty="0">
                <a:solidFill>
                  <a:srgbClr val="0070C0"/>
                </a:solidFill>
              </a:rPr>
              <a:t>Le disposizioni sul consumo di suolo restano non sono integrate nella l.r. 11/2004</a:t>
            </a:r>
          </a:p>
        </p:txBody>
      </p:sp>
    </p:spTree>
    <p:extLst>
      <p:ext uri="{BB962C8B-B14F-4D97-AF65-F5344CB8AC3E}">
        <p14:creationId xmlns:p14="http://schemas.microsoft.com/office/powerpoint/2010/main" val="2907435512"/>
      </p:ext>
    </p:extLst>
  </p:cSld>
  <p:clrMapOvr>
    <a:masterClrMapping/>
  </p:clrMapOvr>
  <p:transition spd="slow"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it-IT" b="1" dirty="0" err="1">
                <a:solidFill>
                  <a:srgbClr val="0070C0"/>
                </a:solidFill>
              </a:rPr>
              <a:t>aratteri</a:t>
            </a:r>
            <a:r>
              <a:rPr lang="it-IT" b="1" dirty="0">
                <a:solidFill>
                  <a:srgbClr val="0070C0"/>
                </a:solidFill>
              </a:rPr>
              <a:t> innovativi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La </a:t>
            </a:r>
            <a:r>
              <a:rPr lang="en-US" b="1" dirty="0" err="1">
                <a:solidFill>
                  <a:srgbClr val="0070C0"/>
                </a:solidFill>
              </a:rPr>
              <a:t>legge</a:t>
            </a:r>
            <a:r>
              <a:rPr lang="en-US" b="1" dirty="0">
                <a:solidFill>
                  <a:srgbClr val="0070C0"/>
                </a:solidFill>
              </a:rPr>
              <a:t> n. 14/2017 è </a:t>
            </a:r>
            <a:r>
              <a:rPr lang="en-US" b="1" dirty="0" err="1">
                <a:solidFill>
                  <a:srgbClr val="0070C0"/>
                </a:solidFill>
              </a:rPr>
              <a:t>innovativa</a:t>
            </a:r>
            <a:r>
              <a:rPr lang="en-US" b="1" dirty="0">
                <a:solidFill>
                  <a:srgbClr val="0070C0"/>
                </a:solidFill>
              </a:rPr>
              <a:t> sotto </a:t>
            </a:r>
            <a:r>
              <a:rPr lang="en-US" b="1" dirty="0" err="1">
                <a:solidFill>
                  <a:srgbClr val="0070C0"/>
                </a:solidFill>
              </a:rPr>
              <a:t>molti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aspetti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lvl="1" algn="just"/>
            <a:r>
              <a:rPr lang="en-US" dirty="0" err="1">
                <a:solidFill>
                  <a:srgbClr val="0070C0"/>
                </a:solidFill>
              </a:rPr>
              <a:t>Nasce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dalla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combinazione</a:t>
            </a:r>
            <a:r>
              <a:rPr lang="en-US" dirty="0">
                <a:solidFill>
                  <a:srgbClr val="0070C0"/>
                </a:solidFill>
              </a:rPr>
              <a:t> di </a:t>
            </a:r>
            <a:r>
              <a:rPr lang="en-US" dirty="0" err="1">
                <a:solidFill>
                  <a:srgbClr val="0070C0"/>
                </a:solidFill>
              </a:rPr>
              <a:t>progetti</a:t>
            </a:r>
            <a:r>
              <a:rPr lang="en-US" dirty="0">
                <a:solidFill>
                  <a:srgbClr val="0070C0"/>
                </a:solidFill>
              </a:rPr>
              <a:t> di </a:t>
            </a:r>
            <a:r>
              <a:rPr lang="en-US" dirty="0" err="1">
                <a:solidFill>
                  <a:srgbClr val="0070C0"/>
                </a:solidFill>
              </a:rPr>
              <a:t>legge</a:t>
            </a:r>
            <a:r>
              <a:rPr lang="en-US" dirty="0">
                <a:solidFill>
                  <a:srgbClr val="0070C0"/>
                </a:solidFill>
              </a:rPr>
              <a:t> di </a:t>
            </a:r>
            <a:r>
              <a:rPr lang="en-US" dirty="0" err="1">
                <a:solidFill>
                  <a:srgbClr val="0070C0"/>
                </a:solidFill>
              </a:rPr>
              <a:t>iniziativa</a:t>
            </a:r>
            <a:r>
              <a:rPr lang="en-US" dirty="0">
                <a:solidFill>
                  <a:srgbClr val="0070C0"/>
                </a:solidFill>
              </a:rPr>
              <a:t> di </a:t>
            </a:r>
            <a:r>
              <a:rPr lang="en-US" dirty="0" err="1">
                <a:solidFill>
                  <a:srgbClr val="0070C0"/>
                </a:solidFill>
              </a:rPr>
              <a:t>gruppi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politici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differenti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ed</a:t>
            </a:r>
            <a:r>
              <a:rPr lang="en-US" dirty="0">
                <a:solidFill>
                  <a:srgbClr val="0070C0"/>
                </a:solidFill>
              </a:rPr>
              <a:t> è </a:t>
            </a:r>
            <a:r>
              <a:rPr lang="en-US" dirty="0" err="1">
                <a:solidFill>
                  <a:srgbClr val="0070C0"/>
                </a:solidFill>
              </a:rPr>
              <a:t>stata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ampiamente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discussa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anche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dalla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società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civile</a:t>
            </a:r>
            <a:endParaRPr lang="en-US" dirty="0">
              <a:solidFill>
                <a:srgbClr val="0070C0"/>
              </a:solidFill>
            </a:endParaRP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Sperimenta strumenti nuovi in mancanza di un quadro di riferimento nella legislazione statale</a:t>
            </a:r>
          </a:p>
          <a:p>
            <a:pPr lvl="1" algn="just"/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19096"/>
      </p:ext>
    </p:extLst>
  </p:cSld>
  <p:clrMapOvr>
    <a:masterClrMapping/>
  </p:clrMapOvr>
  <p:transition spd="slow"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it-IT" b="1" dirty="0" err="1">
                <a:solidFill>
                  <a:srgbClr val="0070C0"/>
                </a:solidFill>
              </a:rPr>
              <a:t>aratteri</a:t>
            </a:r>
            <a:r>
              <a:rPr lang="it-IT" b="1" dirty="0">
                <a:solidFill>
                  <a:srgbClr val="0070C0"/>
                </a:solidFill>
              </a:rPr>
              <a:t> innovativi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Ha applicato metodologie già positivamente sperimentate dal diritto europeo: 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Enunciazione di obiettivi generali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Elaborazione di definizioni autonome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Identificazione e programmazione di politiche attive affidate alla stessa Amministrazione regionale e ai Comuni.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Interazione con gli strumenti classici della pianificazione territoriale. Aggiornamento della legge urbanistica 11/2004</a:t>
            </a:r>
          </a:p>
          <a:p>
            <a:pPr lvl="1" algn="just"/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99193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Il Veneto e </a:t>
            </a:r>
            <a:r>
              <a:rPr lang="en-US" b="1" dirty="0" err="1">
                <a:solidFill>
                  <a:srgbClr val="0070C0"/>
                </a:solidFill>
              </a:rPr>
              <a:t>il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consumo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suolo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Il Veneto è la </a:t>
            </a:r>
            <a:r>
              <a:rPr lang="en-US" b="1" dirty="0" err="1">
                <a:solidFill>
                  <a:srgbClr val="0070C0"/>
                </a:solidFill>
              </a:rPr>
              <a:t>seconda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regione</a:t>
            </a:r>
            <a:r>
              <a:rPr lang="en-US" b="1" dirty="0">
                <a:solidFill>
                  <a:srgbClr val="0070C0"/>
                </a:solidFill>
              </a:rPr>
              <a:t> in Italia per </a:t>
            </a:r>
            <a:r>
              <a:rPr lang="en-US" b="1" dirty="0" err="1">
                <a:solidFill>
                  <a:srgbClr val="0070C0"/>
                </a:solidFill>
              </a:rPr>
              <a:t>suolo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consumato</a:t>
            </a:r>
            <a:r>
              <a:rPr lang="en-US" b="1" dirty="0">
                <a:solidFill>
                  <a:srgbClr val="0070C0"/>
                </a:solidFill>
              </a:rPr>
              <a:t> (Veneto: 12% - Media </a:t>
            </a:r>
            <a:r>
              <a:rPr lang="en-US" b="1" dirty="0" err="1">
                <a:solidFill>
                  <a:srgbClr val="0070C0"/>
                </a:solidFill>
              </a:rPr>
              <a:t>Italiana</a:t>
            </a:r>
            <a:r>
              <a:rPr lang="en-US" b="1" dirty="0">
                <a:solidFill>
                  <a:srgbClr val="0070C0"/>
                </a:solidFill>
              </a:rPr>
              <a:t>: 7,5%)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E4C5EC-26EA-49EC-88B4-2875586B5F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255" y="2708920"/>
            <a:ext cx="800054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17626"/>
      </p:ext>
    </p:extLst>
  </p:cSld>
  <p:clrMapOvr>
    <a:masterClrMapping/>
  </p:clrMapOvr>
  <p:transition spd="slow"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it-IT" b="1" dirty="0" err="1">
                <a:solidFill>
                  <a:srgbClr val="0070C0"/>
                </a:solidFill>
              </a:rPr>
              <a:t>aratteri</a:t>
            </a:r>
            <a:r>
              <a:rPr lang="it-IT" b="1" dirty="0">
                <a:solidFill>
                  <a:srgbClr val="0070C0"/>
                </a:solidFill>
              </a:rPr>
              <a:t> innovativi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pPr lvl="1" algn="just"/>
            <a:r>
              <a:rPr lang="it-IT" dirty="0">
                <a:solidFill>
                  <a:srgbClr val="0070C0"/>
                </a:solidFill>
              </a:rPr>
              <a:t>Elaborazione di strumenti nuovi e flessibili, piani e programmi 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Attenzione all’interazione con il quadro normativo vigente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Attenzione e scansione del processo temporale di messa a regime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Indirizzi innovativi: importanza della demolizione e della sperimentazione di usi temporanei degli immobili vuoti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Previsione della verifica periodica dei risultati</a:t>
            </a:r>
          </a:p>
          <a:p>
            <a:pPr lvl="1" algn="just"/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28485"/>
      </p:ext>
    </p:extLst>
  </p:cSld>
  <p:clrMapOvr>
    <a:masterClrMapping/>
  </p:clrMapOvr>
  <p:transition spd="slow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it-IT" b="1" dirty="0" err="1">
                <a:solidFill>
                  <a:srgbClr val="0070C0"/>
                </a:solidFill>
              </a:rPr>
              <a:t>aratteri</a:t>
            </a:r>
            <a:r>
              <a:rPr lang="it-IT" b="1" dirty="0">
                <a:solidFill>
                  <a:srgbClr val="0070C0"/>
                </a:solidFill>
              </a:rPr>
              <a:t> innovativi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pPr algn="just"/>
            <a:endParaRPr lang="it-IT" dirty="0">
              <a:solidFill>
                <a:srgbClr val="0070C0"/>
              </a:solidFill>
            </a:endParaRPr>
          </a:p>
          <a:p>
            <a:pPr lvl="1" algn="just"/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2F8C290C-85CC-4CC1-8C38-6F307DA2E4B6}"/>
              </a:ext>
            </a:extLst>
          </p:cNvPr>
          <p:cNvSpPr txBox="1">
            <a:spLocks/>
          </p:cNvSpPr>
          <p:nvPr/>
        </p:nvSpPr>
        <p:spPr>
          <a:xfrm>
            <a:off x="251520" y="1412776"/>
            <a:ext cx="8712968" cy="54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70C0"/>
                </a:solidFill>
              </a:rPr>
              <a:t>La </a:t>
            </a:r>
            <a:r>
              <a:rPr lang="en-US" sz="2600" b="1" dirty="0" err="1">
                <a:solidFill>
                  <a:srgbClr val="0070C0"/>
                </a:solidFill>
              </a:rPr>
              <a:t>l.r</a:t>
            </a:r>
            <a:r>
              <a:rPr lang="en-US" sz="2600" b="1" dirty="0">
                <a:solidFill>
                  <a:srgbClr val="0070C0"/>
                </a:solidFill>
              </a:rPr>
              <a:t>. n. 14/2017 ha </a:t>
            </a:r>
            <a:r>
              <a:rPr lang="en-US" sz="2600" b="1" dirty="0" err="1">
                <a:solidFill>
                  <a:srgbClr val="0070C0"/>
                </a:solidFill>
              </a:rPr>
              <a:t>dei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fondamenti</a:t>
            </a:r>
            <a:r>
              <a:rPr lang="en-US" sz="2600" b="1" dirty="0">
                <a:solidFill>
                  <a:srgbClr val="0070C0"/>
                </a:solidFill>
              </a:rPr>
              <a:t> “</a:t>
            </a:r>
            <a:r>
              <a:rPr lang="en-US" sz="2600" b="1" dirty="0" err="1">
                <a:solidFill>
                  <a:srgbClr val="0070C0"/>
                </a:solidFill>
              </a:rPr>
              <a:t>filosofici</a:t>
            </a:r>
            <a:r>
              <a:rPr lang="en-US" sz="2600" b="1" dirty="0">
                <a:solidFill>
                  <a:srgbClr val="0070C0"/>
                </a:solidFill>
              </a:rPr>
              <a:t>” </a:t>
            </a:r>
            <a:r>
              <a:rPr lang="en-US" sz="2600" b="1" dirty="0" err="1">
                <a:solidFill>
                  <a:srgbClr val="0070C0"/>
                </a:solidFill>
              </a:rPr>
              <a:t>innovativi</a:t>
            </a:r>
            <a:r>
              <a:rPr lang="en-US" sz="2600" b="1" dirty="0">
                <a:solidFill>
                  <a:srgbClr val="0070C0"/>
                </a:solidFill>
              </a:rPr>
              <a:t>:</a:t>
            </a:r>
            <a:endParaRPr lang="it-IT" sz="2600" b="1" dirty="0">
              <a:solidFill>
                <a:srgbClr val="0070C0"/>
              </a:solidFill>
            </a:endParaRP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Il suolo naturale è bene comune, anche se di proprietà privata</a:t>
            </a: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C’è un interesse pubblico primario all’uso intelligente e controllato del suolo</a:t>
            </a: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L’espansione urbanistica va gradualmente riconvertita in rigenerazione urbana.</a:t>
            </a: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La volumetria edificata o edificabile non è più un dato perenne immutabile</a:t>
            </a: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Non esiste un diritto alla perenne edificabilità della propria area</a:t>
            </a: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Non esiste un diritto al rudere</a:t>
            </a:r>
          </a:p>
        </p:txBody>
      </p:sp>
    </p:spTree>
    <p:extLst>
      <p:ext uri="{BB962C8B-B14F-4D97-AF65-F5344CB8AC3E}">
        <p14:creationId xmlns:p14="http://schemas.microsoft.com/office/powerpoint/2010/main" val="1162260538"/>
      </p:ext>
    </p:extLst>
  </p:cSld>
  <p:clrMapOvr>
    <a:masterClrMapping/>
  </p:clrMapOvr>
  <p:transition spd="slow"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it-IT" b="1" dirty="0" err="1">
                <a:solidFill>
                  <a:srgbClr val="0070C0"/>
                </a:solidFill>
              </a:rPr>
              <a:t>aratteri</a:t>
            </a:r>
            <a:r>
              <a:rPr lang="it-IT" b="1" dirty="0">
                <a:solidFill>
                  <a:srgbClr val="0070C0"/>
                </a:solidFill>
              </a:rPr>
              <a:t> innovativi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pPr algn="just"/>
            <a:endParaRPr lang="it-IT" dirty="0">
              <a:solidFill>
                <a:srgbClr val="0070C0"/>
              </a:solidFill>
            </a:endParaRPr>
          </a:p>
          <a:p>
            <a:pPr lvl="1" algn="just"/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2F8C290C-85CC-4CC1-8C38-6F307DA2E4B6}"/>
              </a:ext>
            </a:extLst>
          </p:cNvPr>
          <p:cNvSpPr txBox="1">
            <a:spLocks/>
          </p:cNvSpPr>
          <p:nvPr/>
        </p:nvSpPr>
        <p:spPr>
          <a:xfrm>
            <a:off x="251520" y="1412776"/>
            <a:ext cx="8712968" cy="54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t-IT" sz="2400" dirty="0">
                <a:solidFill>
                  <a:srgbClr val="0070C0"/>
                </a:solidFill>
              </a:rPr>
              <a:t>Il valore economico non è più legato all’esistenza e alla quantità di volumetria edificata o edificabile ma alla sua rispondenza a reali bisogni della comunità</a:t>
            </a: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Il valore è legato alla capacità di interpretare ogni luogo nella sua dimensione sociale e nella sua relazione con una comunità e le sue aspettative</a:t>
            </a: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La qualità fa aggio sulla quantità</a:t>
            </a: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La bellezza crea valore, per il proprietario e per la comunità</a:t>
            </a: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La società e l’economia sono in rapido cambiamento e esigono che il territorio e le opere siano coerenti e rispondenti ai nuovi stili di vita e alle nuove esigenze</a:t>
            </a:r>
          </a:p>
        </p:txBody>
      </p:sp>
    </p:spTree>
    <p:extLst>
      <p:ext uri="{BB962C8B-B14F-4D97-AF65-F5344CB8AC3E}">
        <p14:creationId xmlns:p14="http://schemas.microsoft.com/office/powerpoint/2010/main" val="313539614"/>
      </p:ext>
    </p:extLst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Il Veneto e </a:t>
            </a:r>
            <a:r>
              <a:rPr lang="en-US" b="1" dirty="0" err="1">
                <a:solidFill>
                  <a:srgbClr val="0070C0"/>
                </a:solidFill>
              </a:rPr>
              <a:t>il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consumo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suolo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</a:rPr>
              <a:t>Una </a:t>
            </a:r>
            <a:r>
              <a:rPr lang="en-US" b="1" dirty="0" err="1">
                <a:solidFill>
                  <a:srgbClr val="0070C0"/>
                </a:solidFill>
              </a:rPr>
              <a:t>parte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considerevole</a:t>
            </a:r>
            <a:r>
              <a:rPr lang="en-US" b="1" dirty="0">
                <a:solidFill>
                  <a:srgbClr val="0070C0"/>
                </a:solidFill>
              </a:rPr>
              <a:t> del </a:t>
            </a:r>
            <a:r>
              <a:rPr lang="en-US" b="1" dirty="0" err="1">
                <a:solidFill>
                  <a:srgbClr val="0070C0"/>
                </a:solidFill>
              </a:rPr>
              <a:t>patrimonio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edilizio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anche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centri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cittadini</a:t>
            </a:r>
            <a:r>
              <a:rPr lang="en-US" b="1" dirty="0">
                <a:solidFill>
                  <a:srgbClr val="0070C0"/>
                </a:solidFill>
              </a:rPr>
              <a:t>, è </a:t>
            </a:r>
            <a:r>
              <a:rPr lang="en-US" b="1" dirty="0" err="1">
                <a:solidFill>
                  <a:srgbClr val="0070C0"/>
                </a:solidFill>
              </a:rPr>
              <a:t>rappresentata</a:t>
            </a:r>
            <a:r>
              <a:rPr lang="en-US" b="1" dirty="0">
                <a:solidFill>
                  <a:srgbClr val="0070C0"/>
                </a:solidFill>
              </a:rPr>
              <a:t> da </a:t>
            </a:r>
            <a:r>
              <a:rPr lang="en-US" b="1" dirty="0" err="1">
                <a:solidFill>
                  <a:srgbClr val="0070C0"/>
                </a:solidFill>
              </a:rPr>
              <a:t>immobili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scarsa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qualità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costruttiva</a:t>
            </a:r>
            <a:r>
              <a:rPr lang="en-US" b="1" dirty="0">
                <a:solidFill>
                  <a:srgbClr val="0070C0"/>
                </a:solidFill>
              </a:rPr>
              <a:t> e </a:t>
            </a:r>
            <a:r>
              <a:rPr lang="en-US" b="1" dirty="0" err="1">
                <a:solidFill>
                  <a:srgbClr val="0070C0"/>
                </a:solidFill>
              </a:rPr>
              <a:t>sottoutilizzati</a:t>
            </a:r>
            <a:endParaRPr lang="en-US" b="1" dirty="0">
              <a:solidFill>
                <a:srgbClr val="0070C0"/>
              </a:solidFill>
            </a:endParaRPr>
          </a:p>
          <a:p>
            <a:pPr algn="just"/>
            <a:endParaRPr lang="en-US" b="1" dirty="0">
              <a:solidFill>
                <a:srgbClr val="0070C0"/>
              </a:solidFill>
            </a:endParaRP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In </a:t>
            </a:r>
            <a:r>
              <a:rPr lang="en-US" b="1" dirty="0" err="1">
                <a:solidFill>
                  <a:srgbClr val="0070C0"/>
                </a:solidFill>
              </a:rPr>
              <a:t>molte</a:t>
            </a:r>
            <a:r>
              <a:rPr lang="en-US" b="1" dirty="0">
                <a:solidFill>
                  <a:srgbClr val="0070C0"/>
                </a:solidFill>
              </a:rPr>
              <a:t> zone </a:t>
            </a:r>
            <a:r>
              <a:rPr lang="en-US" b="1" dirty="0" err="1">
                <a:solidFill>
                  <a:srgbClr val="0070C0"/>
                </a:solidFill>
              </a:rPr>
              <a:t>centrali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Comuni</a:t>
            </a:r>
            <a:r>
              <a:rPr lang="en-US" b="1" dirty="0">
                <a:solidFill>
                  <a:srgbClr val="0070C0"/>
                </a:solidFill>
              </a:rPr>
              <a:t> del Veneto vi </a:t>
            </a:r>
            <a:r>
              <a:rPr lang="en-US" b="1" dirty="0" err="1">
                <a:solidFill>
                  <a:srgbClr val="0070C0"/>
                </a:solidFill>
              </a:rPr>
              <a:t>sono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immobili</a:t>
            </a:r>
            <a:r>
              <a:rPr lang="en-US" b="1" dirty="0">
                <a:solidFill>
                  <a:srgbClr val="0070C0"/>
                </a:solidFill>
              </a:rPr>
              <a:t> in </a:t>
            </a:r>
            <a:r>
              <a:rPr lang="en-US" b="1" dirty="0" err="1">
                <a:solidFill>
                  <a:srgbClr val="0070C0"/>
                </a:solidFill>
              </a:rPr>
              <a:t>stato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degrado</a:t>
            </a:r>
            <a:r>
              <a:rPr lang="en-US" b="1" dirty="0">
                <a:solidFill>
                  <a:srgbClr val="0070C0"/>
                </a:solidFill>
              </a:rPr>
              <a:t>, di </a:t>
            </a:r>
            <a:r>
              <a:rPr lang="en-US" b="1" dirty="0" err="1">
                <a:solidFill>
                  <a:srgbClr val="0070C0"/>
                </a:solidFill>
              </a:rPr>
              <a:t>abbandono</a:t>
            </a:r>
            <a:r>
              <a:rPr lang="en-US" b="1" dirty="0">
                <a:solidFill>
                  <a:srgbClr val="0070C0"/>
                </a:solidFill>
              </a:rPr>
              <a:t> o </a:t>
            </a:r>
            <a:r>
              <a:rPr lang="en-US" b="1" dirty="0" err="1">
                <a:solidFill>
                  <a:srgbClr val="0070C0"/>
                </a:solidFill>
              </a:rPr>
              <a:t>rimasti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incompiuti</a:t>
            </a:r>
            <a:r>
              <a:rPr lang="en-US" b="1" dirty="0">
                <a:solidFill>
                  <a:srgbClr val="0070C0"/>
                </a:solidFill>
              </a:rPr>
              <a:t> a causa </a:t>
            </a:r>
            <a:r>
              <a:rPr lang="en-US" b="1" dirty="0" err="1">
                <a:solidFill>
                  <a:srgbClr val="0070C0"/>
                </a:solidFill>
              </a:rPr>
              <a:t>della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crisi</a:t>
            </a:r>
            <a:r>
              <a:rPr lang="en-US" b="1" dirty="0">
                <a:solidFill>
                  <a:srgbClr val="0070C0"/>
                </a:solidFill>
              </a:rPr>
              <a:t> del </a:t>
            </a:r>
            <a:r>
              <a:rPr lang="en-US" b="1" dirty="0" err="1">
                <a:solidFill>
                  <a:srgbClr val="0070C0"/>
                </a:solidFill>
              </a:rPr>
              <a:t>settore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immobiliare</a:t>
            </a:r>
            <a:endParaRPr lang="en-US" b="1" dirty="0">
              <a:solidFill>
                <a:srgbClr val="0070C0"/>
              </a:solidFill>
            </a:endParaRPr>
          </a:p>
          <a:p>
            <a:pPr algn="just"/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49523"/>
      </p:ext>
    </p:extLst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Teglio Veneto (VE)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409883-5DB3-4D7E-A4B0-80D30D1A0C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12776"/>
            <a:ext cx="8323831" cy="45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85559"/>
      </p:ext>
    </p:extLst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Lendinara (RO)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2D4739-2E3B-4932-993B-D00FE6C42A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40" y="1259632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54330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Silea (TV)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E6E882-18A4-4106-87B8-63D5C0B5E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874" y="1259499"/>
            <a:ext cx="6924939" cy="51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9537"/>
      </p:ext>
    </p:extLst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Silea (TV)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E6E882-18A4-4106-87B8-63D5C0B5E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874" y="1259499"/>
            <a:ext cx="6924939" cy="5193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989EB5-AA6D-4D56-94B9-56D152570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71" y="1082945"/>
            <a:ext cx="7160344" cy="53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18854"/>
      </p:ext>
    </p:extLst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Il Veneto e </a:t>
            </a:r>
            <a:r>
              <a:rPr lang="en-US" b="1" dirty="0" err="1">
                <a:solidFill>
                  <a:srgbClr val="0070C0"/>
                </a:solidFill>
              </a:rPr>
              <a:t>il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consumo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suolo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La crisi economica che ha colpito il Veneto ha determinato una profonda trasformazione del tessuto economico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Numerosi immobili a destinazione artigianale e produttiva sono oggi in stato di abbandono</a:t>
            </a:r>
          </a:p>
          <a:p>
            <a:pPr lvl="1" algn="just"/>
            <a:r>
              <a:rPr lang="en-US" b="1" dirty="0">
                <a:solidFill>
                  <a:srgbClr val="0070C0"/>
                </a:solidFill>
              </a:rPr>
              <a:t>I</a:t>
            </a:r>
            <a:r>
              <a:rPr lang="it-IT" b="1" dirty="0">
                <a:solidFill>
                  <a:srgbClr val="0070C0"/>
                </a:solidFill>
              </a:rPr>
              <a:t>l mutamento del modello economico e produttivo nonché la loro collocazione in zone prive di adeguate infrastrutture (es. reti di trasporto e banda larga) rende improbabile un loro futuro riutilizzo a finalità produttive</a:t>
            </a:r>
          </a:p>
          <a:p>
            <a:pPr algn="just"/>
            <a:endParaRPr lang="it-IT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21066"/>
      </p:ext>
    </p:extLst>
  </p:cSld>
  <p:clrMapOvr>
    <a:masterClrMapping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Caerano (TV) – Confezioni San Remo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550D32-C23B-4B9E-86AC-AB94C5F9E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6" y="1077311"/>
            <a:ext cx="8676456" cy="57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9545"/>
      </p:ext>
    </p:extLst>
  </p:cSld>
  <p:clrMapOvr>
    <a:masterClrMapping/>
  </p:clrMapOvr>
  <p:transition spd="slow">
    <p:wipe dir="u"/>
  </p:transition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Presentazione su schermo (4:3)</PresentationFormat>
  <Paragraphs>78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1_Tema di Office</vt:lpstr>
      <vt:lpstr>I caratteri innovativi della riforma</vt:lpstr>
      <vt:lpstr>Il Veneto e il consumo di suolo</vt:lpstr>
      <vt:lpstr>Il Veneto e il consumo di suolo</vt:lpstr>
      <vt:lpstr>Teglio Veneto (VE)</vt:lpstr>
      <vt:lpstr>Lendinara (RO)</vt:lpstr>
      <vt:lpstr>Silea (TV)</vt:lpstr>
      <vt:lpstr>Silea (TV)</vt:lpstr>
      <vt:lpstr>Il Veneto e il consumo di suolo</vt:lpstr>
      <vt:lpstr>Caerano (TV) – Confezioni San Remo</vt:lpstr>
      <vt:lpstr>Caerano (TV) – Confezioni San Remo</vt:lpstr>
      <vt:lpstr>Il Veneto e il consumo di suolo</vt:lpstr>
      <vt:lpstr>Roncade (TV) - Vetrocomp</vt:lpstr>
      <vt:lpstr>Roncade (TV) - Vetrocomp</vt:lpstr>
      <vt:lpstr>Roncade (TV) - Vetrocomp</vt:lpstr>
      <vt:lpstr>Gli interventi legislativi in Veneto</vt:lpstr>
      <vt:lpstr>Gli interventi legislativi in Veneto</vt:lpstr>
      <vt:lpstr>La l.r. 6 giugno 2017, n. 14</vt:lpstr>
      <vt:lpstr>Caratteri innovativi</vt:lpstr>
      <vt:lpstr>Caratteri innovativi</vt:lpstr>
      <vt:lpstr>Caratteri innovativi</vt:lpstr>
      <vt:lpstr>Caratteri innovativi</vt:lpstr>
      <vt:lpstr>Caratteri innovativi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caratteri innovativi della riforma</dc:title>
  <dc:creator>sbcn09pc</dc:creator>
  <cp:lastModifiedBy>sbcn09pc</cp:lastModifiedBy>
  <cp:revision>1</cp:revision>
  <dcterms:created xsi:type="dcterms:W3CDTF">2017-06-27T09:02:58Z</dcterms:created>
  <dcterms:modified xsi:type="dcterms:W3CDTF">2017-06-27T09:03:51Z</dcterms:modified>
</cp:coreProperties>
</file>