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6" r:id="rId2"/>
    <p:sldId id="281" r:id="rId3"/>
    <p:sldId id="282" r:id="rId4"/>
    <p:sldId id="258" r:id="rId5"/>
    <p:sldId id="262" r:id="rId6"/>
    <p:sldId id="264" r:id="rId7"/>
    <p:sldId id="265" r:id="rId8"/>
    <p:sldId id="266" r:id="rId9"/>
    <p:sldId id="267" r:id="rId10"/>
    <p:sldId id="268" r:id="rId11"/>
    <p:sldId id="283" r:id="rId12"/>
    <p:sldId id="269" r:id="rId13"/>
    <p:sldId id="284" r:id="rId14"/>
    <p:sldId id="270" r:id="rId15"/>
    <p:sldId id="271" r:id="rId16"/>
    <p:sldId id="276" r:id="rId17"/>
    <p:sldId id="277" r:id="rId18"/>
    <p:sldId id="278" r:id="rId19"/>
    <p:sldId id="279" r:id="rId20"/>
  </p:sldIdLst>
  <p:sldSz cx="9144000" cy="6858000" type="screen4x3"/>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F59C7AB1-5586-4C09-9531-39FDB6E89F30}" type="datetimeFigureOut">
              <a:rPr lang="it-IT" smtClean="0"/>
              <a:t>30/11/2016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04D360D-4490-4896-BB67-0FBC2A96FF42}"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F59C7AB1-5586-4C09-9531-39FDB6E89F30}" type="datetimeFigureOut">
              <a:rPr lang="it-IT" smtClean="0"/>
              <a:t>30/11/2016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04D360D-4490-4896-BB67-0FBC2A96FF42}"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F59C7AB1-5586-4C09-9531-39FDB6E89F30}" type="datetimeFigureOut">
              <a:rPr lang="it-IT" smtClean="0"/>
              <a:t>30/11/2016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04D360D-4490-4896-BB67-0FBC2A96FF42}"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F59C7AB1-5586-4C09-9531-39FDB6E89F30}" type="datetimeFigureOut">
              <a:rPr lang="it-IT" smtClean="0"/>
              <a:t>30/11/2016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04D360D-4490-4896-BB67-0FBC2A96FF42}"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F59C7AB1-5586-4C09-9531-39FDB6E89F30}" type="datetimeFigureOut">
              <a:rPr lang="it-IT" smtClean="0"/>
              <a:t>30/11/2016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904D360D-4490-4896-BB67-0FBC2A96FF42}"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F59C7AB1-5586-4C09-9531-39FDB6E89F30}" type="datetimeFigureOut">
              <a:rPr lang="it-IT" smtClean="0"/>
              <a:t>30/11/2016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04D360D-4490-4896-BB67-0FBC2A96FF42}"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p:txBody>
          <a:bodyPr/>
          <a:lstStyle/>
          <a:p>
            <a:fld id="{F59C7AB1-5586-4C09-9531-39FDB6E89F30}" type="datetimeFigureOut">
              <a:rPr lang="it-IT" smtClean="0"/>
              <a:t>30/11/2016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904D360D-4490-4896-BB67-0FBC2A96FF42}"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fld id="{F59C7AB1-5586-4C09-9531-39FDB6E89F30}" type="datetimeFigureOut">
              <a:rPr lang="it-IT" smtClean="0"/>
              <a:t>30/11/2016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904D360D-4490-4896-BB67-0FBC2A96FF42}"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9C7AB1-5586-4C09-9531-39FDB6E89F30}" type="datetimeFigureOut">
              <a:rPr lang="it-IT" smtClean="0"/>
              <a:t>30/11/2016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904D360D-4490-4896-BB67-0FBC2A96FF42}"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F59C7AB1-5586-4C09-9531-39FDB6E89F30}" type="datetimeFigureOut">
              <a:rPr lang="it-IT" smtClean="0"/>
              <a:t>30/11/2016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904D360D-4490-4896-BB67-0FBC2A96FF42}" type="slidenum">
              <a:rPr lang="it-IT" smtClean="0"/>
              <a:t>‹N›</a:t>
            </a:fld>
            <a:endParaRPr lang="it-IT"/>
          </a:p>
        </p:txBody>
      </p:sp>
      <p:sp>
        <p:nvSpPr>
          <p:cNvPr id="9" name="Content Placeholder 8"/>
          <p:cNvSpPr>
            <a:spLocks noGrp="1"/>
          </p:cNvSpPr>
          <p:nvPr>
            <p:ph sz="quarter" idx="13"/>
          </p:nvPr>
        </p:nvSpPr>
        <p:spPr>
          <a:xfrm>
            <a:off x="304800" y="381000"/>
            <a:ext cx="7772400" cy="494284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8" name="Date Placeholder 7"/>
          <p:cNvSpPr>
            <a:spLocks noGrp="1"/>
          </p:cNvSpPr>
          <p:nvPr>
            <p:ph type="dt" sz="half" idx="10"/>
          </p:nvPr>
        </p:nvSpPr>
        <p:spPr/>
        <p:txBody>
          <a:bodyPr/>
          <a:lstStyle/>
          <a:p>
            <a:fld id="{F59C7AB1-5586-4C09-9531-39FDB6E89F30}" type="datetimeFigureOut">
              <a:rPr lang="it-IT" smtClean="0"/>
              <a:t>30/11/2016</a:t>
            </a:fld>
            <a:endParaRPr lang="it-IT"/>
          </a:p>
        </p:txBody>
      </p:sp>
      <p:sp>
        <p:nvSpPr>
          <p:cNvPr id="9" name="Slide Number Placeholder 8"/>
          <p:cNvSpPr>
            <a:spLocks noGrp="1"/>
          </p:cNvSpPr>
          <p:nvPr>
            <p:ph type="sldNum" sz="quarter" idx="11"/>
          </p:nvPr>
        </p:nvSpPr>
        <p:spPr/>
        <p:txBody>
          <a:bodyPr/>
          <a:lstStyle/>
          <a:p>
            <a:fld id="{904D360D-4490-4896-BB67-0FBC2A96FF42}" type="slidenum">
              <a:rPr lang="it-IT" smtClean="0"/>
              <a:t>‹N›</a:t>
            </a:fld>
            <a:endParaRPr lang="it-IT"/>
          </a:p>
        </p:txBody>
      </p:sp>
      <p:sp>
        <p:nvSpPr>
          <p:cNvPr id="10" name="Footer Placeholder 9"/>
          <p:cNvSpPr>
            <a:spLocks noGrp="1"/>
          </p:cNvSpPr>
          <p:nvPr>
            <p:ph type="ftr" sz="quarter" idx="12"/>
          </p:nvPr>
        </p:nvSpPr>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04D360D-4490-4896-BB67-0FBC2A96FF42}" type="slidenum">
              <a:rPr lang="it-IT" smtClean="0"/>
              <a:t>‹N›</a:t>
            </a:fld>
            <a:endParaRPr lang="it-IT"/>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it-IT"/>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59C7AB1-5586-4C09-9531-39FDB6E89F30}" type="datetimeFigureOut">
              <a:rPr lang="it-IT" smtClean="0"/>
              <a:t>30/11/2016</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pPr algn="ctr"/>
            <a:r>
              <a:rPr lang="it-IT" sz="4000" dirty="0"/>
              <a:t>NOVITÀ IN MATERIA DI:</a:t>
            </a:r>
            <a:br>
              <a:rPr lang="it-IT" sz="4000" dirty="0"/>
            </a:br>
            <a:r>
              <a:rPr lang="it-IT" sz="4000" dirty="0"/>
              <a:t>DISTANZE NEL PIANO CASA</a:t>
            </a:r>
            <a:br>
              <a:rPr lang="it-IT" sz="4000" dirty="0"/>
            </a:br>
            <a:r>
              <a:rPr lang="it-IT" sz="4000" dirty="0"/>
              <a:t>CONFERENZA DI SERVIZI</a:t>
            </a:r>
            <a:br>
              <a:rPr lang="it-IT" sz="4000" dirty="0"/>
            </a:br>
            <a:r>
              <a:rPr lang="it-IT" sz="4000" dirty="0"/>
              <a:t>SCIA 2 E TITOLI EDILIZI</a:t>
            </a:r>
            <a:br>
              <a:rPr lang="it-IT" sz="4000" dirty="0"/>
            </a:br>
            <a:r>
              <a:rPr lang="it-IT" sz="4000" dirty="0"/>
              <a:t>AUTORIZZAZIONE PAESAGGISTICA</a:t>
            </a:r>
          </a:p>
        </p:txBody>
      </p:sp>
      <p:sp>
        <p:nvSpPr>
          <p:cNvPr id="3" name="Sottotitolo 2"/>
          <p:cNvSpPr>
            <a:spLocks noGrp="1"/>
          </p:cNvSpPr>
          <p:nvPr>
            <p:ph type="subTitle" idx="1"/>
          </p:nvPr>
        </p:nvSpPr>
        <p:spPr>
          <a:xfrm>
            <a:off x="685800" y="4572000"/>
            <a:ext cx="7486600" cy="1066800"/>
          </a:xfrm>
        </p:spPr>
        <p:txBody>
          <a:bodyPr>
            <a:normAutofit lnSpcReduction="10000"/>
          </a:bodyPr>
          <a:lstStyle/>
          <a:p>
            <a:pPr algn="ctr"/>
            <a:r>
              <a:rPr lang="it-IT" dirty="0" smtClean="0"/>
              <a:t>Prof. avv. Bruno </a:t>
            </a:r>
            <a:r>
              <a:rPr lang="it-IT" dirty="0" err="1" smtClean="0"/>
              <a:t>Barel</a:t>
            </a:r>
            <a:r>
              <a:rPr lang="it-IT" dirty="0"/>
              <a:t> (Università di Padova e Foro di Treviso</a:t>
            </a:r>
            <a:r>
              <a:rPr lang="it-IT" dirty="0" smtClean="0"/>
              <a:t>)</a:t>
            </a:r>
          </a:p>
          <a:p>
            <a:pPr algn="ctr"/>
            <a:endParaRPr lang="it-IT" dirty="0"/>
          </a:p>
          <a:p>
            <a:pPr algn="ctr"/>
            <a:r>
              <a:rPr lang="it-IT" dirty="0" smtClean="0"/>
              <a:t>MALO, 1° dicembre 2016</a:t>
            </a:r>
            <a:endParaRPr lang="it-IT" dirty="0"/>
          </a:p>
        </p:txBody>
      </p:sp>
    </p:spTree>
    <p:extLst>
      <p:ext uri="{BB962C8B-B14F-4D97-AF65-F5344CB8AC3E}">
        <p14:creationId xmlns:p14="http://schemas.microsoft.com/office/powerpoint/2010/main" val="2473309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Legge  nazionale sul consumo di suolo</a:t>
            </a:r>
          </a:p>
        </p:txBody>
      </p:sp>
      <p:sp>
        <p:nvSpPr>
          <p:cNvPr id="3" name="Segnaposto contenuto 2"/>
          <p:cNvSpPr>
            <a:spLocks noGrp="1"/>
          </p:cNvSpPr>
          <p:nvPr>
            <p:ph idx="1"/>
          </p:nvPr>
        </p:nvSpPr>
        <p:spPr/>
        <p:txBody>
          <a:bodyPr>
            <a:normAutofit fontScale="32500" lnSpcReduction="20000"/>
          </a:bodyPr>
          <a:lstStyle/>
          <a:p>
            <a:pPr algn="just"/>
            <a:r>
              <a:rPr lang="it-IT" sz="5200" dirty="0"/>
              <a:t>Rigenerazione delle aree degradate (art. 5)</a:t>
            </a:r>
          </a:p>
          <a:p>
            <a:pPr lvl="1" algn="just"/>
            <a:r>
              <a:rPr lang="it-IT" sz="5000" dirty="0"/>
              <a:t>1. Il Governo è delegato ad adottare, entro nove mesi dalla data di entrata in vigore della presente legge, uno o più decreti legislativi recanti disposizioni volte a semplificare, nel rispetto delle norme sulla difesa del suolo e sulla riduzione del rischio idrogeologico, le procedure per gli interventi di rigenerazione delle aree urbanizzate degradate dal punto di vista urbanistico, socio-economico, paesaggistico e ambientale, secondo i seguenti princìpi e criteri direttivi:</a:t>
            </a:r>
          </a:p>
          <a:p>
            <a:pPr lvl="1" algn="just"/>
            <a:r>
              <a:rPr lang="it-IT" sz="5000" dirty="0"/>
              <a:t>a) garantire forme di intervento volte alla rigenerazione delle aree urbanizzate degradate attraverso progetti organici relativi a edifici e spazi pubblici e privati, basati sul riuso del suolo, sulla riqualificazione, sulla demolizione, sulla ricostruzione e sulla sostituzione degli edifici esistenti, sulla creazione di aree verdi, aree pedonalizzate e piste ciclabili e sull'inserimento di funzioni pubbliche e private diversificate volte al miglioramento della qualità della vita dei residenti;</a:t>
            </a:r>
          </a:p>
          <a:p>
            <a:pPr lvl="1" algn="just"/>
            <a:r>
              <a:rPr lang="it-IT" sz="5000" dirty="0"/>
              <a:t>b) prevedere che i progetti di cui alla lettera a) garantiscano elevati livelli di qualità, sicurezza </a:t>
            </a:r>
            <a:r>
              <a:rPr lang="it-IT" sz="5000" dirty="0" err="1"/>
              <a:t>idrogeomorfologica</a:t>
            </a:r>
            <a:r>
              <a:rPr lang="it-IT" sz="5000" dirty="0"/>
              <a:t> e sismica, minimo impatto ambientale e risparmio energetico, attraverso l'indicazione di precisi obiettivi prestazionali degli edifici, di qualità architettonica perseguita anche attraverso bandi e concorsi rivolti a professionisti con requisiti idonei, di informazione e di partecipazione dei cittadini</a:t>
            </a:r>
            <a:r>
              <a:rPr lang="it-IT" sz="5000" dirty="0" smtClean="0"/>
              <a:t>;</a:t>
            </a:r>
            <a:endParaRPr lang="it-IT" sz="5000" dirty="0"/>
          </a:p>
        </p:txBody>
      </p:sp>
    </p:spTree>
    <p:extLst>
      <p:ext uri="{BB962C8B-B14F-4D97-AF65-F5344CB8AC3E}">
        <p14:creationId xmlns:p14="http://schemas.microsoft.com/office/powerpoint/2010/main" val="37231823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Legge  nazionale sul consumo di suolo</a:t>
            </a:r>
          </a:p>
        </p:txBody>
      </p:sp>
      <p:sp>
        <p:nvSpPr>
          <p:cNvPr id="3" name="Segnaposto contenuto 2"/>
          <p:cNvSpPr>
            <a:spLocks noGrp="1"/>
          </p:cNvSpPr>
          <p:nvPr>
            <p:ph idx="1"/>
          </p:nvPr>
        </p:nvSpPr>
        <p:spPr/>
        <p:txBody>
          <a:bodyPr>
            <a:normAutofit fontScale="40000" lnSpcReduction="20000"/>
          </a:bodyPr>
          <a:lstStyle/>
          <a:p>
            <a:pPr algn="just"/>
            <a:r>
              <a:rPr lang="it-IT" sz="5200" dirty="0"/>
              <a:t>Rigenerazione delle aree degradate (art. 5)</a:t>
            </a:r>
          </a:p>
          <a:p>
            <a:pPr lvl="1" algn="just"/>
            <a:r>
              <a:rPr lang="it-IT" sz="5000" dirty="0" smtClean="0"/>
              <a:t>c</a:t>
            </a:r>
            <a:r>
              <a:rPr lang="it-IT" sz="5000" dirty="0"/>
              <a:t>) garantire il rispetto dei limiti di contenimento del consumo di suolo di cui agli articoli 2 e 3;</a:t>
            </a:r>
          </a:p>
          <a:p>
            <a:pPr lvl="1" algn="just"/>
            <a:r>
              <a:rPr lang="it-IT" sz="5000" dirty="0"/>
              <a:t>d) individuare misure tali da determinare per un congruo periodo una fiscalità di vantaggio, al fine di incentivare gli interventi di rigenerazione con particolare riferimento alle aree a destinazione produttiva dismesse e soggette a bonifica;</a:t>
            </a:r>
          </a:p>
          <a:p>
            <a:pPr lvl="1" algn="just"/>
            <a:r>
              <a:rPr lang="it-IT" sz="5000" dirty="0"/>
              <a:t>e) assicurare il coordinamento con la normativa vigente;</a:t>
            </a:r>
          </a:p>
          <a:p>
            <a:pPr lvl="1" algn="just"/>
            <a:r>
              <a:rPr lang="it-IT" sz="5000" dirty="0"/>
              <a:t>f) prevedere che la nuova disciplina non si applichi ai centri storici, alle aree urbane ad essi equiparate, nonché agli immobili e alle aree di cui agli articoli 10 e 142 del codice dei beni culturali e del paesaggio, di cui al decreto legislativo 22 gennaio 2004, n. 42, salva espressa autorizzazione della competente soprintendenza.</a:t>
            </a:r>
          </a:p>
          <a:p>
            <a:pPr lvl="1"/>
            <a:endParaRPr lang="it-IT" dirty="0"/>
          </a:p>
        </p:txBody>
      </p:sp>
    </p:spTree>
    <p:extLst>
      <p:ext uri="{BB962C8B-B14F-4D97-AF65-F5344CB8AC3E}">
        <p14:creationId xmlns:p14="http://schemas.microsoft.com/office/powerpoint/2010/main" val="26731164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Legge  regionale sul consumo di suolo</a:t>
            </a:r>
          </a:p>
        </p:txBody>
      </p:sp>
      <p:sp>
        <p:nvSpPr>
          <p:cNvPr id="3" name="Segnaposto contenuto 2"/>
          <p:cNvSpPr>
            <a:spLocks noGrp="1"/>
          </p:cNvSpPr>
          <p:nvPr>
            <p:ph idx="1"/>
          </p:nvPr>
        </p:nvSpPr>
        <p:spPr>
          <a:xfrm>
            <a:off x="457200" y="1600200"/>
            <a:ext cx="7787208" cy="4925144"/>
          </a:xfrm>
        </p:spPr>
        <p:txBody>
          <a:bodyPr>
            <a:noAutofit/>
          </a:bodyPr>
          <a:lstStyle/>
          <a:p>
            <a:pPr algn="just"/>
            <a:r>
              <a:rPr lang="it-IT" sz="2000" dirty="0"/>
              <a:t>PDL 14-40-44 (all’esame delle Commissioni Consiliari)</a:t>
            </a:r>
          </a:p>
          <a:p>
            <a:pPr algn="just"/>
            <a:r>
              <a:rPr lang="it-IT" sz="2000" dirty="0"/>
              <a:t>Obiettivi e metodi (art. 1)</a:t>
            </a:r>
          </a:p>
          <a:p>
            <a:pPr lvl="1" algn="just"/>
            <a:r>
              <a:rPr lang="it-IT" sz="1400" dirty="0"/>
              <a:t>contenimento del consumo del suolo assumendo quali princìpi informatori: la programmazione dell’uso del suolo e la sua riduzione progressiva e controllata, la tutela delle superfici agricole e forestali e delle loro produzioni, la rinaturalizzazione di suolo impropriamente occupato, il riuso, la riqualificazione e la rigenerazione degli ambiti di urbanizzazione consolidata</a:t>
            </a:r>
          </a:p>
          <a:p>
            <a:pPr lvl="1" algn="just"/>
            <a:r>
              <a:rPr lang="it-IT" sz="1400" dirty="0"/>
              <a:t>promozione di forme di pianificazione territoriale che privilegino gli interventi di trasformazione urbanistico-edilizia all’interno degli ambiti di urbanizzazione consolidata che non comportano consumo di suolo, con l’obiettivo della riqualificazione e rigenerazione,</a:t>
            </a:r>
          </a:p>
          <a:p>
            <a:pPr lvl="1" algn="just"/>
            <a:r>
              <a:rPr lang="it-IT" sz="1400" dirty="0"/>
              <a:t>ridurre progressivamente il consumo di suolo non ancora urbanizzato per usi insediativi e infrastrutturali, in coerenza con l'obiettivo europeo di azzerarlo entro il 2050;</a:t>
            </a:r>
          </a:p>
          <a:p>
            <a:pPr lvl="1" algn="just"/>
            <a:r>
              <a:rPr lang="it-IT" sz="1400" dirty="0"/>
              <a:t>individuare le parti di territorio a pericolosità idraulica e geologica, incentivandone la messa in sicurezza e favorendo la demolizione dei manufatti che vi insistono, con restituzione del sedime e delle pertinenze a superficie naturale e, ove possibile, agli usi agricoli e forestali, nonché disciplinando l’eventuale riutilizzo totale o parziale della volumetria o superficie dei manufatti demoliti in altre parti degli ambiti di urbanizzazione consolidata, mediante riconoscimento di crediti edilizi o altre misure agevolative</a:t>
            </a:r>
            <a:r>
              <a:rPr lang="it-IT" sz="1400" dirty="0" smtClean="0"/>
              <a:t>;</a:t>
            </a:r>
            <a:endParaRPr lang="it-IT" sz="1400" dirty="0"/>
          </a:p>
        </p:txBody>
      </p:sp>
    </p:spTree>
    <p:extLst>
      <p:ext uri="{BB962C8B-B14F-4D97-AF65-F5344CB8AC3E}">
        <p14:creationId xmlns:p14="http://schemas.microsoft.com/office/powerpoint/2010/main" val="7535576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Legge  regionale sul consumo di suolo</a:t>
            </a:r>
          </a:p>
        </p:txBody>
      </p:sp>
      <p:sp>
        <p:nvSpPr>
          <p:cNvPr id="3" name="Segnaposto contenuto 2"/>
          <p:cNvSpPr>
            <a:spLocks noGrp="1"/>
          </p:cNvSpPr>
          <p:nvPr>
            <p:ph idx="1"/>
          </p:nvPr>
        </p:nvSpPr>
        <p:spPr>
          <a:xfrm>
            <a:off x="457200" y="1600200"/>
            <a:ext cx="7787208" cy="4925144"/>
          </a:xfrm>
        </p:spPr>
        <p:txBody>
          <a:bodyPr>
            <a:noAutofit/>
          </a:bodyPr>
          <a:lstStyle/>
          <a:p>
            <a:pPr algn="just"/>
            <a:r>
              <a:rPr lang="it-IT" sz="1800" dirty="0" smtClean="0"/>
              <a:t>Obiettivi </a:t>
            </a:r>
            <a:r>
              <a:rPr lang="it-IT" sz="1800" dirty="0"/>
              <a:t>e metodi (art. 1)</a:t>
            </a:r>
          </a:p>
          <a:p>
            <a:pPr lvl="1" algn="just"/>
            <a:r>
              <a:rPr lang="it-IT" sz="1800" dirty="0" smtClean="0"/>
              <a:t>incentivare </a:t>
            </a:r>
            <a:r>
              <a:rPr lang="it-IT" sz="1800" dirty="0"/>
              <a:t>il recupero, il riuso, la riqualificazione e la valorizzazione degli ambiti di urbanizzazione consolidata, favorendo usi appropriati e flessibili degli edifici e degli spazi pubblici e privati e promuovendo la qualità urbana ed architettonica ed, in particolare, la rigenerazione urbana sostenibile e la riqualificazione edilizia ed ambientale degli edifici;</a:t>
            </a:r>
          </a:p>
          <a:p>
            <a:pPr lvl="1" algn="just"/>
            <a:r>
              <a:rPr lang="it-IT" sz="1800" dirty="0"/>
              <a:t>rivitalizzare la città pubblica e promuovere la sua attrattività, fruibilità, qualità ambientale ed architettonica, sicurezza e rispondenza ai valori identitari e sociali della comunità locale, con particolare attenzione alle specifiche esigenze dei bambini, degli anziani e dei giovani nonché alla accessibilità da parte dei soggetti con disabilità;</a:t>
            </a:r>
          </a:p>
          <a:p>
            <a:pPr lvl="1" algn="just"/>
            <a:r>
              <a:rPr lang="it-IT" sz="1800" dirty="0"/>
              <a:t>attivare forme di collaborazione pubblico-privato che contribuiscano alla riqualificazione del territorio e delle città, su basi di equilibrio economico-finanziario e di programmazione temporale </a:t>
            </a:r>
          </a:p>
        </p:txBody>
      </p:sp>
    </p:spTree>
    <p:extLst>
      <p:ext uri="{BB962C8B-B14F-4D97-AF65-F5344CB8AC3E}">
        <p14:creationId xmlns:p14="http://schemas.microsoft.com/office/powerpoint/2010/main" val="3054488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Legge  regionale sul consumo di suolo</a:t>
            </a:r>
          </a:p>
        </p:txBody>
      </p:sp>
      <p:sp>
        <p:nvSpPr>
          <p:cNvPr id="3" name="Segnaposto contenuto 2"/>
          <p:cNvSpPr>
            <a:spLocks noGrp="1"/>
          </p:cNvSpPr>
          <p:nvPr>
            <p:ph idx="1"/>
          </p:nvPr>
        </p:nvSpPr>
        <p:spPr/>
        <p:txBody>
          <a:bodyPr/>
          <a:lstStyle/>
          <a:p>
            <a:pPr algn="just"/>
            <a:r>
              <a:rPr lang="it-IT" dirty="0"/>
              <a:t>Misure di programmazione e di controllo del contenimento del consumo del suolo (Art. 3</a:t>
            </a:r>
            <a:r>
              <a:rPr lang="it-IT" dirty="0" smtClean="0"/>
              <a:t>)</a:t>
            </a:r>
            <a:endParaRPr lang="it-IT" dirty="0"/>
          </a:p>
          <a:p>
            <a:pPr lvl="1" algn="just"/>
            <a:r>
              <a:rPr lang="it-IT" dirty="0"/>
              <a:t>1. Il consumo  di suolo è gradualmente ridotto nel corso del tempo ed è soggetto a programmazione regionale e comunale.</a:t>
            </a:r>
          </a:p>
          <a:p>
            <a:pPr lvl="1" algn="just"/>
            <a:r>
              <a:rPr lang="it-IT" dirty="0"/>
              <a:t>2. La Giunta regionale, sentita la competente commissione consiliare, stabilisce  […] la quantità massima del consumo di suolo ammesso nella Regione nel periodo preso a riferimento, in coerenza con l’obiettivo comunitario di azzerarlo entro il 2050, e la sua ripartizione per ambiti comunali sovracomunali omogenei […]</a:t>
            </a:r>
          </a:p>
          <a:p>
            <a:endParaRPr lang="it-IT" dirty="0"/>
          </a:p>
        </p:txBody>
      </p:sp>
    </p:spTree>
    <p:extLst>
      <p:ext uri="{BB962C8B-B14F-4D97-AF65-F5344CB8AC3E}">
        <p14:creationId xmlns:p14="http://schemas.microsoft.com/office/powerpoint/2010/main" val="35393888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Legge  regionale sul consumo di suolo</a:t>
            </a:r>
          </a:p>
        </p:txBody>
      </p:sp>
      <p:sp>
        <p:nvSpPr>
          <p:cNvPr id="3" name="Segnaposto contenuto 2"/>
          <p:cNvSpPr>
            <a:spLocks noGrp="1"/>
          </p:cNvSpPr>
          <p:nvPr>
            <p:ph idx="1"/>
          </p:nvPr>
        </p:nvSpPr>
        <p:spPr/>
        <p:txBody>
          <a:bodyPr>
            <a:normAutofit fontScale="70000" lnSpcReduction="20000"/>
          </a:bodyPr>
          <a:lstStyle/>
          <a:p>
            <a:pPr algn="just"/>
            <a:r>
              <a:rPr lang="it-IT" dirty="0"/>
              <a:t>Riqualificazione architettonica, edilizia ed ambientale (art. 4)</a:t>
            </a:r>
          </a:p>
          <a:p>
            <a:pPr algn="just"/>
            <a:r>
              <a:rPr lang="it-IT" dirty="0"/>
              <a:t>1. Rispondono alla finalità della presente legge:</a:t>
            </a:r>
          </a:p>
          <a:p>
            <a:pPr lvl="1" algn="just"/>
            <a:r>
              <a:rPr lang="it-IT" dirty="0"/>
              <a:t>a) la demolizione integrale di opere incongrue o di elementi di degrado nonché di manufatti ricadenti in aree a pericolosità idraulica e geologica, con ripristino del suolo naturale o </a:t>
            </a:r>
            <a:r>
              <a:rPr lang="it-IT" dirty="0" err="1"/>
              <a:t>seminaturale</a:t>
            </a:r>
            <a:r>
              <a:rPr lang="it-IT" dirty="0"/>
              <a:t>, fatti salvi eventuali vincoli o autorizzazioni;</a:t>
            </a:r>
          </a:p>
          <a:p>
            <a:pPr lvl="1" algn="just"/>
            <a:r>
              <a:rPr lang="it-IT" dirty="0"/>
              <a:t>b) il recupero, la riqualificazione e la destinazione ad ogni tipo di uso compatibile con le caratteristiche urbanistiche ed ambientali del patrimonio edilizio esistente, mediante il miglioramento della qualità edilizia […]</a:t>
            </a:r>
          </a:p>
          <a:p>
            <a:pPr lvl="1" algn="just"/>
            <a:r>
              <a:rPr lang="it-IT" dirty="0"/>
              <a:t>2.	Il PI definisce le misure e gli interventi finalizzati al ripristino, al recupero e alla riqualificazione nelle aree occupate dalle opere di cui al comma 1 e prevede misure di agevolazione che possono comprendere il riconoscimento di crediti edilizi per il recupero di potenzialità edificatoria negli ambiti di urbanizzazione consolidata, </a:t>
            </a:r>
            <a:r>
              <a:rPr lang="it-IT" dirty="0" err="1"/>
              <a:t>premialità</a:t>
            </a:r>
            <a:r>
              <a:rPr lang="it-IT" dirty="0"/>
              <a:t> in termini volumetrici o di superficie e la riduzione del contributo di costruzione, fermo restando il rispetto del dimensionamento del PAT. </a:t>
            </a:r>
          </a:p>
          <a:p>
            <a:pPr lvl="1" algn="just"/>
            <a:r>
              <a:rPr lang="it-IT" dirty="0"/>
              <a:t>3.	Le demolizioni devono precedere la delocalizzazione delle relative volumetrie in area o aree diverse, salvo eccezioni motivate e prestazione di adeguate garanzie.</a:t>
            </a:r>
          </a:p>
          <a:p>
            <a:pPr lvl="1" algn="just"/>
            <a:r>
              <a:rPr lang="it-IT" dirty="0"/>
              <a:t>4.	Il suolo ripristinato all’uso naturale o </a:t>
            </a:r>
            <a:r>
              <a:rPr lang="it-IT" dirty="0" err="1"/>
              <a:t>seminaturale</a:t>
            </a:r>
            <a:r>
              <a:rPr lang="it-IT" dirty="0"/>
              <a:t>, con utilizzazione delle agevolazioni di cui al comma 3, è assoggettato ad un vincolo di non edificazione, trascritto presso la conservatoria dei registri immobiliari a cura e spese del beneficiario delle agevolazioni; il vincolo permane fino  all’approvazione di una specifica variante allo strumento urbanistico da adottarsi non prima che siano decorsi dieci anni dalla sua trascrizione</a:t>
            </a:r>
          </a:p>
          <a:p>
            <a:endParaRPr lang="it-IT" dirty="0"/>
          </a:p>
        </p:txBody>
      </p:sp>
    </p:spTree>
    <p:extLst>
      <p:ext uri="{BB962C8B-B14F-4D97-AF65-F5344CB8AC3E}">
        <p14:creationId xmlns:p14="http://schemas.microsoft.com/office/powerpoint/2010/main" val="12751887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Legge  regionale sul consumo di suolo</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dirty="0" smtClean="0"/>
              <a:t>Riqualificazione urbana (art. 5)</a:t>
            </a:r>
          </a:p>
          <a:p>
            <a:pPr lvl="1" algn="just"/>
            <a:r>
              <a:rPr lang="it-IT" dirty="0" smtClean="0"/>
              <a:t>1. Gli interventi  di riqualificazione urbana rispondono alla finalità della presente legge e sono realizzati negli ambiti urbani degradati.</a:t>
            </a:r>
          </a:p>
          <a:p>
            <a:pPr lvl="1" algn="just"/>
            <a:r>
              <a:rPr lang="it-IT" dirty="0" smtClean="0"/>
              <a:t>2. Fermo restando il rispetto del dimensionamento del PAT, il PI individua il perimetro degli ambiti urbani degradati da assoggettare ad interventi di riqualificazione urbana e li disciplina in una apposita scheda, precisando: i fattori di degrado, gli obiettivi generali e quelli specifici della riqualificazione, i limiti di flessibilità rispetto ai parametri urbanistico-edilizi della zona, le eventuali destinazioni d’uso incompatibili e le eventuali ulteriori misure di tutela e compensative, anche al fine di garantire l’invarianza idraulica nella trasformazione del territorio. </a:t>
            </a:r>
          </a:p>
          <a:p>
            <a:pPr lvl="1" algn="just"/>
            <a:r>
              <a:rPr lang="it-IT" dirty="0" smtClean="0"/>
              <a:t>3. Il PI può prevedere il riconoscimento di crediti edilizi per il recupero di potenzialità edificatoria negli ambiti di urbanizzazione consolidata, </a:t>
            </a:r>
            <a:r>
              <a:rPr lang="it-IT" dirty="0" err="1" smtClean="0"/>
              <a:t>premialità</a:t>
            </a:r>
            <a:r>
              <a:rPr lang="it-IT" dirty="0" smtClean="0"/>
              <a:t> in termini volumetrici o di superficie, fino ad un incremento del 30 per cento rispetto all’esistente e la riduzione del contributo di costruzione.</a:t>
            </a:r>
          </a:p>
          <a:p>
            <a:endParaRPr lang="it-IT" dirty="0"/>
          </a:p>
        </p:txBody>
      </p:sp>
    </p:spTree>
    <p:extLst>
      <p:ext uri="{BB962C8B-B14F-4D97-AF65-F5344CB8AC3E}">
        <p14:creationId xmlns:p14="http://schemas.microsoft.com/office/powerpoint/2010/main" val="23516452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Legge  regionale sul consumo di suolo</a:t>
            </a:r>
            <a:endParaRPr lang="it-IT" dirty="0"/>
          </a:p>
        </p:txBody>
      </p:sp>
      <p:sp>
        <p:nvSpPr>
          <p:cNvPr id="3" name="Segnaposto contenuto 2"/>
          <p:cNvSpPr>
            <a:spLocks noGrp="1"/>
          </p:cNvSpPr>
          <p:nvPr>
            <p:ph idx="1"/>
          </p:nvPr>
        </p:nvSpPr>
        <p:spPr/>
        <p:txBody>
          <a:bodyPr>
            <a:normAutofit/>
          </a:bodyPr>
          <a:lstStyle/>
          <a:p>
            <a:pPr algn="just"/>
            <a:r>
              <a:rPr lang="it-IT" dirty="0" smtClean="0"/>
              <a:t>Politiche per il riuso del patrimonio immobiliare esistente  (Art. 5bis) </a:t>
            </a:r>
          </a:p>
          <a:p>
            <a:pPr lvl="1" algn="just"/>
            <a:r>
              <a:rPr lang="it-IT" dirty="0" smtClean="0"/>
              <a:t>1. La Regione, al fine di ridurre il consumo di suolo, di valorizzare l’ambiente costruito e di arginare i fenomeni di abbandono e di degrado di aree,  fabbricati e insediamenti, promuove il riuso del patrimonio immobiliare esistente dismesso, non utilizzato o sotto utilizzato, ubicato in zona diversa da quella agricola.</a:t>
            </a:r>
          </a:p>
          <a:p>
            <a:pPr marL="0" indent="0">
              <a:buNone/>
            </a:pPr>
            <a:endParaRPr lang="it-IT" dirty="0" smtClean="0"/>
          </a:p>
          <a:p>
            <a:endParaRPr lang="it-IT" dirty="0" smtClean="0"/>
          </a:p>
          <a:p>
            <a:endParaRPr lang="it-IT" dirty="0"/>
          </a:p>
        </p:txBody>
      </p:sp>
    </p:spTree>
    <p:extLst>
      <p:ext uri="{BB962C8B-B14F-4D97-AF65-F5344CB8AC3E}">
        <p14:creationId xmlns:p14="http://schemas.microsoft.com/office/powerpoint/2010/main" val="34587855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Legge  regionale sul consumo di suolo</a:t>
            </a:r>
            <a:endParaRPr lang="it-IT" dirty="0"/>
          </a:p>
        </p:txBody>
      </p:sp>
      <p:sp>
        <p:nvSpPr>
          <p:cNvPr id="3" name="Segnaposto contenuto 2"/>
          <p:cNvSpPr>
            <a:spLocks noGrp="1"/>
          </p:cNvSpPr>
          <p:nvPr>
            <p:ph idx="1"/>
          </p:nvPr>
        </p:nvSpPr>
        <p:spPr/>
        <p:txBody>
          <a:bodyPr>
            <a:normAutofit lnSpcReduction="10000"/>
          </a:bodyPr>
          <a:lstStyle/>
          <a:p>
            <a:pPr algn="just"/>
            <a:r>
              <a:rPr lang="it-IT" sz="2800" dirty="0" smtClean="0"/>
              <a:t>Fondo regionale per la rigenerazione urbana sostenibile e per la demolizione (Art. 8)</a:t>
            </a:r>
          </a:p>
          <a:p>
            <a:pPr lvl="1" algn="just"/>
            <a:r>
              <a:rPr lang="it-IT" sz="2800" dirty="0" smtClean="0"/>
              <a:t>1. E’ istituito un fondo regionale per :</a:t>
            </a:r>
          </a:p>
          <a:p>
            <a:pPr lvl="2" algn="just"/>
            <a:r>
              <a:rPr lang="it-IT" sz="2400" dirty="0" smtClean="0"/>
              <a:t>a) il rimborso delle spese di progettazione degli interventi previsti nei programmi di rigenerazione urbana di cui all’articolo 6 approvati;</a:t>
            </a:r>
          </a:p>
          <a:p>
            <a:pPr lvl="2" algn="just"/>
            <a:r>
              <a:rPr lang="it-IT" sz="2400" dirty="0" smtClean="0"/>
              <a:t>b) il finanziamento  delle spese per la redazione di studi di fattibilità urbanistica ed economico-finanziaria di interventi di rigenerazione urbana sostenibile di cui all’articolo 6;</a:t>
            </a:r>
          </a:p>
          <a:p>
            <a:pPr lvl="2" algn="just"/>
            <a:r>
              <a:rPr lang="it-IT" sz="2400" dirty="0" smtClean="0"/>
              <a:t>c) il finanziamento  delle spese per la demolizione delle opere incongrue</a:t>
            </a:r>
          </a:p>
          <a:p>
            <a:endParaRPr lang="it-IT" dirty="0"/>
          </a:p>
        </p:txBody>
      </p:sp>
    </p:spTree>
    <p:extLst>
      <p:ext uri="{BB962C8B-B14F-4D97-AF65-F5344CB8AC3E}">
        <p14:creationId xmlns:p14="http://schemas.microsoft.com/office/powerpoint/2010/main" val="28632003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Legge  regionale sul consumo di suolo</a:t>
            </a:r>
            <a:endParaRPr lang="it-IT" dirty="0"/>
          </a:p>
        </p:txBody>
      </p:sp>
      <p:sp>
        <p:nvSpPr>
          <p:cNvPr id="3" name="Segnaposto contenuto 2"/>
          <p:cNvSpPr>
            <a:spLocks noGrp="1"/>
          </p:cNvSpPr>
          <p:nvPr>
            <p:ph idx="1"/>
          </p:nvPr>
        </p:nvSpPr>
        <p:spPr/>
        <p:txBody>
          <a:bodyPr>
            <a:normAutofit fontScale="92500" lnSpcReduction="10000"/>
          </a:bodyPr>
          <a:lstStyle/>
          <a:p>
            <a:pPr algn="just"/>
            <a:r>
              <a:rPr lang="it-IT" dirty="0" smtClean="0"/>
              <a:t>Disposizioni transitorie (art. 10)</a:t>
            </a:r>
          </a:p>
          <a:p>
            <a:pPr lvl="1" algn="just"/>
            <a:r>
              <a:rPr lang="it-IT" dirty="0" smtClean="0"/>
              <a:t>Fino all’approvazione del provvedimento regionale che fissa gli indirizzi di attuazione della legge</a:t>
            </a:r>
          </a:p>
          <a:p>
            <a:pPr lvl="2" algn="just"/>
            <a:r>
              <a:rPr lang="it-IT" dirty="0" smtClean="0"/>
              <a:t>a) non è consentito consumo di suolo;</a:t>
            </a:r>
          </a:p>
          <a:p>
            <a:pPr lvl="2" algn="just"/>
            <a:r>
              <a:rPr lang="it-IT" dirty="0" smtClean="0"/>
              <a:t>b) non è consentita l'introduzione nei piani territoriali ed urbanistici di nuove previsioni che comportino consumo di suolo.</a:t>
            </a:r>
          </a:p>
          <a:p>
            <a:pPr lvl="2" algn="just"/>
            <a:r>
              <a:rPr lang="it-IT" dirty="0" smtClean="0"/>
              <a:t>c), sono consentiti gli interventi negli ambiti inedificati soggetti a pianificazione attuativa nella misura del 30 per cento della capacità edificatoria complessivamente assegnata dagli strumenti urbanistici generali, ferma restando la necessità di approvare il relativo piano urbanistico attuativo.</a:t>
            </a:r>
          </a:p>
          <a:p>
            <a:pPr lvl="1" algn="just"/>
            <a:r>
              <a:rPr lang="it-IT" dirty="0" smtClean="0"/>
              <a:t>Sono fatti salvi i procedimenti in corso alla data di entrata in vigore della presente legge relativi:</a:t>
            </a:r>
          </a:p>
          <a:p>
            <a:pPr lvl="2" algn="just"/>
            <a:r>
              <a:rPr lang="it-IT" dirty="0" smtClean="0"/>
              <a:t>a) ai titoli abilitativi edilizi, comunque denominati, aventi ad oggetto interventi comportanti consumo di suolo;</a:t>
            </a:r>
          </a:p>
          <a:p>
            <a:pPr lvl="2" algn="just"/>
            <a:r>
              <a:rPr lang="it-IT" dirty="0" smtClean="0"/>
              <a:t>b) ai piani urbanistici attuativi, comunque denominati, la cui realizzazione comporta consumo di suolo.</a:t>
            </a:r>
          </a:p>
          <a:p>
            <a:endParaRPr lang="it-IT" dirty="0"/>
          </a:p>
        </p:txBody>
      </p:sp>
    </p:spTree>
    <p:extLst>
      <p:ext uri="{BB962C8B-B14F-4D97-AF65-F5344CB8AC3E}">
        <p14:creationId xmlns:p14="http://schemas.microsoft.com/office/powerpoint/2010/main" val="12639401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Decreto legislativo «Scia 2»</a:t>
            </a:r>
            <a:endParaRPr lang="it-IT" dirty="0"/>
          </a:p>
        </p:txBody>
      </p:sp>
      <p:sp>
        <p:nvSpPr>
          <p:cNvPr id="3" name="Segnaposto contenuto 2"/>
          <p:cNvSpPr>
            <a:spLocks noGrp="1"/>
          </p:cNvSpPr>
          <p:nvPr>
            <p:ph idx="1"/>
          </p:nvPr>
        </p:nvSpPr>
        <p:spPr/>
        <p:txBody>
          <a:bodyPr>
            <a:normAutofit lnSpcReduction="10000"/>
          </a:bodyPr>
          <a:lstStyle/>
          <a:p>
            <a:pPr algn="just"/>
            <a:r>
              <a:rPr lang="it-IT" dirty="0" smtClean="0"/>
              <a:t>Decreto legislativo </a:t>
            </a:r>
            <a:r>
              <a:rPr lang="fr-FR" dirty="0"/>
              <a:t>25 novembre 2016, n. </a:t>
            </a:r>
            <a:r>
              <a:rPr lang="fr-FR" dirty="0" smtClean="0"/>
              <a:t>222, </a:t>
            </a:r>
            <a:r>
              <a:rPr lang="fr-FR" dirty="0" err="1" smtClean="0"/>
              <a:t>emanato</a:t>
            </a:r>
            <a:r>
              <a:rPr lang="fr-FR" dirty="0" smtClean="0"/>
              <a:t> in </a:t>
            </a:r>
            <a:r>
              <a:rPr lang="it-IT" dirty="0" smtClean="0"/>
              <a:t>attuazione  </a:t>
            </a:r>
            <a:r>
              <a:rPr lang="it-IT" dirty="0"/>
              <a:t>della  </a:t>
            </a:r>
            <a:r>
              <a:rPr lang="it-IT" dirty="0" smtClean="0"/>
              <a:t>delega  </a:t>
            </a:r>
            <a:r>
              <a:rPr lang="it-IT" dirty="0"/>
              <a:t>di   cui all'articolo 5 della legge 7 agosto 2015, n. </a:t>
            </a:r>
            <a:r>
              <a:rPr lang="it-IT" dirty="0" smtClean="0"/>
              <a:t>124</a:t>
            </a:r>
            <a:endParaRPr lang="it-IT" dirty="0"/>
          </a:p>
          <a:p>
            <a:pPr algn="just"/>
            <a:r>
              <a:rPr lang="it-IT" dirty="0"/>
              <a:t>provvede   alla   precisa   individuazione   delle attività oggetto di procedimento, anche telematico, di comunicazione o segnalazione certificata di inizio di </a:t>
            </a:r>
            <a:r>
              <a:rPr lang="it-IT" dirty="0" smtClean="0"/>
              <a:t>attività </a:t>
            </a:r>
            <a:r>
              <a:rPr lang="it-IT" dirty="0"/>
              <a:t>o di silenzio assenso, </a:t>
            </a:r>
            <a:r>
              <a:rPr lang="it-IT" dirty="0" smtClean="0"/>
              <a:t>nonché </a:t>
            </a:r>
            <a:r>
              <a:rPr lang="it-IT" dirty="0"/>
              <a:t>quelle per le quali è</a:t>
            </a:r>
            <a:r>
              <a:rPr lang="it-IT" dirty="0" smtClean="0"/>
              <a:t>  </a:t>
            </a:r>
            <a:r>
              <a:rPr lang="it-IT" dirty="0"/>
              <a:t>necessario  il titolo espresso e introduce le conseguenti disposizioni normative  di </a:t>
            </a:r>
            <a:r>
              <a:rPr lang="it-IT" dirty="0" smtClean="0"/>
              <a:t>coordinamento</a:t>
            </a:r>
          </a:p>
          <a:p>
            <a:pPr algn="just"/>
            <a:r>
              <a:rPr lang="it-IT" dirty="0"/>
              <a:t>con riferimento alla materia  edilizia, </a:t>
            </a:r>
            <a:r>
              <a:rPr lang="it-IT" dirty="0" smtClean="0"/>
              <a:t>prevede l’adozione di un  </a:t>
            </a:r>
            <a:r>
              <a:rPr lang="it-IT" dirty="0"/>
              <a:t>glossario  unico,  che  contiene l'elenco delle principali opere edilizie, con l'individuazione  della  categoria  di  intervento  a  cui  le  stesse  appartengono   e   del conseguente regime giuridico a cui sono </a:t>
            </a:r>
            <a:r>
              <a:rPr lang="it-IT" dirty="0" smtClean="0"/>
              <a:t>sottoposte</a:t>
            </a:r>
            <a:endParaRPr lang="it-IT" dirty="0"/>
          </a:p>
        </p:txBody>
      </p:sp>
    </p:spTree>
    <p:extLst>
      <p:ext uri="{BB962C8B-B14F-4D97-AF65-F5344CB8AC3E}">
        <p14:creationId xmlns:p14="http://schemas.microsoft.com/office/powerpoint/2010/main" val="2849855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Decreto legislativo «Scia 2»</a:t>
            </a:r>
          </a:p>
        </p:txBody>
      </p:sp>
      <p:sp>
        <p:nvSpPr>
          <p:cNvPr id="3" name="Segnaposto contenuto 2"/>
          <p:cNvSpPr>
            <a:spLocks noGrp="1"/>
          </p:cNvSpPr>
          <p:nvPr>
            <p:ph idx="1"/>
          </p:nvPr>
        </p:nvSpPr>
        <p:spPr/>
        <p:txBody>
          <a:bodyPr/>
          <a:lstStyle/>
          <a:p>
            <a:pPr algn="just"/>
            <a:r>
              <a:rPr lang="it-IT" dirty="0" smtClean="0"/>
              <a:t>La legge sulla cui base è adottato è stata oggetto di una pronuncia di incostituzionalità </a:t>
            </a:r>
            <a:r>
              <a:rPr lang="it-IT" dirty="0"/>
              <a:t>(</a:t>
            </a:r>
            <a:r>
              <a:rPr lang="it-IT" dirty="0" smtClean="0"/>
              <a:t>sentenza del 9 novembre 2016)</a:t>
            </a:r>
          </a:p>
          <a:p>
            <a:pPr algn="just"/>
            <a:endParaRPr lang="it-IT" dirty="0" smtClean="0"/>
          </a:p>
          <a:p>
            <a:pPr algn="just"/>
            <a:r>
              <a:rPr lang="it-IT" dirty="0" smtClean="0"/>
              <a:t>La Corte ha giudicato illegittimi gli articoli della legge che prevedevano la possibilità per il Governo di adottare decreti legislativi in materie interferenti con competenze proprie delle Regioni, previo parere, anziché previa intesa, in sede di Conferenza Stato-Regioni o di Conferenza unificata</a:t>
            </a:r>
          </a:p>
          <a:p>
            <a:pPr algn="just"/>
            <a:endParaRPr lang="it-IT" dirty="0"/>
          </a:p>
          <a:p>
            <a:pPr algn="just"/>
            <a:r>
              <a:rPr lang="it-IT" dirty="0" smtClean="0"/>
              <a:t>Il decreto «Scia 2», emanato in seguito ad intesa, è immune dalle censure mosse dalla Corte</a:t>
            </a:r>
          </a:p>
          <a:p>
            <a:pPr algn="just"/>
            <a:endParaRPr lang="it-IT" dirty="0"/>
          </a:p>
          <a:p>
            <a:pPr algn="just"/>
            <a:endParaRPr lang="it-IT" dirty="0" smtClean="0"/>
          </a:p>
          <a:p>
            <a:endParaRPr lang="it-IT" dirty="0"/>
          </a:p>
          <a:p>
            <a:endParaRPr lang="it-IT" dirty="0"/>
          </a:p>
        </p:txBody>
      </p:sp>
    </p:spTree>
    <p:extLst>
      <p:ext uri="{BB962C8B-B14F-4D97-AF65-F5344CB8AC3E}">
        <p14:creationId xmlns:p14="http://schemas.microsoft.com/office/powerpoint/2010/main" val="33301090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Riforma costituzionale: cambia qualcosa?</a:t>
            </a:r>
            <a:endParaRPr lang="it-IT" dirty="0"/>
          </a:p>
        </p:txBody>
      </p:sp>
      <p:sp>
        <p:nvSpPr>
          <p:cNvPr id="3" name="Segnaposto contenuto 2"/>
          <p:cNvSpPr>
            <a:spLocks noGrp="1"/>
          </p:cNvSpPr>
          <p:nvPr>
            <p:ph idx="1"/>
          </p:nvPr>
        </p:nvSpPr>
        <p:spPr>
          <a:xfrm>
            <a:off x="467544" y="1700808"/>
            <a:ext cx="7620000" cy="4800600"/>
          </a:xfrm>
        </p:spPr>
        <p:txBody>
          <a:bodyPr>
            <a:normAutofit fontScale="92500"/>
          </a:bodyPr>
          <a:lstStyle/>
          <a:p>
            <a:pPr algn="just"/>
            <a:r>
              <a:rPr lang="it-IT" dirty="0" smtClean="0"/>
              <a:t>Con la riforma permangono delle parziali sovrapposizioni tra le competenze regionali e quelle statali, anche in materia di governo del territorio e procedimenti amministrativi urbanistici ed edilizi</a:t>
            </a:r>
          </a:p>
          <a:p>
            <a:pPr algn="just"/>
            <a:r>
              <a:rPr lang="it-IT" dirty="0"/>
              <a:t>Ad </a:t>
            </a:r>
            <a:r>
              <a:rPr lang="it-IT" dirty="0" smtClean="0"/>
              <a:t>esempio, sono espressamente indicate come materie di competenza esclusiva dello Stato:</a:t>
            </a:r>
          </a:p>
          <a:p>
            <a:pPr lvl="1" algn="just"/>
            <a:r>
              <a:rPr lang="it-IT" dirty="0" smtClean="0"/>
              <a:t>disposizioni  </a:t>
            </a:r>
            <a:r>
              <a:rPr lang="it-IT" dirty="0"/>
              <a:t>generali  e  comuni  sul  </a:t>
            </a:r>
            <a:r>
              <a:rPr lang="it-IT" dirty="0" smtClean="0"/>
              <a:t>governo  </a:t>
            </a:r>
            <a:r>
              <a:rPr lang="it-IT" dirty="0"/>
              <a:t>del  </a:t>
            </a:r>
            <a:r>
              <a:rPr lang="it-IT" dirty="0" smtClean="0"/>
              <a:t>territorio</a:t>
            </a:r>
          </a:p>
          <a:p>
            <a:pPr lvl="1" algn="just"/>
            <a:r>
              <a:rPr lang="it-IT" dirty="0" smtClean="0"/>
              <a:t>norme  </a:t>
            </a:r>
            <a:r>
              <a:rPr lang="it-IT" dirty="0"/>
              <a:t>sul  </a:t>
            </a:r>
            <a:r>
              <a:rPr lang="it-IT" dirty="0" smtClean="0"/>
              <a:t>procedimento </a:t>
            </a:r>
            <a:r>
              <a:rPr lang="it-IT" dirty="0"/>
              <a:t>amministrativo e sulla </a:t>
            </a:r>
            <a:r>
              <a:rPr lang="it-IT" dirty="0" smtClean="0"/>
              <a:t>disciplina </a:t>
            </a:r>
            <a:r>
              <a:rPr lang="it-IT" dirty="0"/>
              <a:t>giuridica del lavoro alle dipendenze </a:t>
            </a:r>
            <a:r>
              <a:rPr lang="it-IT" dirty="0" smtClean="0"/>
              <a:t>delle  </a:t>
            </a:r>
            <a:r>
              <a:rPr lang="it-IT" dirty="0"/>
              <a:t>amministrazioni  pubbliche  tese  </a:t>
            </a:r>
            <a:r>
              <a:rPr lang="it-IT" dirty="0" smtClean="0"/>
              <a:t>ad </a:t>
            </a:r>
            <a:r>
              <a:rPr lang="it-IT" dirty="0"/>
              <a:t>assicurarne l’uniformità sul </a:t>
            </a:r>
            <a:r>
              <a:rPr lang="it-IT" dirty="0" smtClean="0"/>
              <a:t>territorio nazionale</a:t>
            </a:r>
          </a:p>
          <a:p>
            <a:pPr algn="just"/>
            <a:r>
              <a:rPr lang="it-IT" dirty="0" smtClean="0"/>
              <a:t>Le Regioni conservano: </a:t>
            </a:r>
          </a:p>
          <a:p>
            <a:pPr lvl="1" algn="just"/>
            <a:r>
              <a:rPr lang="it-IT" dirty="0" smtClean="0"/>
              <a:t>la competenza «complementare» in materia di governo del territorio</a:t>
            </a:r>
          </a:p>
          <a:p>
            <a:pPr lvl="1" algn="just"/>
            <a:r>
              <a:rPr lang="it-IT" dirty="0"/>
              <a:t>l</a:t>
            </a:r>
            <a:r>
              <a:rPr lang="it-IT" dirty="0" smtClean="0"/>
              <a:t>a competenza legislativa residuale</a:t>
            </a:r>
          </a:p>
          <a:p>
            <a:pPr lvl="1" algn="just"/>
            <a:r>
              <a:rPr lang="it-IT" dirty="0" smtClean="0"/>
              <a:t>la potestà regolamentare nelle medesime materie</a:t>
            </a:r>
          </a:p>
          <a:p>
            <a:pPr lvl="1" algn="just"/>
            <a:endParaRPr lang="it-IT" dirty="0"/>
          </a:p>
        </p:txBody>
      </p:sp>
    </p:spTree>
    <p:extLst>
      <p:ext uri="{BB962C8B-B14F-4D97-AF65-F5344CB8AC3E}">
        <p14:creationId xmlns:p14="http://schemas.microsoft.com/office/powerpoint/2010/main" val="24126539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Riforma costituzionale</a:t>
            </a:r>
            <a:r>
              <a:rPr lang="it-IT" dirty="0"/>
              <a:t>: cambia qualcosa?</a:t>
            </a:r>
          </a:p>
        </p:txBody>
      </p:sp>
      <p:sp>
        <p:nvSpPr>
          <p:cNvPr id="3" name="Segnaposto contenuto 2"/>
          <p:cNvSpPr>
            <a:spLocks noGrp="1"/>
          </p:cNvSpPr>
          <p:nvPr>
            <p:ph idx="1"/>
          </p:nvPr>
        </p:nvSpPr>
        <p:spPr>
          <a:xfrm>
            <a:off x="467544" y="1700808"/>
            <a:ext cx="7620000" cy="4800600"/>
          </a:xfrm>
        </p:spPr>
        <p:txBody>
          <a:bodyPr/>
          <a:lstStyle/>
          <a:p>
            <a:pPr marL="114300" indent="0" algn="just">
              <a:buNone/>
            </a:pPr>
            <a:endParaRPr lang="it-IT" dirty="0"/>
          </a:p>
          <a:p>
            <a:pPr algn="just"/>
            <a:r>
              <a:rPr lang="it-IT" dirty="0" smtClean="0"/>
              <a:t>Permane la necessità che il Governo raggiunga una intesa in sede di Conferenza Stato-Regioni ogni volta che si tratti di materie che intersecano sia le competenze statali che quelle regionali e, quindi, venga in rilievo il principio di leale collaborazione</a:t>
            </a:r>
            <a:endParaRPr lang="it-IT" dirty="0"/>
          </a:p>
        </p:txBody>
      </p:sp>
    </p:spTree>
    <p:extLst>
      <p:ext uri="{BB962C8B-B14F-4D97-AF65-F5344CB8AC3E}">
        <p14:creationId xmlns:p14="http://schemas.microsoft.com/office/powerpoint/2010/main" val="2673688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Legge  nazionale sul consumo di suolo</a:t>
            </a:r>
          </a:p>
        </p:txBody>
      </p:sp>
      <p:sp>
        <p:nvSpPr>
          <p:cNvPr id="3" name="Segnaposto contenuto 2"/>
          <p:cNvSpPr>
            <a:spLocks noGrp="1"/>
          </p:cNvSpPr>
          <p:nvPr>
            <p:ph idx="1"/>
          </p:nvPr>
        </p:nvSpPr>
        <p:spPr/>
        <p:txBody>
          <a:bodyPr/>
          <a:lstStyle/>
          <a:p>
            <a:pPr algn="just"/>
            <a:r>
              <a:rPr lang="it-IT" dirty="0"/>
              <a:t>Approvata dalla Camera il 13 maggio 2016</a:t>
            </a:r>
          </a:p>
          <a:p>
            <a:pPr algn="just"/>
            <a:r>
              <a:rPr lang="it-IT" dirty="0"/>
              <a:t>All’esame del Senato</a:t>
            </a:r>
          </a:p>
          <a:p>
            <a:pPr algn="just"/>
            <a:r>
              <a:rPr lang="it-IT" dirty="0"/>
              <a:t>Finalità: contenimento del «consumo di suolo» definito come impermeabilizzazione di superfici agricole, naturali e </a:t>
            </a:r>
            <a:r>
              <a:rPr lang="it-IT" dirty="0" err="1"/>
              <a:t>seminaturali</a:t>
            </a:r>
            <a:endParaRPr lang="it-IT" dirty="0"/>
          </a:p>
          <a:p>
            <a:pPr algn="just"/>
            <a:r>
              <a:rPr lang="it-IT" dirty="0"/>
              <a:t>Linee di </a:t>
            </a:r>
            <a:r>
              <a:rPr lang="it-IT" dirty="0" smtClean="0"/>
              <a:t>azione:</a:t>
            </a:r>
            <a:endParaRPr lang="it-IT" dirty="0"/>
          </a:p>
          <a:p>
            <a:pPr lvl="1" algn="just"/>
            <a:r>
              <a:rPr lang="it-IT" sz="2200" dirty="0"/>
              <a:t>Fissazione di quote massime di consumo di nuovo suolo (art. 3)</a:t>
            </a:r>
          </a:p>
          <a:p>
            <a:pPr lvl="1" algn="just"/>
            <a:r>
              <a:rPr lang="it-IT" sz="2200" dirty="0"/>
              <a:t>Incentivazione del «riuso</a:t>
            </a:r>
            <a:r>
              <a:rPr lang="it-IT" sz="2200" dirty="0" smtClean="0"/>
              <a:t>» (art. 4)</a:t>
            </a:r>
            <a:endParaRPr lang="it-IT" sz="2200" dirty="0"/>
          </a:p>
          <a:p>
            <a:endParaRPr lang="it-IT" dirty="0"/>
          </a:p>
          <a:p>
            <a:endParaRPr lang="it-IT" dirty="0"/>
          </a:p>
        </p:txBody>
      </p:sp>
    </p:spTree>
    <p:extLst>
      <p:ext uri="{BB962C8B-B14F-4D97-AF65-F5344CB8AC3E}">
        <p14:creationId xmlns:p14="http://schemas.microsoft.com/office/powerpoint/2010/main" val="835302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Legge  nazionale sul consumo di suolo</a:t>
            </a:r>
          </a:p>
        </p:txBody>
      </p:sp>
      <p:sp>
        <p:nvSpPr>
          <p:cNvPr id="3" name="Segnaposto contenuto 2"/>
          <p:cNvSpPr>
            <a:spLocks noGrp="1"/>
          </p:cNvSpPr>
          <p:nvPr>
            <p:ph idx="1"/>
          </p:nvPr>
        </p:nvSpPr>
        <p:spPr/>
        <p:txBody>
          <a:bodyPr>
            <a:normAutofit fontScale="85000" lnSpcReduction="10000"/>
          </a:bodyPr>
          <a:lstStyle/>
          <a:p>
            <a:pPr algn="just"/>
            <a:r>
              <a:rPr lang="it-IT" dirty="0"/>
              <a:t>Limite al consumo di suolo (art. 3)</a:t>
            </a:r>
          </a:p>
          <a:p>
            <a:pPr lvl="1" algn="just"/>
            <a:r>
              <a:rPr lang="it-IT" dirty="0"/>
              <a:t>1. Con decreto del Ministro delle politiche agricole alimentari e forestali … previa intesa in sede di Conferenza unificata … in coerenza con gli obiettivi stabiliti dall'Unione europea circa il traguardo del consumo di suolo pari a zero da raggiungere entro il 2050, è definita la riduzione progressiva vincolante, in termini quantitativi, del consumo di suolo a livello nazionale. […]</a:t>
            </a:r>
          </a:p>
          <a:p>
            <a:pPr lvl="1" algn="just"/>
            <a:r>
              <a:rPr lang="it-IT" dirty="0"/>
              <a:t>5. Con deliberazione della Conferenza unificata, da adottare nel termine di centottanta giorni dalla data di entrata in vigore del decreto di cui al comma 1, ai fini del raggiungimento della riduzione ivi prevista, sono stabiliti la ripartizione, in termini quantitativi, tra le regioni della riduzione del consumo di suolo di cui al medesimo comma 1 nonché i criteri di attuazione delle misure di mitigazione e di compensazione ambientale. […]</a:t>
            </a:r>
          </a:p>
          <a:p>
            <a:pPr lvl="1" algn="just"/>
            <a:r>
              <a:rPr lang="it-IT" dirty="0"/>
              <a:t>8. Le regioni e le province autonome di Trento e di Bolzano, per attuare la riduzione di cui al comma 1 e nel rispetto di quanto deliberato dalla Conferenza unificata ai sensi del comma 5 nonché delle previsioni dei piani paesaggistici, dispongono la riduzione, in termini quantitativi, del consumo di suolo e determinano i criteri e le modalità da rispettare nella pianificazione urbanistica di livello comunale.</a:t>
            </a:r>
          </a:p>
          <a:p>
            <a:endParaRPr lang="it-IT" dirty="0"/>
          </a:p>
        </p:txBody>
      </p:sp>
    </p:spTree>
    <p:extLst>
      <p:ext uri="{BB962C8B-B14F-4D97-AF65-F5344CB8AC3E}">
        <p14:creationId xmlns:p14="http://schemas.microsoft.com/office/powerpoint/2010/main" val="734873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Legge  nazionale sul consumo di suolo</a:t>
            </a:r>
          </a:p>
        </p:txBody>
      </p:sp>
      <p:sp>
        <p:nvSpPr>
          <p:cNvPr id="3" name="Segnaposto contenuto 2"/>
          <p:cNvSpPr>
            <a:spLocks noGrp="1"/>
          </p:cNvSpPr>
          <p:nvPr>
            <p:ph idx="1"/>
          </p:nvPr>
        </p:nvSpPr>
        <p:spPr/>
        <p:txBody>
          <a:bodyPr>
            <a:normAutofit fontScale="92500" lnSpcReduction="20000"/>
          </a:bodyPr>
          <a:lstStyle/>
          <a:p>
            <a:pPr algn="just"/>
            <a:r>
              <a:rPr lang="it-IT" dirty="0"/>
              <a:t>Priorità del riuso (art. 4)</a:t>
            </a:r>
          </a:p>
          <a:p>
            <a:pPr lvl="1" algn="just"/>
            <a:r>
              <a:rPr lang="it-IT" sz="2200" dirty="0"/>
              <a:t>1. […] le regioni, nell'ambito delle proprie competenze in materia di governo del territorio e nel termine di centottanta giorni dalla data di entrata in vigore della presente legge, adottano disposizioni per incentivare i comuni, singoli e associati, a promuovere strategie di rigenerazione urbana anche mediante l'individuazione, negli strumenti di pianificazione, degli ambiti urbanistici e delle aree a destinazione produttiva dismesse da sottoporre prioritariamente a interventi di ristrutturazione urbanistica e di rinnovo edilizio, prevedendo il perseguimento di elevate prestazioni in termini di efficienza energetica e di integrazione di fonti energetiche rinnovabili, accessibilità ciclabile e accesso ai servizi di trasporto collettivo, miglioramento della gestione delle acque a fini di invarianza idraulica e riduzione dei deflussi. A tal fine è promossa l'applicazione di strumenti di perequazione, compensazione e incentivazione urbanistica, purché non determinino ulteriore consumo di suolo e siano attuati esclusivamente in ambiti definiti e pianificati di aree urbanizzate.</a:t>
            </a:r>
          </a:p>
          <a:p>
            <a:endParaRPr lang="it-IT" dirty="0"/>
          </a:p>
        </p:txBody>
      </p:sp>
    </p:spTree>
    <p:extLst>
      <p:ext uri="{BB962C8B-B14F-4D97-AF65-F5344CB8AC3E}">
        <p14:creationId xmlns:p14="http://schemas.microsoft.com/office/powerpoint/2010/main" val="7744508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Legge  nazionale sul consumo di suolo</a:t>
            </a:r>
          </a:p>
        </p:txBody>
      </p:sp>
      <p:sp>
        <p:nvSpPr>
          <p:cNvPr id="3" name="Segnaposto contenuto 2"/>
          <p:cNvSpPr>
            <a:spLocks noGrp="1"/>
          </p:cNvSpPr>
          <p:nvPr>
            <p:ph idx="1"/>
          </p:nvPr>
        </p:nvSpPr>
        <p:spPr/>
        <p:txBody>
          <a:bodyPr>
            <a:normAutofit lnSpcReduction="10000"/>
          </a:bodyPr>
          <a:lstStyle/>
          <a:p>
            <a:pPr algn="just"/>
            <a:r>
              <a:rPr lang="it-IT" dirty="0"/>
              <a:t>Priorità del riuso (art. 4)</a:t>
            </a:r>
          </a:p>
          <a:p>
            <a:pPr lvl="1" algn="just"/>
            <a:r>
              <a:rPr lang="it-IT" dirty="0"/>
              <a:t>3. […] i comuni eseguono il censimento degli edifici e delle aree dismesse, non utilizzate o abbandonate esistenti. Attraverso tale censimento i comuni verificano se le previsioni urbanistiche che comportano consumo di suolo possano essere soddisfatte attraverso interventi di rigenerazione. Tali informazioni sono pubblicate in forma aggregata e costantemente aggiornate nei siti internet istituzionali dei comuni interessati. L'esecuzione del censimento da parte dei comuni è presupposto necessario e vincolante per l'eventuale pianificazione di nuovo consumo di suolo. Le regioni, nell'ambito delle proprie competenze in materia di governo del territorio, entro novanta giorni dalla data di entrata in vigore della presente legge, adottano disposizioni per l'esecuzione del censimento e del suo periodico aggiornamento, al fine di creare una banca di dati del patrimonio edilizio pubblico e privato inutilizzato, disponibile per il recupero o il riuso.</a:t>
            </a:r>
          </a:p>
          <a:p>
            <a:endParaRPr lang="it-IT" dirty="0"/>
          </a:p>
        </p:txBody>
      </p:sp>
    </p:spTree>
    <p:extLst>
      <p:ext uri="{BB962C8B-B14F-4D97-AF65-F5344CB8AC3E}">
        <p14:creationId xmlns:p14="http://schemas.microsoft.com/office/powerpoint/2010/main" val="6807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te">
  <a:themeElements>
    <a:clrScheme name="Alta moda">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t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219</TotalTime>
  <Words>2450</Words>
  <Application>Microsoft Office PowerPoint</Application>
  <PresentationFormat>Presentazione su schermo (4:3)</PresentationFormat>
  <Paragraphs>105</Paragraphs>
  <Slides>19</Slides>
  <Notes>0</Notes>
  <HiddenSlides>0</HiddenSlides>
  <MMClips>0</MMClips>
  <ScaleCrop>false</ScaleCrop>
  <HeadingPairs>
    <vt:vector size="4" baseType="variant">
      <vt:variant>
        <vt:lpstr>Tema</vt:lpstr>
      </vt:variant>
      <vt:variant>
        <vt:i4>1</vt:i4>
      </vt:variant>
      <vt:variant>
        <vt:lpstr>Titoli diapositive</vt:lpstr>
      </vt:variant>
      <vt:variant>
        <vt:i4>19</vt:i4>
      </vt:variant>
    </vt:vector>
  </HeadingPairs>
  <TitlesOfParts>
    <vt:vector size="20" baseType="lpstr">
      <vt:lpstr>Adiacente</vt:lpstr>
      <vt:lpstr>NOVITÀ IN MATERIA DI: DISTANZE NEL PIANO CASA CONFERENZA DI SERVIZI SCIA 2 E TITOLI EDILIZI AUTORIZZAZIONE PAESAGGISTICA</vt:lpstr>
      <vt:lpstr>Decreto legislativo «Scia 2»</vt:lpstr>
      <vt:lpstr>Decreto legislativo «Scia 2»</vt:lpstr>
      <vt:lpstr>Riforma costituzionale: cambia qualcosa?</vt:lpstr>
      <vt:lpstr>Riforma costituzionale: cambia qualcosa?</vt:lpstr>
      <vt:lpstr>Legge  nazionale sul consumo di suolo</vt:lpstr>
      <vt:lpstr>Legge  nazionale sul consumo di suolo</vt:lpstr>
      <vt:lpstr>Legge  nazionale sul consumo di suolo</vt:lpstr>
      <vt:lpstr>Legge  nazionale sul consumo di suolo</vt:lpstr>
      <vt:lpstr>Legge  nazionale sul consumo di suolo</vt:lpstr>
      <vt:lpstr>Legge  nazionale sul consumo di suolo</vt:lpstr>
      <vt:lpstr>Legge  regionale sul consumo di suolo</vt:lpstr>
      <vt:lpstr>Legge  regionale sul consumo di suolo</vt:lpstr>
      <vt:lpstr>Legge  regionale sul consumo di suolo</vt:lpstr>
      <vt:lpstr>Legge  regionale sul consumo di suolo</vt:lpstr>
      <vt:lpstr>Legge  regionale sul consumo di suolo</vt:lpstr>
      <vt:lpstr>Legge  regionale sul consumo di suolo</vt:lpstr>
      <vt:lpstr>Legge  regionale sul consumo di suolo</vt:lpstr>
      <vt:lpstr>Legge  regionale sul consumo di suolo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sbcn37pc</dc:creator>
  <cp:lastModifiedBy>Arpana .Perin</cp:lastModifiedBy>
  <cp:revision>20</cp:revision>
  <cp:lastPrinted>2016-11-30T18:33:50Z</cp:lastPrinted>
  <dcterms:created xsi:type="dcterms:W3CDTF">2016-11-30T14:53:56Z</dcterms:created>
  <dcterms:modified xsi:type="dcterms:W3CDTF">2016-11-30T18:36:24Z</dcterms:modified>
</cp:coreProperties>
</file>